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73" r:id="rId12"/>
    <p:sldId id="274" r:id="rId13"/>
    <p:sldId id="265" r:id="rId14"/>
    <p:sldId id="266" r:id="rId15"/>
    <p:sldId id="267" r:id="rId16"/>
    <p:sldId id="268" r:id="rId17"/>
    <p:sldId id="270" r:id="rId18"/>
    <p:sldId id="271" r:id="rId19"/>
  </p:sldIdLst>
  <p:sldSz cx="18288000" cy="10287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League Spartan" panose="020B0604020202020204" charset="-18"/>
      <p:regular r:id="rId25"/>
      <p:bold r:id="rId26"/>
    </p:embeddedFont>
    <p:embeddedFont>
      <p:font typeface="Montserrat" panose="020B0604020202020204" charset="-18"/>
      <p:regular r:id="rId27"/>
      <p:bold r:id="rId28"/>
      <p:italic r:id="rId29"/>
      <p:boldItalic r:id="rId30"/>
    </p:embeddedFont>
    <p:embeddedFont>
      <p:font typeface="Montserrat Bold" panose="020B0604020202020204" charset="-18"/>
      <p:regular r:id="rId31"/>
      <p:bold r:id="rId32"/>
    </p:embeddedFont>
    <p:embeddedFont>
      <p:font typeface="Montserrat Semi-Bold" panose="020B0604020202020204" charset="-18"/>
      <p:regular r:id="rId33"/>
      <p:bold r:id="rId34"/>
    </p:embeddedFont>
    <p:embeddedFont>
      <p:font typeface="Open Sauce" panose="020B0604020202020204" charset="-18"/>
      <p:regular r:id="rId35"/>
    </p:embeddedFont>
    <p:embeddedFont>
      <p:font typeface="Open Sauce Bold" panose="020B0604020202020204" charset="-18"/>
      <p:regular r:id="rId36"/>
      <p:bold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00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48" autoAdjust="0"/>
  </p:normalViewPr>
  <p:slideViewPr>
    <p:cSldViewPr>
      <p:cViewPr varScale="1">
        <p:scale>
          <a:sx n="54" d="100"/>
          <a:sy n="54" d="100"/>
        </p:scale>
        <p:origin x="75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20F961-37FE-4C65-89BC-5204E042073D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57AE3-1BA6-4C3D-8EA2-396F4239356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7795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57AE3-1BA6-4C3D-8EA2-396F4239356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02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257AE3-1BA6-4C3D-8EA2-396F42393563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103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26" Type="http://schemas.openxmlformats.org/officeDocument/2006/relationships/image" Target="../media/image56.sv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image" Target="../media/image19.jpeg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54.svg"/><Relationship Id="rId32" Type="http://schemas.openxmlformats.org/officeDocument/2006/relationships/image" Target="../media/image62.sv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sv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Relationship Id="rId27" Type="http://schemas.openxmlformats.org/officeDocument/2006/relationships/image" Target="../media/image57.png"/><Relationship Id="rId30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696518" y="1028700"/>
            <a:ext cx="9529167" cy="8732950"/>
            <a:chOff x="0" y="0"/>
            <a:chExt cx="2509740" cy="23000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09739" cy="2300036"/>
            </a:xfrm>
            <a:custGeom>
              <a:avLst/>
              <a:gdLst/>
              <a:ahLst/>
              <a:cxnLst/>
              <a:rect l="l" t="t" r="r" b="b"/>
              <a:pathLst>
                <a:path w="2509739" h="2300036">
                  <a:moveTo>
                    <a:pt x="0" y="0"/>
                  </a:moveTo>
                  <a:lnTo>
                    <a:pt x="2509739" y="0"/>
                  </a:lnTo>
                  <a:lnTo>
                    <a:pt x="2509739" y="2300036"/>
                  </a:lnTo>
                  <a:lnTo>
                    <a:pt x="0" y="2300036"/>
                  </a:lnTo>
                  <a:close/>
                </a:path>
              </a:pathLst>
            </a:custGeom>
            <a:solidFill>
              <a:srgbClr val="FFFFFF">
                <a:alpha val="71765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2509740" cy="23000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8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743365" y="1730998"/>
            <a:ext cx="7435467" cy="5967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pl-PL" sz="6600" spc="-118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DZIAŁALNOŚĆ GOSPODARCZA W JAPONII</a:t>
            </a:r>
            <a:endParaRPr lang="en-US" sz="6600" spc="-118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l">
              <a:lnSpc>
                <a:spcPct val="150000"/>
              </a:lnSpc>
            </a:pPr>
            <a:endParaRPr lang="en-US" sz="6600" spc="-118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95932" y="8292094"/>
            <a:ext cx="1002626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Sławomir Karasiński  </a:t>
            </a:r>
          </a:p>
          <a:p>
            <a:pPr algn="l">
              <a:spcBef>
                <a:spcPct val="0"/>
              </a:spcBef>
            </a:pPr>
            <a:endParaRPr lang="en-US" sz="3000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l"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Founding Partner/Attorney-at-Law F/K LEGAL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endParaRPr lang="en-US" sz="3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AA2F9-EAAA-716F-7386-324C72C4B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D8A146-366D-E9FE-DCAD-3B5CDD33CEE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 t="-5000" b="-5000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2C32A6D8-5B9F-4E77-2924-C7C91963364F}"/>
              </a:ext>
            </a:extLst>
          </p:cNvPr>
          <p:cNvGrpSpPr/>
          <p:nvPr/>
        </p:nvGrpSpPr>
        <p:grpSpPr>
          <a:xfrm>
            <a:off x="257422" y="1744511"/>
            <a:ext cx="5898930" cy="7920059"/>
            <a:chOff x="0" y="0"/>
            <a:chExt cx="1418473" cy="1692619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28107FB8-81D7-B706-58D1-596070A1DC03}"/>
                </a:ext>
              </a:extLst>
            </p:cNvPr>
            <p:cNvSpPr/>
            <p:nvPr/>
          </p:nvSpPr>
          <p:spPr>
            <a:xfrm>
              <a:off x="0" y="0"/>
              <a:ext cx="1418473" cy="1692619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5C747B4-2B3B-FA39-0226-B00029BB764B}"/>
                </a:ext>
              </a:extLst>
            </p:cNvPr>
            <p:cNvSpPr txBox="1"/>
            <p:nvPr/>
          </p:nvSpPr>
          <p:spPr>
            <a:xfrm>
              <a:off x="0" y="-123825"/>
              <a:ext cx="1418473" cy="1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F19964F4-74AE-8F97-81C3-F7AEA8F72AB6}"/>
              </a:ext>
            </a:extLst>
          </p:cNvPr>
          <p:cNvGrpSpPr/>
          <p:nvPr/>
        </p:nvGrpSpPr>
        <p:grpSpPr>
          <a:xfrm>
            <a:off x="6398583" y="1751867"/>
            <a:ext cx="5840723" cy="7964173"/>
            <a:chOff x="-27672" y="-290610"/>
            <a:chExt cx="1446145" cy="2075561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CE7D1F8-E702-3700-68D8-0CF3DF2AC0DC}"/>
                </a:ext>
              </a:extLst>
            </p:cNvPr>
            <p:cNvSpPr/>
            <p:nvPr/>
          </p:nvSpPr>
          <p:spPr>
            <a:xfrm>
              <a:off x="-27672" y="-290610"/>
              <a:ext cx="1418473" cy="2075561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350F992E-4D4F-309E-4F17-3B0AA9B308CE}"/>
                </a:ext>
              </a:extLst>
            </p:cNvPr>
            <p:cNvSpPr txBox="1"/>
            <p:nvPr/>
          </p:nvSpPr>
          <p:spPr>
            <a:xfrm>
              <a:off x="0" y="-123825"/>
              <a:ext cx="1418473" cy="1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29C84AB3-E8AB-CFAC-0141-A6331BB19106}"/>
              </a:ext>
            </a:extLst>
          </p:cNvPr>
          <p:cNvGrpSpPr/>
          <p:nvPr/>
        </p:nvGrpSpPr>
        <p:grpSpPr>
          <a:xfrm>
            <a:off x="12411420" y="1596145"/>
            <a:ext cx="5619158" cy="8159214"/>
            <a:chOff x="-19256" y="-123825"/>
            <a:chExt cx="1437729" cy="1942822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AA9F6B0-0404-2C48-17DC-9BE45E083202}"/>
                </a:ext>
              </a:extLst>
            </p:cNvPr>
            <p:cNvSpPr/>
            <p:nvPr/>
          </p:nvSpPr>
          <p:spPr>
            <a:xfrm>
              <a:off x="-19256" y="-77383"/>
              <a:ext cx="1418473" cy="1896380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513DC32A-0580-B158-6FCE-CB465A8F82ED}"/>
                </a:ext>
              </a:extLst>
            </p:cNvPr>
            <p:cNvSpPr txBox="1"/>
            <p:nvPr/>
          </p:nvSpPr>
          <p:spPr>
            <a:xfrm>
              <a:off x="0" y="-123825"/>
              <a:ext cx="1418473" cy="1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sp>
        <p:nvSpPr>
          <p:cNvPr id="16" name="TextBox 16">
            <a:extLst>
              <a:ext uri="{FF2B5EF4-FFF2-40B4-BE49-F238E27FC236}">
                <a16:creationId xmlns:a16="http://schemas.microsoft.com/office/drawing/2014/main" id="{C8ED91E9-316F-6A9A-BE3B-F9854299BCF2}"/>
              </a:ext>
            </a:extLst>
          </p:cNvPr>
          <p:cNvSpPr txBox="1"/>
          <p:nvPr/>
        </p:nvSpPr>
        <p:spPr>
          <a:xfrm>
            <a:off x="490817" y="2712836"/>
            <a:ext cx="5101887" cy="12158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najpopularniejsza forma działalności dla większych firm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odpowiednik polskiej spółki akcyjnej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najbardziej sformalizowany typ spółki 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ograniczenie odpowiedzialności akcjonariuszy (do wysokości wniesionego wkładu) 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reprezentowana przez jednego lub kilku dyrektorów 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podlega przepisom o sporządzaniu, zatwierdzaniu i publikacji sprawozdań finansowych (zwłaszcza spółki publiczne i większe KK)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możliwość wejścia na giełdę japońską (po spełnieniu określonych wymogów)</a:t>
            </a:r>
          </a:p>
          <a:p>
            <a:pPr algn="just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400"/>
              </a:lnSpc>
            </a:pPr>
            <a:endParaRPr lang="en-US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53FFDC12-DCF6-C1C9-CA62-2E3D9B538945}"/>
              </a:ext>
            </a:extLst>
          </p:cNvPr>
          <p:cNvSpPr txBox="1"/>
          <p:nvPr/>
        </p:nvSpPr>
        <p:spPr>
          <a:xfrm>
            <a:off x="6433439" y="2557048"/>
            <a:ext cx="5461199" cy="7798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odpowiednik polskiej spółki z o.o.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popularna wśród startupów i małych firm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ograniczenie odpowiedzialności wspólników (do wysokości wniesionego wkładu)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brak obowiązku powoływania zarządu, wspólnicy mogą kierować firmą bezpośrednio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obowiązek sporządzenia sprawozdania finansowego, brak obowiązku jego publikacji 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stosunkowo prosta do założenia 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elastyczna struktura wewnętrzna - umowa spółki może szczegółowo regulować sposób zarządzania i podział zysków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2C188228-D728-9F73-9F64-BB6D18ACF6B4}"/>
              </a:ext>
            </a:extLst>
          </p:cNvPr>
          <p:cNvSpPr/>
          <p:nvPr/>
        </p:nvSpPr>
        <p:spPr>
          <a:xfrm>
            <a:off x="14934818" y="307481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E35BDDE-F8AA-600A-AE0B-12D9530F5773}"/>
              </a:ext>
            </a:extLst>
          </p:cNvPr>
          <p:cNvSpPr txBox="1"/>
          <p:nvPr/>
        </p:nvSpPr>
        <p:spPr>
          <a:xfrm>
            <a:off x="4430297" y="466518"/>
            <a:ext cx="9457807" cy="110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pl-PL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LOKALNA OBECNOŚĆ PRAWNA - RODZAJE SPÓŁEK </a:t>
            </a:r>
          </a:p>
        </p:txBody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2721E081-A36E-3A0B-84DC-2F94719008F6}"/>
              </a:ext>
            </a:extLst>
          </p:cNvPr>
          <p:cNvSpPr txBox="1"/>
          <p:nvPr/>
        </p:nvSpPr>
        <p:spPr>
          <a:xfrm>
            <a:off x="12747493" y="2144890"/>
            <a:ext cx="1002626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pl-PL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GOSHI KAISHA                               </a:t>
            </a:r>
            <a:r>
              <a:rPr lang="ja-JP" altLang="en-US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合資会社</a:t>
            </a:r>
            <a:r>
              <a:rPr lang="pl-PL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endParaRPr lang="en-US" sz="2000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58DD638C-C960-13AC-A90B-869A93A1819C}"/>
              </a:ext>
            </a:extLst>
          </p:cNvPr>
          <p:cNvSpPr txBox="1"/>
          <p:nvPr/>
        </p:nvSpPr>
        <p:spPr>
          <a:xfrm>
            <a:off x="6708296" y="2142985"/>
            <a:ext cx="1002626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pl-PL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GODO KAISHA (G.K.)                      </a:t>
            </a:r>
            <a:r>
              <a:rPr lang="ja-JP" altLang="en-US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合同会社</a:t>
            </a:r>
            <a:r>
              <a:rPr lang="pl-PL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endParaRPr lang="en-US" sz="2000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54CECB43-8461-2AC2-41BB-D0E624378332}"/>
              </a:ext>
            </a:extLst>
          </p:cNvPr>
          <p:cNvSpPr txBox="1"/>
          <p:nvPr/>
        </p:nvSpPr>
        <p:spPr>
          <a:xfrm>
            <a:off x="809366" y="2074785"/>
            <a:ext cx="1002626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pl-PL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KABUSHIKI KAISHA (K.K.)              </a:t>
            </a:r>
            <a:r>
              <a:rPr lang="ja-JP" altLang="en-US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株式会社</a:t>
            </a:r>
            <a:r>
              <a:rPr lang="pl-PL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endParaRPr lang="en-US" sz="2000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105D2C67-1D96-E45C-6472-1343252A765C}"/>
              </a:ext>
            </a:extLst>
          </p:cNvPr>
          <p:cNvSpPr txBox="1"/>
          <p:nvPr/>
        </p:nvSpPr>
        <p:spPr>
          <a:xfrm>
            <a:off x="12523182" y="2623629"/>
            <a:ext cx="5101887" cy="6054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odpowiednik polskiej spółki komandytowej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co najmniej jeden ze wspólników ponosi odpowiedzialność całym swoim majątkiem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rzadko używana</a:t>
            </a:r>
          </a:p>
          <a:p>
            <a:pPr algn="just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3400"/>
              </a:lnSpc>
            </a:pPr>
            <a:endParaRPr lang="pl-PL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odpowiednik polskiej spółki jawnej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wszyscy wspólnicy ponoszą odpowiedzialność całym swoim majątkiem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bardzo rzadko spotykana</a:t>
            </a:r>
          </a:p>
          <a:p>
            <a:pPr marL="342900" indent="-342900" algn="just">
              <a:lnSpc>
                <a:spcPts val="34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34" name="Freeform 10">
            <a:extLst>
              <a:ext uri="{FF2B5EF4-FFF2-40B4-BE49-F238E27FC236}">
                <a16:creationId xmlns:a16="http://schemas.microsoft.com/office/drawing/2014/main" id="{043757AB-34D7-02B9-670E-6ECBE7A21072}"/>
              </a:ext>
            </a:extLst>
          </p:cNvPr>
          <p:cNvSpPr/>
          <p:nvPr/>
        </p:nvSpPr>
        <p:spPr>
          <a:xfrm>
            <a:off x="324470" y="337096"/>
            <a:ext cx="2695167" cy="696757"/>
          </a:xfrm>
          <a:custGeom>
            <a:avLst/>
            <a:gdLst/>
            <a:ahLst/>
            <a:cxnLst/>
            <a:rect l="l" t="t" r="r" b="b"/>
            <a:pathLst>
              <a:path w="2695167" h="696757">
                <a:moveTo>
                  <a:pt x="0" y="0"/>
                </a:moveTo>
                <a:lnTo>
                  <a:pt x="2695167" y="0"/>
                </a:lnTo>
                <a:lnTo>
                  <a:pt x="2695167" y="696758"/>
                </a:lnTo>
                <a:lnTo>
                  <a:pt x="0" y="6967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5" name="TextBox 8">
            <a:extLst>
              <a:ext uri="{FF2B5EF4-FFF2-40B4-BE49-F238E27FC236}">
                <a16:creationId xmlns:a16="http://schemas.microsoft.com/office/drawing/2014/main" id="{05E24944-4D36-63EB-C577-92926A5B1367}"/>
              </a:ext>
            </a:extLst>
          </p:cNvPr>
          <p:cNvSpPr txBox="1"/>
          <p:nvPr/>
        </p:nvSpPr>
        <p:spPr>
          <a:xfrm>
            <a:off x="12743179" y="5719921"/>
            <a:ext cx="1002626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pl-PL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GOMEI </a:t>
            </a:r>
            <a:r>
              <a:rPr lang="pl-PL" sz="20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KAISHA                               </a:t>
            </a:r>
            <a:r>
              <a:rPr lang="ja-JP" altLang="en-US" sz="20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合</a:t>
            </a:r>
            <a:r>
              <a:rPr lang="ja-JP" altLang="en-US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名会社</a:t>
            </a:r>
            <a:r>
              <a:rPr lang="pl-PL" sz="20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endParaRPr lang="en-US" sz="2000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A3800857-3D2B-17C2-5C1D-B00E6AA3E713}"/>
              </a:ext>
            </a:extLst>
          </p:cNvPr>
          <p:cNvSpPr/>
          <p:nvPr/>
        </p:nvSpPr>
        <p:spPr>
          <a:xfrm>
            <a:off x="15932535" y="7963723"/>
            <a:ext cx="1864648" cy="1515026"/>
          </a:xfrm>
          <a:custGeom>
            <a:avLst/>
            <a:gdLst/>
            <a:ahLst/>
            <a:cxnLst/>
            <a:rect l="l" t="t" r="r" b="b"/>
            <a:pathLst>
              <a:path w="1864648" h="1515026">
                <a:moveTo>
                  <a:pt x="0" y="0"/>
                </a:moveTo>
                <a:lnTo>
                  <a:pt x="1864648" y="0"/>
                </a:lnTo>
                <a:lnTo>
                  <a:pt x="1864648" y="1515027"/>
                </a:lnTo>
                <a:lnTo>
                  <a:pt x="0" y="15150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3950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0284E-F765-B1FE-76A9-ACDBF398A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068034A-51A9-376A-2DB5-C385803A8EF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pl-PL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endParaRPr lang="pl-PL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>
              <a:lnSpc>
                <a:spcPts val="5400"/>
              </a:lnSpc>
              <a:spcBef>
                <a:spcPct val="0"/>
              </a:spcBef>
            </a:pPr>
            <a:r>
              <a:rPr lang="pl-PL" sz="28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    </a:t>
            </a:r>
            <a:r>
              <a:rPr lang="pl-PL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LOKALNA OBECNOŚĆ PRAWNA: </a:t>
            </a:r>
            <a:r>
              <a:rPr lang="pl-PL" sz="2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opodatkowanie spółek w Japonii (K.K. vs. G.K.)</a:t>
            </a:r>
            <a:endParaRPr lang="en-US" sz="2000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5400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endParaRPr lang="en-GB" dirty="0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D0D77DF-6501-4943-CE44-B0A6A06E22E6}"/>
              </a:ext>
            </a:extLst>
          </p:cNvPr>
          <p:cNvSpPr txBox="1"/>
          <p:nvPr/>
        </p:nvSpPr>
        <p:spPr>
          <a:xfrm>
            <a:off x="1028700" y="3565567"/>
            <a:ext cx="14114650" cy="1083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69878" lvl="1" algn="l">
              <a:lnSpc>
                <a:spcPts val="4525"/>
              </a:lnSpc>
            </a:pPr>
            <a:endParaRPr lang="en-US" sz="25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4525"/>
              </a:lnSpc>
            </a:pPr>
            <a:endParaRPr lang="en-US" sz="25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BC6ED95-E07E-4234-FD34-FCBB895D294E}"/>
              </a:ext>
            </a:extLst>
          </p:cNvPr>
          <p:cNvSpPr txBox="1"/>
          <p:nvPr/>
        </p:nvSpPr>
        <p:spPr>
          <a:xfrm>
            <a:off x="609600" y="1187017"/>
            <a:ext cx="1280160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CD3CF73-98C9-845B-057B-9A707DA37EA7}"/>
              </a:ext>
            </a:extLst>
          </p:cNvPr>
          <p:cNvSpPr/>
          <p:nvPr/>
        </p:nvSpPr>
        <p:spPr>
          <a:xfrm>
            <a:off x="14983233" y="376143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C0557EC-901B-EB92-6DF7-AB14DF4CC7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126642"/>
              </p:ext>
            </p:extLst>
          </p:nvPr>
        </p:nvGraphicFramePr>
        <p:xfrm>
          <a:off x="609600" y="1570319"/>
          <a:ext cx="17373600" cy="8635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10200">
                  <a:extLst>
                    <a:ext uri="{9D8B030D-6E8A-4147-A177-3AD203B41FA5}">
                      <a16:colId xmlns:a16="http://schemas.microsoft.com/office/drawing/2014/main" val="3317672182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2486291362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75856294"/>
                    </a:ext>
                  </a:extLst>
                </a:gridCol>
              </a:tblGrid>
              <a:tr h="564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</a:rPr>
                        <a:t>Kategoria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Kabushiki Kaisha (K.K.)            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</a:rPr>
                        <a:t>Godo</a:t>
                      </a:r>
                      <a:r>
                        <a:rPr lang="en-US" sz="2000" dirty="0">
                          <a:effectLst/>
                        </a:rPr>
                        <a:t> Kaisha (G.K.)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658969"/>
                  </a:ext>
                </a:extLst>
              </a:tr>
              <a:tr h="428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Forma </a:t>
                      </a:r>
                      <a:r>
                        <a:rPr lang="en-US" sz="2000" dirty="0" err="1">
                          <a:effectLst/>
                        </a:rPr>
                        <a:t>prawna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spółka kapitałowa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spółka podobna do spółki z o.o. (elastyczna struktura)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4274930290"/>
                  </a:ext>
                </a:extLst>
              </a:tr>
              <a:tr h="10949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</a:rPr>
                        <a:t>Podstawa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opodatkowania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dochód spółki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dochód musi być dzielony równo do udziałów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dochód spółki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dochód może być dzielony niezależnie od udziałów, decyzją wspólników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180430358"/>
                  </a:ext>
                </a:extLst>
              </a:tr>
              <a:tr h="428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CIT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23,2% + podatki lokalne (efektywnie: 30 - 34,6%)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23,2% + podatki lokalne (efektywnie: 30 - 34,6%)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3815364522"/>
                  </a:ext>
                </a:extLst>
              </a:tr>
              <a:tr h="794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CIT – </a:t>
                      </a:r>
                      <a:r>
                        <a:rPr lang="en-US" sz="2000" dirty="0" err="1">
                          <a:effectLst/>
                        </a:rPr>
                        <a:t>preferencyjna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stawka</a:t>
                      </a:r>
                      <a:r>
                        <a:rPr lang="en-US" sz="2000" dirty="0">
                          <a:effectLst/>
                        </a:rPr>
                        <a:t> SME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15% (do 8 mln JPY)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*stawka przedłużona do 2027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15% (do 8 mln JPY) –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*stawka przedłużona do 2027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126742836"/>
                  </a:ext>
                </a:extLst>
              </a:tr>
              <a:tr h="762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Consumption Tax (VAT)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10% </a:t>
                      </a:r>
                      <a:endParaRPr lang="pl-PL" sz="2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(8% dla niektórych dóbr)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10% </a:t>
                      </a:r>
                      <a:endParaRPr lang="pl-PL" sz="2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(8% dla niektórych dóbr)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2962919198"/>
                  </a:ext>
                </a:extLst>
              </a:tr>
              <a:tr h="7629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</a:rPr>
                        <a:t>Podatek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lokalny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</a:rPr>
                        <a:t>tak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endParaRPr lang="pl-PL" sz="2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(7% CIT + per capita tax)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tak </a:t>
                      </a:r>
                      <a:endParaRPr lang="pl-PL" sz="2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(7% CIT + per capita tax)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862941377"/>
                  </a:ext>
                </a:extLst>
              </a:tr>
              <a:tr h="428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Business Tax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tak:     1-7% + dodatek (special tax)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>
                          <a:effectLst/>
                        </a:rPr>
                        <a:t>tak:         1-7% + dodatek (special tax)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3102519902"/>
                  </a:ext>
                </a:extLst>
              </a:tr>
              <a:tr h="12360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WHT od </a:t>
                      </a:r>
                      <a:r>
                        <a:rPr lang="en-US" sz="2000" dirty="0" err="1">
                          <a:effectLst/>
                        </a:rPr>
                        <a:t>dywidend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20,42%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(możliwa ulga do 10%,  na podstawie umowy o unikaniu podwójnego opodatkowania PL-JP)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20,42%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(możliwa ulga do 10%,  na podstawie umowy o unikaniu podwójnego opodatkowania PL-JP)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1780882353"/>
                  </a:ext>
                </a:extLst>
              </a:tr>
              <a:tr h="4286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</a:rPr>
                        <a:t>Ulgi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podatkowe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dostępne (R&amp;D, IP Box, inne)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dostępne (R&amp;D, IP Box, inne)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106563515"/>
                  </a:ext>
                </a:extLst>
              </a:tr>
              <a:tr h="8700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 err="1">
                          <a:effectLst/>
                        </a:rPr>
                        <a:t>Księgowość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pełna księgowość, obowiązek sprawozdań i ich publikacji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pełna księgowość, mniej formalna niż K.K., brak obowiązku publikacji sprawozdań</a:t>
                      </a:r>
                      <a:endParaRPr lang="pl-PL" sz="200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4103807772"/>
                  </a:ext>
                </a:extLst>
              </a:tr>
              <a:tr h="6493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Możliwość rozliczeń grupowych (</a:t>
                      </a:r>
                      <a:r>
                        <a:rPr lang="pl-PL" sz="2000" dirty="0" err="1">
                          <a:effectLst/>
                        </a:rPr>
                        <a:t>consolidated</a:t>
                      </a:r>
                      <a:r>
                        <a:rPr lang="pl-PL" sz="2000" dirty="0">
                          <a:effectLst/>
                        </a:rPr>
                        <a:t> </a:t>
                      </a:r>
                      <a:r>
                        <a:rPr lang="pl-PL" sz="2000" dirty="0" err="1">
                          <a:effectLst/>
                        </a:rPr>
                        <a:t>tax</a:t>
                      </a:r>
                      <a:r>
                        <a:rPr lang="pl-PL" sz="2000" dirty="0">
                          <a:effectLst/>
                        </a:rPr>
                        <a:t> return)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>
                    <a:solidFill>
                      <a:srgbClr val="D6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000" dirty="0">
                          <a:effectLst/>
                        </a:rPr>
                        <a:t>Tak (</a:t>
                      </a:r>
                      <a:r>
                        <a:rPr lang="en-US" sz="2000" dirty="0" err="1">
                          <a:effectLst/>
                        </a:rPr>
                        <a:t>przy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spełnieniu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warunków</a:t>
                      </a:r>
                      <a:r>
                        <a:rPr lang="en-US" sz="2000" dirty="0">
                          <a:effectLst/>
                        </a:rPr>
                        <a:t>)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Nie (G.K. nie kwalifikuje się do grupowego CIT)</a:t>
                      </a:r>
                      <a:endParaRPr lang="pl-PL" sz="2000" dirty="0"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</a:endParaRPr>
                    </a:p>
                  </a:txBody>
                  <a:tcPr marL="46530" marR="46530" marT="0" marB="0"/>
                </a:tc>
                <a:extLst>
                  <a:ext uri="{0D108BD9-81ED-4DB2-BD59-A6C34878D82A}">
                    <a16:rowId xmlns:a16="http://schemas.microsoft.com/office/drawing/2014/main" val="1505351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1929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54B8D-9617-DDFA-B230-7D9589A3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D98E95C-C0B3-7FA0-1E9A-199EF021C2C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D7EAFF8C-7EEC-91D4-2A3A-50F0E01B7A4E}"/>
              </a:ext>
            </a:extLst>
          </p:cNvPr>
          <p:cNvSpPr txBox="1"/>
          <p:nvPr/>
        </p:nvSpPr>
        <p:spPr>
          <a:xfrm>
            <a:off x="1143000" y="4000500"/>
            <a:ext cx="15807061" cy="44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800" b="1" dirty="0"/>
              <a:t>spółka </a:t>
            </a:r>
            <a:r>
              <a:rPr lang="pl-PL" sz="2800" b="1" dirty="0" err="1"/>
              <a:t>Kabushiki</a:t>
            </a:r>
            <a:r>
              <a:rPr lang="pl-PL" sz="2800" b="1" dirty="0"/>
              <a:t> </a:t>
            </a:r>
            <a:r>
              <a:rPr lang="pl-PL" sz="2800" b="1" dirty="0" err="1"/>
              <a:t>Kaisha</a:t>
            </a:r>
            <a:r>
              <a:rPr lang="pl-PL" sz="2800" b="1" dirty="0"/>
              <a:t> (K.K.) </a:t>
            </a:r>
            <a:r>
              <a:rPr lang="pl-PL" sz="2800" dirty="0"/>
              <a:t>jest bardziej prestiżowa, może wzbudzać większe zaufanie odbiorców, ale jest bardziej sformalizowana,</a:t>
            </a:r>
          </a:p>
          <a:p>
            <a:pPr lvl="0"/>
            <a:endParaRPr lang="pl-PL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800" b="1" dirty="0"/>
              <a:t>spółka </a:t>
            </a:r>
            <a:r>
              <a:rPr lang="pl-PL" sz="2800" b="1" dirty="0" err="1"/>
              <a:t>Kabushiki</a:t>
            </a:r>
            <a:r>
              <a:rPr lang="pl-PL" sz="2800" b="1" dirty="0"/>
              <a:t> </a:t>
            </a:r>
            <a:r>
              <a:rPr lang="pl-PL" sz="2800" b="1" dirty="0" err="1"/>
              <a:t>Kaisha</a:t>
            </a:r>
            <a:r>
              <a:rPr lang="pl-PL" sz="2800" b="1" dirty="0"/>
              <a:t>  </a:t>
            </a:r>
            <a:r>
              <a:rPr lang="pl-PL" sz="2800" dirty="0"/>
              <a:t>jest preferowana w relacjach z dużymi kontrahentami i instytucjami,</a:t>
            </a:r>
          </a:p>
          <a:p>
            <a:pPr lvl="0"/>
            <a:endParaRPr lang="pl-PL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800" b="1" dirty="0"/>
              <a:t>spółka </a:t>
            </a:r>
            <a:r>
              <a:rPr lang="pl-PL" sz="2800" b="1" dirty="0" err="1"/>
              <a:t>Godo</a:t>
            </a:r>
            <a:r>
              <a:rPr lang="pl-PL" sz="2800" b="1" dirty="0"/>
              <a:t> </a:t>
            </a:r>
            <a:r>
              <a:rPr lang="pl-PL" sz="2800" b="1" dirty="0" err="1"/>
              <a:t>Kaisha</a:t>
            </a:r>
            <a:r>
              <a:rPr lang="pl-PL" sz="2800" b="1" dirty="0"/>
              <a:t> (G.K.) </a:t>
            </a:r>
            <a:r>
              <a:rPr lang="pl-PL" sz="2800" dirty="0"/>
              <a:t>to forma bardziej elastyczna i ekonomiczna,</a:t>
            </a:r>
          </a:p>
          <a:p>
            <a:pPr lvl="0"/>
            <a:endParaRPr lang="pl-PL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l-PL" sz="2800" b="1" dirty="0"/>
              <a:t>spółka </a:t>
            </a:r>
            <a:r>
              <a:rPr lang="pl-PL" sz="2800" b="1" dirty="0" err="1"/>
              <a:t>Godo</a:t>
            </a:r>
            <a:r>
              <a:rPr lang="pl-PL" sz="2800" b="1" dirty="0"/>
              <a:t> </a:t>
            </a:r>
            <a:r>
              <a:rPr lang="pl-PL" sz="2800" b="1" dirty="0" err="1"/>
              <a:t>Kaisha</a:t>
            </a:r>
            <a:r>
              <a:rPr lang="pl-PL" sz="2800" b="1" dirty="0"/>
              <a:t> </a:t>
            </a:r>
            <a:r>
              <a:rPr lang="pl-PL" sz="2800" dirty="0"/>
              <a:t>jest mniej prestiżowa niż spółka K.K.,  ale ma niższe koszty administracyjne (koszty doradcze, koszty założenia, obsługi księgowej itp.).</a:t>
            </a:r>
          </a:p>
          <a:p>
            <a:pPr marL="342900" indent="-342900" algn="ctr">
              <a:lnSpc>
                <a:spcPts val="5327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53363C1-9094-7E37-7ED1-DE90B0BEF023}"/>
              </a:ext>
            </a:extLst>
          </p:cNvPr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5571A5FD-B7F8-2236-9BAD-1A84D596EF12}"/>
              </a:ext>
            </a:extLst>
          </p:cNvPr>
          <p:cNvSpPr txBox="1"/>
          <p:nvPr/>
        </p:nvSpPr>
        <p:spPr>
          <a:xfrm>
            <a:off x="1261739" y="2609819"/>
            <a:ext cx="1176846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  <a:spcBef>
                <a:spcPct val="0"/>
              </a:spcBef>
            </a:pPr>
            <a:r>
              <a:rPr lang="pl-PL" sz="4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WNIOSKI DLA POLSKICH INWESTORÓW:</a:t>
            </a:r>
            <a:endParaRPr lang="en-US" sz="4000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  <p:extLst>
      <p:ext uri="{BB962C8B-B14F-4D97-AF65-F5344CB8AC3E}">
        <p14:creationId xmlns:p14="http://schemas.microsoft.com/office/powerpoint/2010/main" val="3285239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47850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7318463" y="-2445901"/>
            <a:ext cx="15178802" cy="15178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1202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1180843">
            <a:off x="-6670022" y="-1797460"/>
            <a:ext cx="13881919" cy="1388191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2026"/>
            </a:solidFill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73393" y="4072892"/>
            <a:ext cx="721651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Polska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firma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dostarczają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sprzęt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niezbędny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 e-commerce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była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Japonii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reprezentowana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przez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dystrybutora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73393" y="5017613"/>
            <a:ext cx="721651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Dystrybutor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pełniał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oczekiwania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polskiej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firmy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73393" y="2367917"/>
            <a:ext cx="8914607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OD UMOWY DYSTRYBUCYJNEJ</a:t>
            </a:r>
          </a:p>
          <a:p>
            <a:pPr algn="l">
              <a:lnSpc>
                <a:spcPts val="384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DO PEŁNEJ LOKALNEJ OBECNOŚCI</a:t>
            </a:r>
          </a:p>
          <a:p>
            <a:pPr algn="l">
              <a:lnSpc>
                <a:spcPts val="384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– DOŚWIADCZENIE F/K LEGAL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73393" y="5609909"/>
            <a:ext cx="7216515" cy="140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Polska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firma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zleciła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raport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rynkowy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który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wskazał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że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just">
              <a:lnSpc>
                <a:spcPts val="2800"/>
              </a:lnSpc>
            </a:pP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sprzedaż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jej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produktów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może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być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prowadzona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pl-PL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bardziej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skutecznie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pl-PL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 przypadku s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korzysta</a:t>
            </a:r>
            <a:r>
              <a:rPr lang="pl-PL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z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innych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metod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niż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te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stosowane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przez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dystrybutora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373393" y="7259479"/>
            <a:ext cx="7216515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Nasza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kancelaria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prawna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we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współpracy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z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kancelarią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just">
              <a:lnSpc>
                <a:spcPts val="2800"/>
              </a:lnSpc>
            </a:pP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 Tok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io,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utworzyła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spół</a:t>
            </a:r>
            <a:r>
              <a:rPr lang="pl-PL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kę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zależną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polskiej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firmy</a:t>
            </a:r>
            <a:r>
              <a:rPr lang="pl-PL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która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wdrożyła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inne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modele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sprzedaży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  <a:endParaRPr lang="en-US" sz="2000" u="none" strike="noStrike" spc="-4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363145" y="8750828"/>
            <a:ext cx="7226763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Spółka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zależna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utworzyła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aktywny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zespół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sprzedaży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który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just">
              <a:lnSpc>
                <a:spcPts val="2800"/>
              </a:lnSpc>
            </a:pP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pierwszym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roku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potroił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obrót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porównaniu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do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wyników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osiąganych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wcześniej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przez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dystrybutora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631201" y="4324350"/>
            <a:ext cx="5165640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STRATEGIE</a:t>
            </a:r>
          </a:p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WEJŚCIA</a:t>
            </a:r>
          </a:p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 dirty="0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IV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261739" y="3616881"/>
            <a:ext cx="10764987" cy="533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8" lvl="1" indent="-259079" algn="l">
              <a:lnSpc>
                <a:spcPts val="5327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RAPORT RYNKOWY</a:t>
            </a:r>
          </a:p>
          <a:p>
            <a:pPr marL="518158" lvl="1" indent="-259079" algn="l">
              <a:lnSpc>
                <a:spcPts val="5327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RODZAJ ZAANGAŻOWANIA PRAWNEGO</a:t>
            </a:r>
          </a:p>
          <a:p>
            <a:pPr marL="518158" lvl="1" indent="-259079">
              <a:lnSpc>
                <a:spcPts val="5327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MODYFIKACJE PRODUKTU</a:t>
            </a:r>
          </a:p>
          <a:p>
            <a:pPr marL="518158" lvl="1" indent="-259079" algn="l">
              <a:lnSpc>
                <a:spcPts val="5327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ADAPTACJA JĘZYKOWA</a:t>
            </a:r>
          </a:p>
          <a:p>
            <a:pPr marL="518158" lvl="1" indent="-259079" algn="l">
              <a:lnSpc>
                <a:spcPts val="5327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ZGODNOŚĆ Z LOKALNYMI NORMAMI</a:t>
            </a:r>
          </a:p>
          <a:p>
            <a:pPr marL="518158" lvl="1" indent="-259079" algn="l">
              <a:lnSpc>
                <a:spcPts val="5327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REGULARNA KOMUNIKACJA I WIZYTY</a:t>
            </a:r>
          </a:p>
          <a:p>
            <a:pPr marL="518158" lvl="1" indent="-259079" algn="l">
              <a:lnSpc>
                <a:spcPts val="5327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PRZESTRZEGANIE JAPOŃSKIEJ ETYKI BIZNESOWEJ</a:t>
            </a:r>
          </a:p>
          <a:p>
            <a:pPr algn="ctr">
              <a:lnSpc>
                <a:spcPts val="5327"/>
              </a:lnSpc>
            </a:pPr>
            <a:endParaRPr lang="en-US" sz="2399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900147" y="2619344"/>
            <a:ext cx="5901549" cy="5901549"/>
          </a:xfrm>
          <a:custGeom>
            <a:avLst/>
            <a:gdLst/>
            <a:ahLst/>
            <a:cxnLst/>
            <a:rect l="l" t="t" r="r" b="b"/>
            <a:pathLst>
              <a:path w="5901549" h="5901549">
                <a:moveTo>
                  <a:pt x="0" y="0"/>
                </a:moveTo>
                <a:lnTo>
                  <a:pt x="5901549" y="0"/>
                </a:lnTo>
                <a:lnTo>
                  <a:pt x="5901549" y="5901549"/>
                </a:lnTo>
                <a:lnTo>
                  <a:pt x="0" y="59015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261739" y="2609819"/>
            <a:ext cx="10764987" cy="619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STRATEGIA WEJŚCIA – WNIOSKI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01745" y="2749650"/>
            <a:ext cx="9323255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00"/>
              </a:lnSpc>
            </a:pP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Wspieramy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Polski I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zagraniczny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biznes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od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ponad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20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lat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Biura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2000" b="1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Warszawie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2000" b="1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Łodzi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Jesteśmy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największą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kancelarią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prawną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Regionie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Łódzkim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Od 2012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roku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nasz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kancelaryjny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Japan Desk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zapewnia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kompleksowe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wsparcie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języku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japońskim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dla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nowych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inwestycji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japońskich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Polsce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marL="431801" lvl="1" indent="-215900" algn="just">
              <a:lnSpc>
                <a:spcPts val="2400"/>
              </a:lnSpc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431801" lvl="1" indent="-215900" algn="just">
              <a:lnSpc>
                <a:spcPts val="24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Kancelaria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zdobyła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3x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nagrodę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„</a:t>
            </a:r>
            <a:r>
              <a:rPr lang="en-US" sz="2000" b="1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Innowacyjna</a:t>
            </a:r>
            <a:r>
              <a:rPr lang="en-US" sz="20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Kancelaria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” w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konkursach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organizowanych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przez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magazyn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b="1" i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Forbes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oraz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Krajową</a:t>
            </a:r>
            <a:r>
              <a:rPr lang="en-US" sz="20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Izbę</a:t>
            </a:r>
            <a:r>
              <a:rPr lang="en-US" sz="20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Radców</a:t>
            </a:r>
            <a:r>
              <a:rPr lang="en-US" sz="20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Prawnych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marL="431801" lvl="1" indent="-215900" algn="just">
              <a:lnSpc>
                <a:spcPts val="2400"/>
              </a:lnSpc>
              <a:spcBef>
                <a:spcPct val="0"/>
              </a:spcBef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431801" lvl="1" indent="-215900" algn="just">
              <a:lnSpc>
                <a:spcPts val="2400"/>
              </a:lnSpc>
              <a:spcBef>
                <a:spcPct val="0"/>
              </a:spcBef>
              <a:buFont typeface="Arial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Jesteśmy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członkami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japońskiego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stworzysze</a:t>
            </a:r>
            <a:r>
              <a:rPr lang="pl-PL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ia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Shokokai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” </a:t>
            </a:r>
            <a:r>
              <a:rPr lang="en-US" sz="20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oraz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Japan Overseas Investment Institute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(</a:t>
            </a:r>
            <a:r>
              <a:rPr lang="en-US" sz="2000" b="1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“JOI”</a:t>
            </a:r>
            <a:r>
              <a:rPr lang="en-US" sz="2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) w Tokio.</a:t>
            </a:r>
          </a:p>
          <a:p>
            <a:pPr marL="431801" lvl="1" indent="-215900" algn="just">
              <a:lnSpc>
                <a:spcPts val="2400"/>
              </a:lnSpc>
              <a:spcBef>
                <a:spcPct val="0"/>
              </a:spcBef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2400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55761" y="1564710"/>
            <a:ext cx="9323255" cy="118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F/K LEGAL </a:t>
            </a:r>
          </a:p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28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Fortak</a:t>
            </a:r>
            <a:r>
              <a:rPr lang="en-US" sz="28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&amp; Karasiński </a:t>
            </a:r>
            <a:r>
              <a:rPr lang="en-US" sz="28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Radcowie</a:t>
            </a:r>
            <a:r>
              <a:rPr lang="en-US" sz="28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Prawni</a:t>
            </a:r>
            <a:r>
              <a:rPr lang="en-US" sz="28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Sp. P.</a:t>
            </a:r>
          </a:p>
        </p:txBody>
      </p:sp>
      <p:sp>
        <p:nvSpPr>
          <p:cNvPr id="5" name="Freeform 5"/>
          <p:cNvSpPr/>
          <p:nvPr/>
        </p:nvSpPr>
        <p:spPr>
          <a:xfrm>
            <a:off x="7998850" y="835317"/>
            <a:ext cx="8199274" cy="12329735"/>
          </a:xfrm>
          <a:custGeom>
            <a:avLst/>
            <a:gdLst/>
            <a:ahLst/>
            <a:cxnLst/>
            <a:rect l="l" t="t" r="r" b="b"/>
            <a:pathLst>
              <a:path w="8199274" h="12329735">
                <a:moveTo>
                  <a:pt x="0" y="0"/>
                </a:moveTo>
                <a:lnTo>
                  <a:pt x="8199274" y="0"/>
                </a:lnTo>
                <a:lnTo>
                  <a:pt x="8199274" y="12329735"/>
                </a:lnTo>
                <a:lnTo>
                  <a:pt x="0" y="123297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1959182" y="1379849"/>
            <a:ext cx="6504084" cy="8907151"/>
          </a:xfrm>
          <a:custGeom>
            <a:avLst/>
            <a:gdLst/>
            <a:ahLst/>
            <a:cxnLst/>
            <a:rect l="l" t="t" r="r" b="b"/>
            <a:pathLst>
              <a:path w="6504084" h="8907151">
                <a:moveTo>
                  <a:pt x="0" y="0"/>
                </a:moveTo>
                <a:lnTo>
                  <a:pt x="6504084" y="0"/>
                </a:lnTo>
                <a:lnTo>
                  <a:pt x="6504084" y="8907151"/>
                </a:lnTo>
                <a:lnTo>
                  <a:pt x="0" y="89071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3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2225645" y="1169227"/>
            <a:ext cx="14156559" cy="2771915"/>
            <a:chOff x="0" y="0"/>
            <a:chExt cx="18875412" cy="3695886"/>
          </a:xfrm>
        </p:grpSpPr>
        <p:sp>
          <p:nvSpPr>
            <p:cNvPr id="4" name="Freeform 4"/>
            <p:cNvSpPr/>
            <p:nvPr/>
          </p:nvSpPr>
          <p:spPr>
            <a:xfrm>
              <a:off x="11817507" y="0"/>
              <a:ext cx="1629259" cy="1380797"/>
            </a:xfrm>
            <a:custGeom>
              <a:avLst/>
              <a:gdLst/>
              <a:ahLst/>
              <a:cxnLst/>
              <a:rect l="l" t="t" r="r" b="b"/>
              <a:pathLst>
                <a:path w="1629259" h="1380797">
                  <a:moveTo>
                    <a:pt x="0" y="0"/>
                  </a:moveTo>
                  <a:lnTo>
                    <a:pt x="1629259" y="0"/>
                  </a:lnTo>
                  <a:lnTo>
                    <a:pt x="1629259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840377" y="1822383"/>
              <a:ext cx="3597689" cy="1433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Inwestycje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(w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tym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Specjalne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Strefy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Ekonomiczne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)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3370613" y="0"/>
              <a:ext cx="1654479" cy="1284289"/>
            </a:xfrm>
            <a:custGeom>
              <a:avLst/>
              <a:gdLst/>
              <a:ahLst/>
              <a:cxnLst/>
              <a:rect l="l" t="t" r="r" b="b"/>
              <a:pathLst>
                <a:path w="1654479" h="1284289">
                  <a:moveTo>
                    <a:pt x="0" y="0"/>
                  </a:moveTo>
                  <a:lnTo>
                    <a:pt x="1654479" y="0"/>
                  </a:lnTo>
                  <a:lnTo>
                    <a:pt x="1654479" y="1284289"/>
                  </a:lnTo>
                  <a:lnTo>
                    <a:pt x="0" y="1284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815333" y="1822383"/>
              <a:ext cx="2765039" cy="4428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Fuzje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i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przejęcia</a:t>
              </a:r>
              <a:endParaRPr lang="en-US" sz="1853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22383"/>
              <a:ext cx="2165259" cy="1427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Prawo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spółek</a:t>
              </a:r>
              <a:endParaRPr lang="en-US" sz="1853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algn="ctr">
                <a:lnSpc>
                  <a:spcPts val="2965"/>
                </a:lnSpc>
              </a:pPr>
              <a:endParaRPr lang="en-US" sz="1853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375751" y="0"/>
              <a:ext cx="1413757" cy="1111566"/>
            </a:xfrm>
            <a:custGeom>
              <a:avLst/>
              <a:gdLst/>
              <a:ahLst/>
              <a:cxnLst/>
              <a:rect l="l" t="t" r="r" b="b"/>
              <a:pathLst>
                <a:path w="1413757" h="1111566">
                  <a:moveTo>
                    <a:pt x="0" y="0"/>
                  </a:moveTo>
                  <a:lnTo>
                    <a:pt x="1413757" y="0"/>
                  </a:lnTo>
                  <a:lnTo>
                    <a:pt x="1413757" y="1111566"/>
                  </a:lnTo>
                  <a:lnTo>
                    <a:pt x="0" y="11115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7357524" y="0"/>
              <a:ext cx="1765088" cy="1323816"/>
            </a:xfrm>
            <a:custGeom>
              <a:avLst/>
              <a:gdLst/>
              <a:ahLst/>
              <a:cxnLst/>
              <a:rect l="l" t="t" r="r" b="b"/>
              <a:pathLst>
                <a:path w="1765088" h="1323816">
                  <a:moveTo>
                    <a:pt x="0" y="0"/>
                  </a:moveTo>
                  <a:lnTo>
                    <a:pt x="1765088" y="0"/>
                  </a:lnTo>
                  <a:lnTo>
                    <a:pt x="1765088" y="1323816"/>
                  </a:lnTo>
                  <a:lnTo>
                    <a:pt x="0" y="1323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608202" y="1822383"/>
              <a:ext cx="3263733" cy="1427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Prawo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pracy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spory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ze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związkami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zawodowymi</a:t>
              </a:r>
              <a:endParaRPr lang="en-US" sz="1853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152122" y="0"/>
              <a:ext cx="1421670" cy="1380797"/>
            </a:xfrm>
            <a:custGeom>
              <a:avLst/>
              <a:gdLst/>
              <a:ahLst/>
              <a:cxnLst/>
              <a:rect l="l" t="t" r="r" b="b"/>
              <a:pathLst>
                <a:path w="1421670" h="1380797">
                  <a:moveTo>
                    <a:pt x="0" y="0"/>
                  </a:moveTo>
                  <a:lnTo>
                    <a:pt x="1421670" y="0"/>
                  </a:lnTo>
                  <a:lnTo>
                    <a:pt x="1421670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219037" y="1822382"/>
              <a:ext cx="3656375" cy="18735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805"/>
                </a:lnSpc>
              </a:pP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Zamówienia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publiczne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partnerstwa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publiczno-prywatne</a:t>
              </a:r>
              <a:endParaRPr lang="en-US" sz="1850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156544" y="4298792"/>
            <a:ext cx="14018357" cy="2409675"/>
            <a:chOff x="0" y="0"/>
            <a:chExt cx="18691144" cy="3212900"/>
          </a:xfrm>
        </p:grpSpPr>
        <p:sp>
          <p:nvSpPr>
            <p:cNvPr id="15" name="Freeform 15"/>
            <p:cNvSpPr/>
            <p:nvPr/>
          </p:nvSpPr>
          <p:spPr>
            <a:xfrm>
              <a:off x="12174243" y="0"/>
              <a:ext cx="891242" cy="1380797"/>
            </a:xfrm>
            <a:custGeom>
              <a:avLst/>
              <a:gdLst/>
              <a:ahLst/>
              <a:cxnLst/>
              <a:rect l="l" t="t" r="r" b="b"/>
              <a:pathLst>
                <a:path w="891242" h="1380797">
                  <a:moveTo>
                    <a:pt x="0" y="0"/>
                  </a:moveTo>
                  <a:lnTo>
                    <a:pt x="891242" y="0"/>
                  </a:lnTo>
                  <a:lnTo>
                    <a:pt x="891242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433855" y="1818159"/>
              <a:ext cx="2410733" cy="13947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5"/>
                </a:lnSpc>
              </a:pP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Podatki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planowanie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podatkowe</a:t>
              </a:r>
              <a:endParaRPr lang="en-US" sz="1850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3510534" y="0"/>
              <a:ext cx="1335921" cy="1380797"/>
            </a:xfrm>
            <a:custGeom>
              <a:avLst/>
              <a:gdLst/>
              <a:ahLst/>
              <a:cxnLst/>
              <a:rect l="l" t="t" r="r" b="b"/>
              <a:pathLst>
                <a:path w="1335921" h="1380797">
                  <a:moveTo>
                    <a:pt x="0" y="0"/>
                  </a:moveTo>
                  <a:lnTo>
                    <a:pt x="1335922" y="0"/>
                  </a:lnTo>
                  <a:lnTo>
                    <a:pt x="1335922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3115223" y="1818159"/>
              <a:ext cx="2165259" cy="939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Umowy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handlowe</a:t>
              </a:r>
              <a:endParaRPr lang="en-US" sz="1853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406530" y="0"/>
              <a:ext cx="1313483" cy="1380797"/>
            </a:xfrm>
            <a:custGeom>
              <a:avLst/>
              <a:gdLst/>
              <a:ahLst/>
              <a:cxnLst/>
              <a:rect l="l" t="t" r="r" b="b"/>
              <a:pathLst>
                <a:path w="1313483" h="1380797">
                  <a:moveTo>
                    <a:pt x="0" y="0"/>
                  </a:moveTo>
                  <a:lnTo>
                    <a:pt x="1313484" y="0"/>
                  </a:lnTo>
                  <a:lnTo>
                    <a:pt x="1313484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818159"/>
              <a:ext cx="2165259" cy="939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Prawo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konkurencji</a:t>
              </a:r>
              <a:endParaRPr lang="en-US" sz="1853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7530312" y="0"/>
              <a:ext cx="1380797" cy="1380797"/>
            </a:xfrm>
            <a:custGeom>
              <a:avLst/>
              <a:gdLst/>
              <a:ahLst/>
              <a:cxnLst/>
              <a:rect l="l" t="t" r="r" b="b"/>
              <a:pathLst>
                <a:path w="1380797" h="1380797">
                  <a:moveTo>
                    <a:pt x="0" y="0"/>
                  </a:moveTo>
                  <a:lnTo>
                    <a:pt x="1380797" y="0"/>
                  </a:lnTo>
                  <a:lnTo>
                    <a:pt x="1380797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157439" y="1818159"/>
              <a:ext cx="2165259" cy="9349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Prawo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budowlane</a:t>
              </a:r>
              <a:endParaRPr lang="en-US" sz="1853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6169598" y="0"/>
              <a:ext cx="1348003" cy="1380797"/>
            </a:xfrm>
            <a:custGeom>
              <a:avLst/>
              <a:gdLst/>
              <a:ahLst/>
              <a:cxnLst/>
              <a:rect l="l" t="t" r="r" b="b"/>
              <a:pathLst>
                <a:path w="1348003" h="1380797">
                  <a:moveTo>
                    <a:pt x="0" y="0"/>
                  </a:moveTo>
                  <a:lnTo>
                    <a:pt x="1348003" y="0"/>
                  </a:lnTo>
                  <a:lnTo>
                    <a:pt x="1348003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5034769" y="1837209"/>
              <a:ext cx="3656375" cy="1300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5"/>
                </a:lnSpc>
              </a:pP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Prawo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farmaceutyczne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prawo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medyczne</a:t>
              </a:r>
              <a:endParaRPr lang="en-US" sz="1850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113097" y="6683784"/>
            <a:ext cx="14042481" cy="2638765"/>
            <a:chOff x="0" y="0"/>
            <a:chExt cx="18723308" cy="3518353"/>
          </a:xfrm>
        </p:grpSpPr>
        <p:sp>
          <p:nvSpPr>
            <p:cNvPr id="26" name="Freeform 26"/>
            <p:cNvSpPr/>
            <p:nvPr/>
          </p:nvSpPr>
          <p:spPr>
            <a:xfrm>
              <a:off x="12063131" y="0"/>
              <a:ext cx="1380797" cy="1380797"/>
            </a:xfrm>
            <a:custGeom>
              <a:avLst/>
              <a:gdLst/>
              <a:ahLst/>
              <a:cxnLst/>
              <a:rect l="l" t="t" r="r" b="b"/>
              <a:pathLst>
                <a:path w="1380797" h="1380797">
                  <a:moveTo>
                    <a:pt x="0" y="0"/>
                  </a:moveTo>
                  <a:lnTo>
                    <a:pt x="1380797" y="0"/>
                  </a:lnTo>
                  <a:lnTo>
                    <a:pt x="1380797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261878" y="1818159"/>
              <a:ext cx="2920816" cy="1427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Windykacja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krajowa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</a:p>
            <a:p>
              <a:pPr algn="ctr">
                <a:lnSpc>
                  <a:spcPts val="2965"/>
                </a:lnSpc>
              </a:pP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zagraniczna</a:t>
              </a:r>
              <a:endParaRPr lang="en-US" sz="1853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28" name="Freeform 28"/>
            <p:cNvSpPr/>
            <p:nvPr/>
          </p:nvSpPr>
          <p:spPr>
            <a:xfrm>
              <a:off x="3625215" y="0"/>
              <a:ext cx="1373893" cy="1380797"/>
            </a:xfrm>
            <a:custGeom>
              <a:avLst/>
              <a:gdLst/>
              <a:ahLst/>
              <a:cxnLst/>
              <a:rect l="l" t="t" r="r" b="b"/>
              <a:pathLst>
                <a:path w="1373893" h="1380797">
                  <a:moveTo>
                    <a:pt x="0" y="0"/>
                  </a:moveTo>
                  <a:lnTo>
                    <a:pt x="1373893" y="0"/>
                  </a:lnTo>
                  <a:lnTo>
                    <a:pt x="1373893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198287" y="1837209"/>
              <a:ext cx="2532148" cy="13006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645"/>
                </a:lnSpc>
              </a:pP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Postępowania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sądowe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arbitraż</a:t>
              </a:r>
              <a:endParaRPr lang="en-US" sz="1850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30" name="Freeform 30"/>
            <p:cNvSpPr/>
            <p:nvPr/>
          </p:nvSpPr>
          <p:spPr>
            <a:xfrm>
              <a:off x="481836" y="0"/>
              <a:ext cx="1430204" cy="1380797"/>
            </a:xfrm>
            <a:custGeom>
              <a:avLst/>
              <a:gdLst/>
              <a:ahLst/>
              <a:cxnLst/>
              <a:rect l="l" t="t" r="r" b="b"/>
              <a:pathLst>
                <a:path w="1430204" h="1380797">
                  <a:moveTo>
                    <a:pt x="0" y="0"/>
                  </a:moveTo>
                  <a:lnTo>
                    <a:pt x="1430204" y="0"/>
                  </a:lnTo>
                  <a:lnTo>
                    <a:pt x="1430204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846734"/>
              <a:ext cx="3173152" cy="7523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165"/>
                </a:lnSpc>
              </a:pP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Transakcje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nieruchomościowe</a:t>
              </a:r>
              <a:endParaRPr lang="en-US" sz="1850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32" name="Freeform 32"/>
            <p:cNvSpPr/>
            <p:nvPr/>
          </p:nvSpPr>
          <p:spPr>
            <a:xfrm>
              <a:off x="7663978" y="0"/>
              <a:ext cx="1380797" cy="1380797"/>
            </a:xfrm>
            <a:custGeom>
              <a:avLst/>
              <a:gdLst/>
              <a:ahLst/>
              <a:cxnLst/>
              <a:rect l="l" t="t" r="r" b="b"/>
              <a:pathLst>
                <a:path w="1380797" h="1380797">
                  <a:moveTo>
                    <a:pt x="0" y="0"/>
                  </a:moveTo>
                  <a:lnTo>
                    <a:pt x="1380798" y="0"/>
                  </a:lnTo>
                  <a:lnTo>
                    <a:pt x="1380798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6289834" y="1818159"/>
              <a:ext cx="4066598" cy="1427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65"/>
                </a:lnSpc>
              </a:pP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Prawo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własności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przemysłowej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,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prawo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własności</a:t>
              </a:r>
              <a:r>
                <a:rPr lang="en-US" sz="1853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3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intelektualnej</a:t>
              </a:r>
              <a:endParaRPr lang="en-US" sz="1853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  <p:sp>
          <p:nvSpPr>
            <p:cNvPr id="34" name="Freeform 34"/>
            <p:cNvSpPr/>
            <p:nvPr/>
          </p:nvSpPr>
          <p:spPr>
            <a:xfrm>
              <a:off x="16286867" y="0"/>
              <a:ext cx="1380797" cy="1380797"/>
            </a:xfrm>
            <a:custGeom>
              <a:avLst/>
              <a:gdLst/>
              <a:ahLst/>
              <a:cxnLst/>
              <a:rect l="l" t="t" r="r" b="b"/>
              <a:pathLst>
                <a:path w="1380797" h="1380797">
                  <a:moveTo>
                    <a:pt x="0" y="0"/>
                  </a:moveTo>
                  <a:lnTo>
                    <a:pt x="1380797" y="0"/>
                  </a:lnTo>
                  <a:lnTo>
                    <a:pt x="1380797" y="1380797"/>
                  </a:lnTo>
                  <a:lnTo>
                    <a:pt x="0" y="1380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5802492" y="1837209"/>
              <a:ext cx="2920816" cy="16811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85"/>
                </a:lnSpc>
              </a:pP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Regulacje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dotyczące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bezpieczeństwa</a:t>
              </a:r>
              <a:r>
                <a:rPr lang="en-US" sz="1850" b="1" dirty="0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1850" b="1" dirty="0" err="1">
                  <a:solidFill>
                    <a:srgbClr val="302E2E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żywności</a:t>
              </a:r>
              <a:endParaRPr lang="en-US" sz="1850" b="1" dirty="0">
                <a:solidFill>
                  <a:srgbClr val="302E2E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5194" y="2566523"/>
            <a:ext cx="4215472" cy="4175107"/>
            <a:chOff x="0" y="0"/>
            <a:chExt cx="82065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20658" cy="812800"/>
            </a:xfrm>
            <a:custGeom>
              <a:avLst/>
              <a:gdLst/>
              <a:ahLst/>
              <a:cxnLst/>
              <a:rect l="l" t="t" r="r" b="b"/>
              <a:pathLst>
                <a:path w="820658" h="812800">
                  <a:moveTo>
                    <a:pt x="0" y="0"/>
                  </a:moveTo>
                  <a:lnTo>
                    <a:pt x="820658" y="0"/>
                  </a:lnTo>
                  <a:lnTo>
                    <a:pt x="82065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0381" t="-24658" r="-5970" b="-3626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535194" y="7003068"/>
            <a:ext cx="3866419" cy="456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27"/>
              </a:lnSpc>
            </a:pPr>
            <a:r>
              <a:rPr lang="en-US" sz="2662" b="1">
                <a:solidFill>
                  <a:srgbClr val="231F2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Sławomir Karasiński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35194" y="7777397"/>
            <a:ext cx="4266390" cy="1046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18"/>
              </a:lnSpc>
            </a:pPr>
            <a:r>
              <a:rPr lang="en-US" sz="176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Attorney-at-Law/Founding Partner</a:t>
            </a:r>
          </a:p>
          <a:p>
            <a:pPr algn="l">
              <a:lnSpc>
                <a:spcPts val="2118"/>
              </a:lnSpc>
            </a:pPr>
            <a:endParaRPr lang="en-US" sz="1765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118"/>
              </a:lnSpc>
            </a:pPr>
            <a:r>
              <a:rPr lang="en-US" sz="1765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E: s.karasinski@fandk.com.pl</a:t>
            </a:r>
          </a:p>
          <a:p>
            <a:pPr algn="l">
              <a:lnSpc>
                <a:spcPts val="2118"/>
              </a:lnSpc>
            </a:pPr>
            <a:endParaRPr lang="en-US" sz="1765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2442758" y="2566523"/>
            <a:ext cx="4175107" cy="417510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010351" y="7003068"/>
            <a:ext cx="4175107" cy="45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7"/>
              </a:lnSpc>
            </a:pPr>
            <a:r>
              <a:rPr lang="pl-PL" sz="2662" b="1" dirty="0">
                <a:solidFill>
                  <a:srgbClr val="231F2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Aldona Hapyn</a:t>
            </a:r>
            <a:endParaRPr lang="en-US" sz="2662" b="1" dirty="0">
              <a:solidFill>
                <a:srgbClr val="231F20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10351" y="7777397"/>
            <a:ext cx="4648249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18"/>
              </a:lnSpc>
            </a:pPr>
            <a:r>
              <a:rPr lang="pl-PL" sz="176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Attorney-</a:t>
            </a:r>
            <a:r>
              <a:rPr lang="pl-PL" sz="1765" dirty="0" err="1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at</a:t>
            </a:r>
            <a:r>
              <a:rPr lang="pl-PL" sz="176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-Law</a:t>
            </a:r>
            <a:endParaRPr lang="en-US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118"/>
              </a:lnSpc>
            </a:pPr>
            <a:endParaRPr lang="pl-PL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118"/>
              </a:lnSpc>
            </a:pPr>
            <a:r>
              <a:rPr lang="en-US" sz="176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E: </a:t>
            </a:r>
            <a:r>
              <a:rPr lang="pl-PL" sz="176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 a</a:t>
            </a:r>
            <a:r>
              <a:rPr lang="en-US" sz="176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pl-PL" sz="176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h</a:t>
            </a:r>
            <a:r>
              <a:rPr lang="en-US" sz="176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apyn@fandk.com.pl</a:t>
            </a:r>
            <a:endParaRPr lang="pl-PL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118"/>
              </a:lnSpc>
            </a:pPr>
            <a:endParaRPr lang="pl-PL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118"/>
              </a:lnSpc>
            </a:pPr>
            <a:r>
              <a:rPr lang="pl-PL" sz="176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Biegle posługuje się językiem japońskim.</a:t>
            </a:r>
            <a:endParaRPr lang="en-US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118"/>
              </a:lnSpc>
            </a:pPr>
            <a:endParaRPr lang="en-US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486416" y="7003068"/>
            <a:ext cx="3866419" cy="456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27"/>
              </a:lnSpc>
            </a:pPr>
            <a:r>
              <a:rPr lang="en-US" sz="2662" b="1">
                <a:solidFill>
                  <a:srgbClr val="231F20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Maja Matus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486416" y="7777397"/>
            <a:ext cx="4887184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118"/>
              </a:lnSpc>
            </a:pPr>
            <a:r>
              <a:rPr lang="en-US" sz="176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Japan Desk Manager</a:t>
            </a:r>
          </a:p>
          <a:p>
            <a:pPr algn="l">
              <a:lnSpc>
                <a:spcPts val="2118"/>
              </a:lnSpc>
            </a:pPr>
            <a:endParaRPr lang="en-US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118"/>
              </a:lnSpc>
            </a:pPr>
            <a:r>
              <a:rPr lang="en-US" sz="176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E: m.matus@fandk.com.pl</a:t>
            </a:r>
            <a:endParaRPr lang="pl-PL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118"/>
              </a:lnSpc>
            </a:pPr>
            <a:endParaRPr lang="pl-PL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ts val="2118"/>
              </a:lnSpc>
            </a:pPr>
            <a:r>
              <a:rPr lang="pl-PL" sz="1765" dirty="0">
                <a:solidFill>
                  <a:srgbClr val="231F20"/>
                </a:solidFill>
                <a:latin typeface="Montserrat"/>
                <a:ea typeface="Montserrat"/>
                <a:cs typeface="Montserrat"/>
                <a:sym typeface="Montserrat"/>
              </a:rPr>
              <a:t>Biegle posługuje się językiem japońskim</a:t>
            </a:r>
            <a:endParaRPr lang="en-US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118"/>
              </a:lnSpc>
            </a:pPr>
            <a:endParaRPr lang="en-US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2118"/>
              </a:lnSpc>
            </a:pPr>
            <a:endParaRPr lang="en-US" sz="1765" dirty="0">
              <a:solidFill>
                <a:srgbClr val="231F2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575951A-6879-8F87-5FC2-6859C976C712}"/>
              </a:ext>
            </a:extLst>
          </p:cNvPr>
          <p:cNvSpPr txBox="1"/>
          <p:nvPr/>
        </p:nvSpPr>
        <p:spPr>
          <a:xfrm>
            <a:off x="4572000" y="4962521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pic>
        <p:nvPicPr>
          <p:cNvPr id="26" name="Obraz 25" descr="Obraz zawierający Ludzka twarz, osoba, ubrania, uśmiech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529B3D6-1F18-16FA-AC71-F734322EC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37" y="2566523"/>
            <a:ext cx="4215472" cy="4175107"/>
          </a:xfrm>
          <a:prstGeom prst="rect">
            <a:avLst/>
          </a:prstGeom>
        </p:spPr>
      </p:pic>
      <p:pic>
        <p:nvPicPr>
          <p:cNvPr id="8" name="Obraz 7" descr="Obraz zawierający Ludzka twarz, osoba, ubrania, uśmiech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E36D25ED-5ABF-3DD3-733C-627112364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37" y="2672287"/>
            <a:ext cx="4210050" cy="417195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86" y="0"/>
            <a:ext cx="18288000" cy="10964254"/>
          </a:xfrm>
          <a:custGeom>
            <a:avLst/>
            <a:gdLst/>
            <a:ahLst/>
            <a:cxnLst/>
            <a:rect l="l" t="t" r="r" b="b"/>
            <a:pathLst>
              <a:path w="18288000" h="10964254">
                <a:moveTo>
                  <a:pt x="0" y="0"/>
                </a:moveTo>
                <a:lnTo>
                  <a:pt x="18288000" y="0"/>
                </a:lnTo>
                <a:lnTo>
                  <a:pt x="18288000" y="10964254"/>
                </a:lnTo>
                <a:lnTo>
                  <a:pt x="0" y="10964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l="-3403" t="-10744" r="-6257" b="-11196"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/>
          <p:nvPr/>
        </p:nvGrpSpPr>
        <p:grpSpPr>
          <a:xfrm>
            <a:off x="10886" y="6202136"/>
            <a:ext cx="18288000" cy="3086100"/>
            <a:chOff x="0" y="0"/>
            <a:chExt cx="4816593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>
                <a:alpha val="85882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816593" cy="812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702211" y="6637337"/>
            <a:ext cx="3722292" cy="201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20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Biuro w Łodzi</a:t>
            </a:r>
          </a:p>
          <a:p>
            <a:pPr algn="just">
              <a:lnSpc>
                <a:spcPts val="2300"/>
              </a:lnSpc>
            </a:pPr>
            <a:endParaRPr lang="en-US" sz="2000" b="1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ul. Gdańska 77a/3</a:t>
            </a: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90-613 Łódź</a:t>
            </a:r>
          </a:p>
          <a:p>
            <a:pPr algn="just">
              <a:lnSpc>
                <a:spcPts val="2300"/>
              </a:lnSpc>
            </a:pPr>
            <a:endParaRPr lang="en-US" sz="200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tel.: +48 42 676 90 20</a:t>
            </a:r>
          </a:p>
          <a:p>
            <a:pPr algn="just">
              <a:lnSpc>
                <a:spcPts val="2300"/>
              </a:lnSpc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e-mail: biuro@fandk.com.pl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45255" y="6457653"/>
            <a:ext cx="3022587" cy="1186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99"/>
              </a:lnSpc>
            </a:pP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Skontaktuj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się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z </a:t>
            </a:r>
            <a:r>
              <a:rPr lang="en-US" sz="3999" dirty="0" err="1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nami</a:t>
            </a:r>
            <a:r>
              <a:rPr lang="en-US" sz="3999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85345" y="6637337"/>
            <a:ext cx="3560505" cy="229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00"/>
              </a:lnSpc>
            </a:pPr>
            <a:r>
              <a:rPr lang="en-US" sz="2000" b="1" spc="4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Biuro w Warszawie</a:t>
            </a:r>
          </a:p>
          <a:p>
            <a:pPr algn="just">
              <a:lnSpc>
                <a:spcPts val="2300"/>
              </a:lnSpc>
            </a:pPr>
            <a:endParaRPr lang="en-US" sz="2000" b="1" spc="4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  <a:p>
            <a:pPr algn="just">
              <a:lnSpc>
                <a:spcPts val="2300"/>
              </a:lnSpc>
            </a:pPr>
            <a:r>
              <a:rPr lang="en-US" sz="2000" spc="4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ul. Plac Małachowskiego 2</a:t>
            </a:r>
          </a:p>
          <a:p>
            <a:pPr algn="just">
              <a:lnSpc>
                <a:spcPts val="2300"/>
              </a:lnSpc>
            </a:pPr>
            <a:r>
              <a:rPr lang="en-US" sz="2000" spc="4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00-066 Warszawa</a:t>
            </a:r>
          </a:p>
          <a:p>
            <a:pPr algn="just">
              <a:lnSpc>
                <a:spcPts val="2300"/>
              </a:lnSpc>
            </a:pPr>
            <a:endParaRPr lang="en-US" sz="2000" spc="4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2300"/>
              </a:lnSpc>
            </a:pPr>
            <a:r>
              <a:rPr lang="en-US" sz="2000" spc="4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tel. +48 22 300 15 60</a:t>
            </a:r>
          </a:p>
          <a:p>
            <a:pPr algn="just">
              <a:lnSpc>
                <a:spcPts val="2300"/>
              </a:lnSpc>
            </a:pPr>
            <a:r>
              <a:rPr lang="en-US" sz="2000" spc="4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fax +48 22 300 15 64</a:t>
            </a:r>
          </a:p>
          <a:p>
            <a:pPr algn="just">
              <a:lnSpc>
                <a:spcPts val="2300"/>
              </a:lnSpc>
            </a:pPr>
            <a:endParaRPr lang="en-US" sz="2000" spc="4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813602" y="6749738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9"/>
                </a:lnTo>
                <a:lnTo>
                  <a:pt x="0" y="702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3813602" y="7953530"/>
            <a:ext cx="2695167" cy="696757"/>
          </a:xfrm>
          <a:custGeom>
            <a:avLst/>
            <a:gdLst/>
            <a:ahLst/>
            <a:cxnLst/>
            <a:rect l="l" t="t" r="r" b="b"/>
            <a:pathLst>
              <a:path w="2695167" h="696757">
                <a:moveTo>
                  <a:pt x="0" y="0"/>
                </a:moveTo>
                <a:lnTo>
                  <a:pt x="2695167" y="0"/>
                </a:lnTo>
                <a:lnTo>
                  <a:pt x="2695167" y="696758"/>
                </a:lnTo>
                <a:lnTo>
                  <a:pt x="0" y="6967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2" name="Obraz 11" descr="Obraz zawierający wzór, kwadrat, Symetria, sztu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4A167D1-7D55-0A74-E0B2-35530FA0EF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98" y="7803887"/>
            <a:ext cx="1524000" cy="1524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881541" y="2619344"/>
            <a:ext cx="5048313" cy="5048313"/>
          </a:xfrm>
          <a:custGeom>
            <a:avLst/>
            <a:gdLst/>
            <a:ahLst/>
            <a:cxnLst/>
            <a:rect l="l" t="t" r="r" b="b"/>
            <a:pathLst>
              <a:path w="5048313" h="5048313">
                <a:moveTo>
                  <a:pt x="0" y="0"/>
                </a:moveTo>
                <a:lnTo>
                  <a:pt x="5048313" y="0"/>
                </a:lnTo>
                <a:lnTo>
                  <a:pt x="5048313" y="5048312"/>
                </a:lnTo>
                <a:lnTo>
                  <a:pt x="0" y="50483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2866077"/>
            <a:ext cx="10764987" cy="206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JAPONIA – STABILNY PARTNER </a:t>
            </a:r>
          </a:p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 ARENIE MIĘDZYNARODOWEJ</a:t>
            </a:r>
          </a:p>
          <a:p>
            <a:pPr algn="ctr">
              <a:lnSpc>
                <a:spcPts val="5400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4637727"/>
            <a:ext cx="10764987" cy="502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 algn="l">
              <a:lnSpc>
                <a:spcPts val="666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LUDNOŚĆ – 123 MILIONY</a:t>
            </a:r>
          </a:p>
          <a:p>
            <a:pPr marL="647703" lvl="1" indent="-323852" algn="l">
              <a:lnSpc>
                <a:spcPts val="666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PKB NA MIESZKAŃCA – 34 000 USD / CAŁKOWITE</a:t>
            </a:r>
            <a:endParaRPr lang="pl-PL" sz="3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647703" lvl="1" indent="-323852" algn="l">
              <a:lnSpc>
                <a:spcPts val="666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PKB – 4,3 BILIONA USD</a:t>
            </a:r>
          </a:p>
          <a:p>
            <a:pPr marL="647703" lvl="1" indent="-323852" algn="l">
              <a:lnSpc>
                <a:spcPts val="666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IV NAJWIĘKSZA GOSPODARKA NA ŚWIECIE</a:t>
            </a:r>
          </a:p>
          <a:p>
            <a:pPr algn="l">
              <a:lnSpc>
                <a:spcPts val="6660"/>
              </a:lnSpc>
            </a:pPr>
            <a:endParaRPr lang="en-US" sz="3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6660"/>
              </a:lnSpc>
            </a:pPr>
            <a:endParaRPr lang="en-US" sz="30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539917" y="2139588"/>
            <a:ext cx="14349163" cy="7708112"/>
          </a:xfrm>
          <a:custGeom>
            <a:avLst/>
            <a:gdLst/>
            <a:ahLst/>
            <a:cxnLst/>
            <a:rect l="l" t="t" r="r" b="b"/>
            <a:pathLst>
              <a:path w="14349163" h="7708112">
                <a:moveTo>
                  <a:pt x="0" y="0"/>
                </a:moveTo>
                <a:lnTo>
                  <a:pt x="14349163" y="0"/>
                </a:lnTo>
                <a:lnTo>
                  <a:pt x="14349163" y="7708112"/>
                </a:lnTo>
                <a:lnTo>
                  <a:pt x="0" y="77081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028700" y="3565567"/>
            <a:ext cx="14114650" cy="627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6" lvl="1" indent="-269878" algn="l">
              <a:lnSpc>
                <a:spcPts val="4525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Członek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kluczowych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organizacji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międzynarodowych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marL="539756" lvl="1" indent="-269878" algn="l">
              <a:lnSpc>
                <a:spcPts val="4525"/>
              </a:lnSpc>
              <a:buFont typeface="Arial"/>
              <a:buChar char="•"/>
            </a:pP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Strona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wielu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konwencji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zapewniających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ład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gospodarczy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marL="539756" lvl="1" indent="-269878" algn="l">
              <a:lnSpc>
                <a:spcPts val="4525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Konwencja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Waszyngtońska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rozstrzyganiu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sporów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międzynarodowych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marL="539756" lvl="1" indent="-269878" algn="l">
              <a:lnSpc>
                <a:spcPts val="4525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Konwencja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Nowojorska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uznawaniu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i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wykonyw</a:t>
            </a:r>
            <a:r>
              <a:rPr lang="pl-PL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niu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zagranicznych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orzeczeń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arbitrażowych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marL="539756" lvl="1" indent="-269878" algn="l">
              <a:lnSpc>
                <a:spcPts val="4525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Konwencja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pl-PL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iedeńska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umowach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międzynarodowej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sprzedaży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towarów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marL="539756" lvl="1" indent="-269878" algn="l">
              <a:lnSpc>
                <a:spcPts val="4525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Umowa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partnerstwie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gospodarczym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UE–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Japonia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(EPA 2019);</a:t>
            </a:r>
          </a:p>
          <a:p>
            <a:pPr marL="539756" lvl="1" indent="-269878" algn="l">
              <a:lnSpc>
                <a:spcPts val="4525"/>
              </a:lnSpc>
              <a:buFont typeface="Arial"/>
              <a:buChar char="•"/>
            </a:pP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Liczne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umowy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międzynarodowe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między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Polską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a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Japonią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</a:t>
            </a:r>
          </a:p>
          <a:p>
            <a:pPr algn="l">
              <a:lnSpc>
                <a:spcPts val="4525"/>
              </a:lnSpc>
            </a:pP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     -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Umowa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unikaniu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podwójnego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opodatkowania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(1982)</a:t>
            </a:r>
          </a:p>
          <a:p>
            <a:pPr algn="l">
              <a:lnSpc>
                <a:spcPts val="4525"/>
              </a:lnSpc>
            </a:pP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         -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Umowa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wzajemnej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ochronie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promocji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inwestycji</a:t>
            </a:r>
            <a:r>
              <a:rPr lang="en-US" sz="250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(1978)</a:t>
            </a:r>
          </a:p>
          <a:p>
            <a:pPr algn="ctr">
              <a:lnSpc>
                <a:spcPts val="4525"/>
              </a:lnSpc>
            </a:pPr>
            <a:endParaRPr lang="en-US" sz="250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1641517"/>
            <a:ext cx="9996212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JAPONIA – STABILNY PARTNER </a:t>
            </a:r>
          </a:p>
          <a:p>
            <a:pPr algn="l">
              <a:lnSpc>
                <a:spcPts val="5400"/>
              </a:lnSpc>
              <a:spcBef>
                <a:spcPct val="0"/>
              </a:spcBef>
            </a:pPr>
            <a:r>
              <a:rPr lang="en-US" sz="45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 ARENIE MIĘDZYNARODOWEJ</a:t>
            </a:r>
          </a:p>
          <a:p>
            <a:pPr algn="l">
              <a:lnSpc>
                <a:spcPts val="5400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  <a:p>
            <a:pPr algn="ctr">
              <a:lnSpc>
                <a:spcPts val="5400"/>
              </a:lnSpc>
              <a:spcBef>
                <a:spcPct val="0"/>
              </a:spcBef>
            </a:pPr>
            <a:endParaRPr lang="en-US" sz="4500" dirty="0">
              <a:solidFill>
                <a:srgbClr val="000000"/>
              </a:solidFill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5000" b="-500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3350418" y="3082080"/>
            <a:ext cx="5385764" cy="6426664"/>
            <a:chOff x="0" y="0"/>
            <a:chExt cx="1418473" cy="16926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8473" cy="1692619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1418473" cy="1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730411" y="3082080"/>
            <a:ext cx="5385764" cy="6426664"/>
            <a:chOff x="0" y="0"/>
            <a:chExt cx="1418473" cy="16926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8473" cy="1692619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1418473" cy="1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441013" y="3785849"/>
            <a:ext cx="1964559" cy="1964559"/>
          </a:xfrm>
          <a:custGeom>
            <a:avLst/>
            <a:gdLst/>
            <a:ahLst/>
            <a:cxnLst/>
            <a:rect l="l" t="t" r="r" b="b"/>
            <a:pathLst>
              <a:path w="1964559" h="1964559">
                <a:moveTo>
                  <a:pt x="0" y="0"/>
                </a:moveTo>
                <a:lnTo>
                  <a:pt x="1964559" y="0"/>
                </a:lnTo>
                <a:lnTo>
                  <a:pt x="1964559" y="1964559"/>
                </a:lnTo>
                <a:lnTo>
                  <a:pt x="0" y="19645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5061021" y="3785849"/>
            <a:ext cx="1964559" cy="1964559"/>
          </a:xfrm>
          <a:custGeom>
            <a:avLst/>
            <a:gdLst/>
            <a:ahLst/>
            <a:cxnLst/>
            <a:rect l="l" t="t" r="r" b="b"/>
            <a:pathLst>
              <a:path w="1964559" h="1964559">
                <a:moveTo>
                  <a:pt x="0" y="0"/>
                </a:moveTo>
                <a:lnTo>
                  <a:pt x="1964559" y="0"/>
                </a:lnTo>
                <a:lnTo>
                  <a:pt x="1964559" y="1964559"/>
                </a:lnTo>
                <a:lnTo>
                  <a:pt x="0" y="1964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6658921" y="2252441"/>
            <a:ext cx="4970158" cy="4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4"/>
              </a:lnSpc>
            </a:pPr>
            <a:r>
              <a:rPr lang="en-US" sz="24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PREFERENCJE KONSUMENTÓW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15096" y="436773"/>
            <a:ext cx="9457807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WEJŚCIE NA RYNEK JAPOŃSKI – CZYNNIKI, KTÓRE NALEŻY WZIĄĆ 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 UWAGĘ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92357" y="6582877"/>
            <a:ext cx="5101887" cy="2422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0"/>
              </a:lnSpc>
            </a:pP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Japońscy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konsumenci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cenią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jakość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produktów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innowacyjność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oraz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endParaRPr lang="pl-PL" sz="19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230"/>
              </a:lnSpc>
            </a:pP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obsługę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klienta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ctr">
              <a:lnSpc>
                <a:spcPts val="3230"/>
              </a:lnSpc>
            </a:pP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swoich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decyzjach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zakupowych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kierują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się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trwałością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funkcjonalnością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ctr">
              <a:lnSpc>
                <a:spcPts val="3230"/>
              </a:lnSpc>
            </a:pP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nowoczesną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technologią</a:t>
            </a:r>
            <a:r>
              <a:rPr lang="en-US" sz="19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72350" y="6563827"/>
            <a:ext cx="5101887" cy="1263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Reputacja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marki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niezawodność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również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odgrywają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istotną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rolę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wyborach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konsumenckich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5000" b="-500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538597" y="3082080"/>
            <a:ext cx="5385764" cy="6426664"/>
            <a:chOff x="0" y="0"/>
            <a:chExt cx="1418473" cy="16926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8473" cy="1692619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1418473" cy="1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85803" y="3082080"/>
            <a:ext cx="5385764" cy="6426664"/>
            <a:chOff x="0" y="0"/>
            <a:chExt cx="1418473" cy="16926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8473" cy="1692619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1418473" cy="1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433542" y="3082080"/>
            <a:ext cx="5385764" cy="6426664"/>
            <a:chOff x="0" y="0"/>
            <a:chExt cx="1418473" cy="16926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473" cy="1692619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1418473" cy="1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2416012" y="3737436"/>
            <a:ext cx="1630934" cy="1956143"/>
          </a:xfrm>
          <a:custGeom>
            <a:avLst/>
            <a:gdLst/>
            <a:ahLst/>
            <a:cxnLst/>
            <a:rect l="l" t="t" r="r" b="b"/>
            <a:pathLst>
              <a:path w="1630934" h="1956143">
                <a:moveTo>
                  <a:pt x="0" y="0"/>
                </a:moveTo>
                <a:lnTo>
                  <a:pt x="1630934" y="0"/>
                </a:lnTo>
                <a:lnTo>
                  <a:pt x="1630934" y="1956143"/>
                </a:lnTo>
                <a:lnTo>
                  <a:pt x="0" y="1956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8248998" y="3737436"/>
            <a:ext cx="1859907" cy="1997215"/>
          </a:xfrm>
          <a:custGeom>
            <a:avLst/>
            <a:gdLst/>
            <a:ahLst/>
            <a:cxnLst/>
            <a:rect l="l" t="t" r="r" b="b"/>
            <a:pathLst>
              <a:path w="1859907" h="1997215">
                <a:moveTo>
                  <a:pt x="0" y="0"/>
                </a:moveTo>
                <a:lnTo>
                  <a:pt x="1859907" y="0"/>
                </a:lnTo>
                <a:lnTo>
                  <a:pt x="1859907" y="1997215"/>
                </a:lnTo>
                <a:lnTo>
                  <a:pt x="0" y="1997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655158" y="3600086"/>
            <a:ext cx="942531" cy="2230843"/>
          </a:xfrm>
          <a:custGeom>
            <a:avLst/>
            <a:gdLst/>
            <a:ahLst/>
            <a:cxnLst/>
            <a:rect l="l" t="t" r="r" b="b"/>
            <a:pathLst>
              <a:path w="942531" h="2230843">
                <a:moveTo>
                  <a:pt x="0" y="0"/>
                </a:moveTo>
                <a:lnTo>
                  <a:pt x="942531" y="0"/>
                </a:lnTo>
                <a:lnTo>
                  <a:pt x="942531" y="2230843"/>
                </a:lnTo>
                <a:lnTo>
                  <a:pt x="0" y="22308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6863971" y="2163641"/>
            <a:ext cx="4560057" cy="499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44"/>
              </a:lnSpc>
            </a:pPr>
            <a:r>
              <a:rPr lang="en-US" sz="2400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ŚRODOWISKO REGULACYJNE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0535" y="6563827"/>
            <a:ext cx="5101887" cy="169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Japonia ma surowe przepisy dotyczące importu, normy bezpieczeństwa oraz przepisy gospodarcze, których muszą przestrzegać firmy zagraniczne.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27742" y="6563827"/>
            <a:ext cx="5101887" cy="169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Kluczowe jest zapewnienie, że produkty spełniają japońskie normy regulacyjne, aby uniknąć kosztownych opóźnień, kar finansowych lub odrzucenia towarów.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575480" y="6563827"/>
            <a:ext cx="5101887" cy="2130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Kluczowe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wymagania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obejmują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testowanie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produktów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odpowiednie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oznakowanie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oraz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zgodność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ctr">
              <a:lnSpc>
                <a:spcPts val="3400"/>
              </a:lnSpc>
            </a:pP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z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przepisami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szczególnymi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pl-PL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mającymi zastosowanie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dla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danej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branży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4415096" y="436773"/>
            <a:ext cx="9457807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WEJŚCIE NA RYNEK JAPOŃSKI – CZYNNIKI, KTÓRE NALEŻY WZIĄĆ 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 UWAGĘ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t="-9277" b="-9277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538597" y="3082080"/>
            <a:ext cx="5385764" cy="6426664"/>
            <a:chOff x="0" y="0"/>
            <a:chExt cx="1418473" cy="169261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8473" cy="1692619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23825"/>
              <a:ext cx="1418473" cy="1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85803" y="3082080"/>
            <a:ext cx="5385764" cy="6426664"/>
            <a:chOff x="0" y="0"/>
            <a:chExt cx="1418473" cy="16926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18473" cy="1692619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23825"/>
              <a:ext cx="1418473" cy="1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433542" y="3082080"/>
            <a:ext cx="5385764" cy="6426664"/>
            <a:chOff x="0" y="0"/>
            <a:chExt cx="1418473" cy="169261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18473" cy="1692619"/>
            </a:xfrm>
            <a:custGeom>
              <a:avLst/>
              <a:gdLst/>
              <a:ahLst/>
              <a:cxnLst/>
              <a:rect l="l" t="t" r="r" b="b"/>
              <a:pathLst>
                <a:path w="1418473" h="1692619">
                  <a:moveTo>
                    <a:pt x="73311" y="0"/>
                  </a:moveTo>
                  <a:lnTo>
                    <a:pt x="1345161" y="0"/>
                  </a:lnTo>
                  <a:cubicBezTo>
                    <a:pt x="1364605" y="0"/>
                    <a:pt x="1383252" y="7724"/>
                    <a:pt x="1397000" y="21472"/>
                  </a:cubicBezTo>
                  <a:cubicBezTo>
                    <a:pt x="1410749" y="35221"/>
                    <a:pt x="1418473" y="53868"/>
                    <a:pt x="1418473" y="73311"/>
                  </a:cubicBezTo>
                  <a:lnTo>
                    <a:pt x="1418473" y="1619308"/>
                  </a:lnTo>
                  <a:cubicBezTo>
                    <a:pt x="1418473" y="1638751"/>
                    <a:pt x="1410749" y="1657398"/>
                    <a:pt x="1397000" y="1671147"/>
                  </a:cubicBezTo>
                  <a:cubicBezTo>
                    <a:pt x="1383252" y="1684896"/>
                    <a:pt x="1364605" y="1692619"/>
                    <a:pt x="1345161" y="1692619"/>
                  </a:cubicBezTo>
                  <a:lnTo>
                    <a:pt x="73311" y="1692619"/>
                  </a:lnTo>
                  <a:cubicBezTo>
                    <a:pt x="32823" y="1692619"/>
                    <a:pt x="0" y="1659797"/>
                    <a:pt x="0" y="1619308"/>
                  </a:cubicBezTo>
                  <a:lnTo>
                    <a:pt x="0" y="73311"/>
                  </a:lnTo>
                  <a:cubicBezTo>
                    <a:pt x="0" y="53868"/>
                    <a:pt x="7724" y="35221"/>
                    <a:pt x="21472" y="21472"/>
                  </a:cubicBezTo>
                  <a:cubicBezTo>
                    <a:pt x="35221" y="7724"/>
                    <a:pt x="53868" y="0"/>
                    <a:pt x="7331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23825"/>
              <a:ext cx="1418473" cy="1816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8211676" y="3857009"/>
            <a:ext cx="1864648" cy="1515026"/>
          </a:xfrm>
          <a:custGeom>
            <a:avLst/>
            <a:gdLst/>
            <a:ahLst/>
            <a:cxnLst/>
            <a:rect l="l" t="t" r="r" b="b"/>
            <a:pathLst>
              <a:path w="1864648" h="1515026">
                <a:moveTo>
                  <a:pt x="0" y="0"/>
                </a:moveTo>
                <a:lnTo>
                  <a:pt x="1864648" y="0"/>
                </a:lnTo>
                <a:lnTo>
                  <a:pt x="1864648" y="1515027"/>
                </a:lnTo>
                <a:lnTo>
                  <a:pt x="0" y="15150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2324059" y="3513261"/>
            <a:ext cx="1814840" cy="1858774"/>
          </a:xfrm>
          <a:custGeom>
            <a:avLst/>
            <a:gdLst/>
            <a:ahLst/>
            <a:cxnLst/>
            <a:rect l="l" t="t" r="r" b="b"/>
            <a:pathLst>
              <a:path w="1814840" h="1858774">
                <a:moveTo>
                  <a:pt x="0" y="0"/>
                </a:moveTo>
                <a:lnTo>
                  <a:pt x="1814840" y="0"/>
                </a:lnTo>
                <a:lnTo>
                  <a:pt x="1814840" y="1858775"/>
                </a:lnTo>
                <a:lnTo>
                  <a:pt x="0" y="1858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4214717" y="3913671"/>
            <a:ext cx="2008076" cy="1458365"/>
          </a:xfrm>
          <a:custGeom>
            <a:avLst/>
            <a:gdLst/>
            <a:ahLst/>
            <a:cxnLst/>
            <a:rect l="l" t="t" r="r" b="b"/>
            <a:pathLst>
              <a:path w="2008076" h="1458365">
                <a:moveTo>
                  <a:pt x="0" y="0"/>
                </a:moveTo>
                <a:lnTo>
                  <a:pt x="2008075" y="0"/>
                </a:lnTo>
                <a:lnTo>
                  <a:pt x="2008075" y="1458365"/>
                </a:lnTo>
                <a:lnTo>
                  <a:pt x="0" y="1458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239082" y="6602301"/>
            <a:ext cx="3984794" cy="1083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Adaptacja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kulturowa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jest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kluczowa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przy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wchodzeniu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ctr">
              <a:lnSpc>
                <a:spcPts val="2120"/>
              </a:lnSpc>
            </a:pP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na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rynek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japoński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ctr">
              <a:lnSpc>
                <a:spcPts val="2120"/>
              </a:lnSpc>
            </a:pPr>
            <a:endParaRPr lang="en-US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186288" y="6468951"/>
            <a:ext cx="3984794" cy="2683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0"/>
              </a:lnSpc>
            </a:pP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Kultura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biznesowa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Japonii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kładzie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duży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nacisk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na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hierarchię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formalność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oraz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budowanie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długoterminowych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relacji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.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Punktualność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profesjonalizm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oraz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szacunek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dla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tradycji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to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kluczowe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oczekiwania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kontaktach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biznesowych</a:t>
            </a:r>
            <a:r>
              <a:rPr lang="en-US" sz="2000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ctr">
              <a:lnSpc>
                <a:spcPts val="2120"/>
              </a:lnSpc>
            </a:pPr>
            <a:endParaRPr lang="en-US" sz="2000" dirty="0">
              <a:solidFill>
                <a:srgbClr val="000815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084593" y="6602301"/>
            <a:ext cx="4083661" cy="135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19"/>
              </a:lnSpc>
            </a:pP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Procesy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podejmowania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decyzji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mają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zwykle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charakter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oparty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na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konsensusie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, co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wymaga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cierpliwości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oraz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strategicznego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zarządzania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99" dirty="0" err="1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relacjami</a:t>
            </a:r>
            <a:r>
              <a:rPr lang="en-US" sz="1999" dirty="0">
                <a:solidFill>
                  <a:srgbClr val="000815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131888" y="2145921"/>
            <a:ext cx="4024225" cy="499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3"/>
              </a:lnSpc>
            </a:pPr>
            <a:r>
              <a:rPr lang="en-US" sz="2399" b="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NORMY KULTUROWE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415096" y="436773"/>
            <a:ext cx="9457807" cy="162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WEJŚCIE NA RYNEK JAPOŃSKI – CZYNNIKI, KTÓRE NALEŻY WZIĄĆ 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600" dirty="0">
                <a:solidFill>
                  <a:srgbClr val="00000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POD UWAGĘ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7623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7318463" y="-2445901"/>
            <a:ext cx="15178802" cy="15178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1202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1180843">
            <a:off x="-6670022" y="-1797460"/>
            <a:ext cx="13881919" cy="1388191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202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73393" y="3482104"/>
            <a:ext cx="7216515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endParaRPr lang="en-US" sz="2000" spc="-4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2800"/>
              </a:lnSpc>
            </a:pP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Sprz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edaż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towarów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usług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bezpośrednio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japońskim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konsumentom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lub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firmom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bez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pośredników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73393" y="4768850"/>
            <a:ext cx="721651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pl-PL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Unikanie angażowania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agentów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zewnętrznych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co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daje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pełną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kontrolę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nad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cenami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marką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oraz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relacjami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z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klientami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73393" y="6118515"/>
            <a:ext cx="7216515" cy="69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pl-PL" sz="2000" spc="-40" dirty="0">
                <a:solidFill>
                  <a:srgbClr val="000000"/>
                </a:solidFill>
                <a:latin typeface="Open Sauce"/>
              </a:rPr>
              <a:t>Jest to jeden z najprostszych i jednocześnie najmniej ryzykownych sposobów wejścia na rynek japoński.</a:t>
            </a:r>
            <a:endParaRPr lang="en-US" sz="2000" spc="-40" dirty="0">
              <a:solidFill>
                <a:srgbClr val="000000"/>
              </a:solidFill>
              <a:latin typeface="Open Sauce"/>
              <a:sym typeface="Open Sau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373393" y="7436721"/>
            <a:ext cx="7216515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wymaga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lokalnych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inwestycji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 Rekomenduje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się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zawarcie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umowy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sprzedaży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pl-PL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bezpośrednio 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japońskim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nabywcą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adresującej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szereg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istotnych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dla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wspó</a:t>
            </a:r>
            <a:r>
              <a:rPr lang="pl-PL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ł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</a:t>
            </a:r>
            <a:r>
              <a:rPr lang="pl-PL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acy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postanowień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  <a:endParaRPr lang="en-US" sz="2000" u="none" strike="noStrike" spc="-4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31201" y="4324350"/>
            <a:ext cx="5165640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STRATEGIE</a:t>
            </a:r>
          </a:p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WEJŚCIA</a:t>
            </a:r>
          </a:p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73392" y="2330326"/>
            <a:ext cx="7543007" cy="1195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BEZPOŚREDNI EKSPORT</a:t>
            </a:r>
          </a:p>
          <a:p>
            <a:pPr algn="ctr">
              <a:lnSpc>
                <a:spcPts val="4799"/>
              </a:lnSpc>
              <a:spcBef>
                <a:spcPct val="0"/>
              </a:spcBef>
            </a:pPr>
            <a:endParaRPr lang="en-US" sz="3999" b="1" dirty="0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47850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grpSp>
        <p:nvGrpSpPr>
          <p:cNvPr id="3" name="Group 3"/>
          <p:cNvGrpSpPr/>
          <p:nvPr/>
        </p:nvGrpSpPr>
        <p:grpSpPr>
          <a:xfrm>
            <a:off x="-7318463" y="-2445901"/>
            <a:ext cx="15178802" cy="15178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1202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1180843">
            <a:off x="-6670022" y="-1797460"/>
            <a:ext cx="13881919" cy="1388191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202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73393" y="4090440"/>
            <a:ext cx="7216515" cy="1405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endParaRPr lang="en-US" sz="2000" spc="-4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2800"/>
              </a:lnSpc>
            </a:pP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Loka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lni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dystrybutorzy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posiadają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dogłębną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wiedzę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temat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preferencji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konsumentów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kanałów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dystrybucji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oraz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wymogów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regulacyjnych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73393" y="5759450"/>
            <a:ext cx="721651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Dystrybutor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może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również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zapewnić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dostęp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do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istniejących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sieci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sprzedaży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ułatwiając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zagranicznym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firmom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zdobycie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pozycji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u="none" strike="noStrike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rynku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73393" y="7428460"/>
            <a:ext cx="7216515" cy="1046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Rekomenduje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się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zawarcie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z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japońskim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dystrybutorem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umowy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dystrybucyjnej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zawierającej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szereg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istotnych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dla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współpracy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postanowień</a:t>
            </a:r>
            <a:r>
              <a:rPr lang="pl-PL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  <a:endParaRPr lang="en-US" sz="2000" u="none" strike="noStrike" spc="-4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373393" y="2509290"/>
            <a:ext cx="8435022" cy="119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PARTNERSTWO Z LOKALNYM</a:t>
            </a:r>
          </a:p>
          <a:p>
            <a:pPr algn="l">
              <a:lnSpc>
                <a:spcPts val="47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DYSTRYBUTOREM</a:t>
            </a:r>
          </a:p>
        </p:txBody>
      </p:sp>
      <p:sp>
        <p:nvSpPr>
          <p:cNvPr id="13" name="Freeform 13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631201" y="4324350"/>
            <a:ext cx="5165640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STRATEGIE</a:t>
            </a:r>
          </a:p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WEJŚCIA</a:t>
            </a:r>
          </a:p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47850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3000"/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7318463" y="-2445901"/>
            <a:ext cx="15178802" cy="1517880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12026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1180843">
            <a:off x="-6670022" y="-1797460"/>
            <a:ext cx="13881919" cy="1388191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2026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73393" y="3772351"/>
            <a:ext cx="7543007" cy="328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b="1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BIURO PRZEDSTAWICIELSK</a:t>
            </a:r>
            <a:r>
              <a:rPr lang="en-US" sz="2000" b="1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IE, </a:t>
            </a:r>
            <a:r>
              <a:rPr lang="en-US" sz="2000" b="1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</a:t>
            </a:r>
            <a:r>
              <a:rPr lang="en-US" sz="2000" b="1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DDZIAŁ, </a:t>
            </a:r>
            <a:r>
              <a:rPr lang="en-US" sz="2000" b="1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</a:t>
            </a:r>
            <a:r>
              <a:rPr lang="en-US" sz="2000" b="1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PÓŁKA </a:t>
            </a:r>
            <a:r>
              <a:rPr lang="en-US" sz="2000" b="1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</a:t>
            </a:r>
            <a:r>
              <a:rPr lang="en-US" sz="2000" b="1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ALEŻNA</a:t>
            </a:r>
            <a:r>
              <a:rPr lang="en-US" sz="2000" u="none" strike="noStrike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73393" y="4459268"/>
            <a:ext cx="7691302" cy="5608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Aby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rozwijać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działalność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w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Japonii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firmy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mogą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wybrać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spośród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kilku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form </a:t>
            </a:r>
            <a:r>
              <a:rPr lang="en-US" sz="2000" spc="-40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prawnych</a:t>
            </a:r>
            <a:r>
              <a:rPr lang="en-US" sz="2000" spc="-40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</a:t>
            </a:r>
          </a:p>
          <a:p>
            <a:pPr algn="just">
              <a:lnSpc>
                <a:spcPts val="2800"/>
              </a:lnSpc>
            </a:pPr>
            <a:endParaRPr lang="en-US" sz="2000" spc="-40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410211" lvl="1" indent="-205106" algn="just">
              <a:lnSpc>
                <a:spcPts val="3002"/>
              </a:lnSpc>
              <a:buFont typeface="Arial"/>
              <a:buChar char="•"/>
            </a:pPr>
            <a:r>
              <a:rPr lang="en-US" sz="1900" b="1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Biuro</a:t>
            </a:r>
            <a:r>
              <a:rPr lang="en-US" sz="1900" b="1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b="1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przedstawicielskie</a:t>
            </a:r>
            <a:r>
              <a:rPr lang="en-US" sz="1900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en-US" sz="1900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najlepsze</a:t>
            </a:r>
            <a:r>
              <a:rPr lang="en-US" sz="1900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do </a:t>
            </a:r>
            <a:r>
              <a:rPr lang="en-US" sz="1900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badań</a:t>
            </a:r>
            <a:r>
              <a:rPr lang="en-US" sz="1900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rynkowych</a:t>
            </a:r>
            <a:r>
              <a:rPr lang="en-US" sz="1900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1900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nawiązywania</a:t>
            </a:r>
            <a:r>
              <a:rPr lang="en-US" sz="1900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pierwszych</a:t>
            </a:r>
            <a:r>
              <a:rPr lang="en-US" sz="1900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kontaktów</a:t>
            </a:r>
            <a:r>
              <a:rPr lang="en-US" sz="1900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 Ta forma </a:t>
            </a:r>
            <a:r>
              <a:rPr lang="en-US" sz="1900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nie</a:t>
            </a:r>
            <a:r>
              <a:rPr lang="en-US" sz="1900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pozwala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bezpośrednie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prowadzenie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działalności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gospodarczej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marL="410211" lvl="1" indent="-205106" algn="just">
              <a:lnSpc>
                <a:spcPts val="3002"/>
              </a:lnSpc>
              <a:buFont typeface="Arial"/>
              <a:buChar char="•"/>
            </a:pPr>
            <a:endParaRPr lang="en-US" sz="1900" u="none" strike="noStrike" spc="-38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410211" lvl="1" indent="-205106" algn="just">
              <a:lnSpc>
                <a:spcPts val="3002"/>
              </a:lnSpc>
              <a:buFont typeface="Arial"/>
              <a:buChar char="•"/>
            </a:pPr>
            <a:r>
              <a:rPr lang="en-US" sz="1900" b="1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Oddział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umożliwia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bezpośrednie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operacje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biznesowe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ale jest prawnie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zależny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od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firmy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macierzystej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marL="410211" lvl="1" indent="-205106" algn="just">
              <a:lnSpc>
                <a:spcPts val="3002"/>
              </a:lnSpc>
              <a:buFont typeface="Arial"/>
              <a:buChar char="•"/>
            </a:pPr>
            <a:endParaRPr lang="en-US" sz="1900" u="none" strike="noStrike" spc="-38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marL="410211" lvl="1" indent="-205106" algn="just">
              <a:lnSpc>
                <a:spcPts val="3002"/>
              </a:lnSpc>
              <a:buFont typeface="Arial"/>
              <a:buChar char="•"/>
            </a:pPr>
            <a:r>
              <a:rPr lang="en-US" sz="1900" b="1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Spółka</a:t>
            </a:r>
            <a:r>
              <a:rPr lang="en-US" sz="1900" b="1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b="1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zależna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pl-PL" sz="1900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</a:t>
            </a:r>
            <a:r>
              <a:rPr lang="pl-PL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odrębny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podmiot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prawny,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który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daje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pełną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kontrol</a:t>
            </a:r>
            <a:r>
              <a:rPr lang="pl-PL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ę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, ale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wymaga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większej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inwestycji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Zapewnia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większą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elastyczność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operacyjną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długoterminową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stabilność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na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1900" u="none" strike="noStrike" spc="-38" dirty="0" err="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rynku</a:t>
            </a:r>
            <a:r>
              <a:rPr lang="en-US" sz="1900" u="none" strike="noStrike" spc="-38" dirty="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>
              <a:lnSpc>
                <a:spcPts val="2800"/>
              </a:lnSpc>
            </a:pPr>
            <a:endParaRPr lang="en-US" sz="1900" u="none" strike="noStrike" spc="-38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2800"/>
              </a:lnSpc>
            </a:pPr>
            <a:endParaRPr lang="en-US" sz="1900" u="none" strike="noStrike" spc="-38" dirty="0">
              <a:solidFill>
                <a:srgbClr val="00000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373393" y="2191201"/>
            <a:ext cx="8914607" cy="1195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LOKALNA OBECNOŚĆ POLSKIEJ FIRMY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564133" y="1028700"/>
            <a:ext cx="2695167" cy="702298"/>
          </a:xfrm>
          <a:custGeom>
            <a:avLst/>
            <a:gdLst/>
            <a:ahLst/>
            <a:cxnLst/>
            <a:rect l="l" t="t" r="r" b="b"/>
            <a:pathLst>
              <a:path w="2695167" h="702298">
                <a:moveTo>
                  <a:pt x="0" y="0"/>
                </a:moveTo>
                <a:lnTo>
                  <a:pt x="2695167" y="0"/>
                </a:lnTo>
                <a:lnTo>
                  <a:pt x="2695167" y="702298"/>
                </a:lnTo>
                <a:lnTo>
                  <a:pt x="0" y="7022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631201" y="4324350"/>
            <a:ext cx="5165640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STRATEGIE</a:t>
            </a:r>
          </a:p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WEJŚCIA</a:t>
            </a:r>
          </a:p>
          <a:p>
            <a:pPr algn="ctr">
              <a:lnSpc>
                <a:spcPts val="6599"/>
              </a:lnSpc>
              <a:spcBef>
                <a:spcPct val="0"/>
              </a:spcBef>
            </a:pPr>
            <a:r>
              <a:rPr lang="en-US" sz="5499">
                <a:solidFill>
                  <a:srgbClr val="FFFFF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III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1564</Words>
  <Application>Microsoft Office PowerPoint</Application>
  <PresentationFormat>Niestandardowy</PresentationFormat>
  <Paragraphs>253</Paragraphs>
  <Slides>18</Slides>
  <Notes>2</Notes>
  <HiddenSlides>1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9" baseType="lpstr">
      <vt:lpstr>Calibri</vt:lpstr>
      <vt:lpstr>Segoe UI</vt:lpstr>
      <vt:lpstr>League Spartan</vt:lpstr>
      <vt:lpstr>Open Sauce</vt:lpstr>
      <vt:lpstr>Open Sauce Bold</vt:lpstr>
      <vt:lpstr>Montserrat</vt:lpstr>
      <vt:lpstr>Montserrat Bold</vt:lpstr>
      <vt:lpstr>Aptos</vt:lpstr>
      <vt:lpstr>Arial</vt:lpstr>
      <vt:lpstr>Montserrat Semi-Bold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 – Company law</dc:title>
  <dc:creator>Anna Kowalczyk</dc:creator>
  <cp:lastModifiedBy>Kościuk-Patoka Izabela</cp:lastModifiedBy>
  <cp:revision>24</cp:revision>
  <dcterms:created xsi:type="dcterms:W3CDTF">2006-08-16T00:00:00Z</dcterms:created>
  <dcterms:modified xsi:type="dcterms:W3CDTF">2025-06-06T18:57:36Z</dcterms:modified>
  <dc:identifier>DAGnf7fC8ds</dc:identifier>
</cp:coreProperties>
</file>