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4" r:id="rId3"/>
    <p:sldId id="308" r:id="rId4"/>
    <p:sldId id="300" r:id="rId5"/>
    <p:sldId id="315" r:id="rId6"/>
    <p:sldId id="309" r:id="rId7"/>
    <p:sldId id="310" r:id="rId8"/>
    <p:sldId id="313" r:id="rId9"/>
    <p:sldId id="314" r:id="rId10"/>
    <p:sldId id="306" r:id="rId11"/>
    <p:sldId id="292" r:id="rId12"/>
  </p:sldIdLst>
  <p:sldSz cx="12192000" cy="6858000"/>
  <p:notesSz cx="6797675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185"/>
    <a:srgbClr val="002B82"/>
    <a:srgbClr val="4A206A"/>
    <a:srgbClr val="E31E24"/>
    <a:srgbClr val="F39314"/>
    <a:srgbClr val="2E3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5000" autoAdjust="0"/>
  </p:normalViewPr>
  <p:slideViewPr>
    <p:cSldViewPr showGuides="1">
      <p:cViewPr varScale="1">
        <p:scale>
          <a:sx n="94" d="100"/>
          <a:sy n="94" d="100"/>
        </p:scale>
        <p:origin x="595" y="53"/>
      </p:cViewPr>
      <p:guideLst>
        <p:guide orient="horz" pos="1752"/>
        <p:guide pos="665"/>
      </p:guideLst>
    </p:cSldViewPr>
  </p:slideViewPr>
  <p:outlineViewPr>
    <p:cViewPr>
      <p:scale>
        <a:sx n="33" d="100"/>
        <a:sy n="33" d="100"/>
      </p:scale>
      <p:origin x="0" y="-5659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8" d="100"/>
          <a:sy n="128" d="100"/>
        </p:scale>
        <p:origin x="4884" y="1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A78EB-A17D-4DEB-ADC3-58691BEE7E2B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29776-1C07-4EBA-9860-AFD6840558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2014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1A48C-7AB4-4432-82D3-5020B422F8CB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1A6A5-6D4E-4617-A015-458F3EFD4B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277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204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528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1692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354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716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5547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6982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027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344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566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195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304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756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966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856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5127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032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521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55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86BAC-94C1-4FD4-BA9F-CA9D9C21E8DF}" type="datetimeFigureOut">
              <a:rPr lang="pl-PL" smtClean="0"/>
              <a:t>09.06.2025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9D0E7-205A-4E3C-A6CF-F8F454C50C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824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tytułu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27502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erb województwa + napis Urząd Marszałkowski Województwa Pomorskie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87" y="1196752"/>
            <a:ext cx="7078827" cy="129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911423" y="2997162"/>
            <a:ext cx="10415777" cy="1944006"/>
          </a:xfrm>
        </p:spPr>
        <p:txBody>
          <a:bodyPr>
            <a:normAutofit fontScale="90000"/>
          </a:bodyPr>
          <a:lstStyle/>
          <a:p>
            <a:r>
              <a:rPr lang="pl-PL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 Osaka 2025 </a:t>
            </a:r>
            <a:br>
              <a:rPr lang="pl-PL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doświadczenia pomorskie. </a:t>
            </a:r>
            <a:br>
              <a:rPr lang="pl-PL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Lekcje i perspektywy współpracy z Japonią. </a:t>
            </a: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47328" y="5517232"/>
            <a:ext cx="9588086" cy="1223714"/>
          </a:xfrm>
        </p:spPr>
        <p:txBody>
          <a:bodyPr>
            <a:normAutofit/>
          </a:bodyPr>
          <a:lstStyle/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Gdańsk, 9 czerwca 2025 r. </a:t>
            </a:r>
          </a:p>
          <a:p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Monika Zdroik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, Zastępca Dyrektora Departamentu Rozwoju Gospodarczego</a:t>
            </a:r>
          </a:p>
          <a:p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Marta Chełkowska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, Dyrektor Departamentu Turystyki i Sportu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C7B3343-5F7F-4D5B-8094-C314142C4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877272"/>
            <a:ext cx="1774817" cy="78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51819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159281"/>
            <a:ext cx="2495600" cy="45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0571" y="44624"/>
            <a:ext cx="7957958" cy="68761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Pomorskie na EXPO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FB6379-DF35-47FE-8DD6-5DAE16F36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63" y="164205"/>
            <a:ext cx="1008112" cy="44844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F85B6F8-9C21-4757-A829-C8D5860D3CFF}"/>
              </a:ext>
            </a:extLst>
          </p:cNvPr>
          <p:cNvSpPr txBox="1"/>
          <p:nvPr/>
        </p:nvSpPr>
        <p:spPr>
          <a:xfrm>
            <a:off x="216025" y="1412776"/>
            <a:ext cx="4367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9D3AB08-ACFB-4C21-AC2A-A173FCA05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C1027AA-9FF6-4131-BCBB-64EA94FE4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12192000" cy="603955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BD1DDEE-092B-4427-B102-CEBC02F3735F}"/>
              </a:ext>
            </a:extLst>
          </p:cNvPr>
          <p:cNvSpPr txBox="1"/>
          <p:nvPr/>
        </p:nvSpPr>
        <p:spPr>
          <a:xfrm>
            <a:off x="4079776" y="1295009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Zapraszamy na film…</a:t>
            </a:r>
          </a:p>
        </p:txBody>
      </p:sp>
    </p:spTree>
    <p:extLst>
      <p:ext uri="{BB962C8B-B14F-4D97-AF65-F5344CB8AC3E}">
        <p14:creationId xmlns:p14="http://schemas.microsoft.com/office/powerpoint/2010/main" val="380447283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24000" y="3246182"/>
            <a:ext cx="9144000" cy="1089543"/>
          </a:xfrm>
        </p:spPr>
        <p:txBody>
          <a:bodyPr>
            <a:normAutofit/>
          </a:bodyPr>
          <a:lstStyle/>
          <a:p>
            <a:r>
              <a:rPr lang="pl-PL" sz="5400" b="1" dirty="0">
                <a:latin typeface="Arial" panose="020B0604020202020204" pitchFamily="34" charset="0"/>
                <a:cs typeface="Arial" panose="020B0604020202020204" pitchFamily="34" charset="0"/>
              </a:rPr>
              <a:t>Dziękujemy za uwagę</a:t>
            </a:r>
            <a:endParaRPr lang="pl-PL" sz="5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5330C26-835D-43CA-84E1-29BDEF99B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92" y="5085184"/>
            <a:ext cx="1774817" cy="789509"/>
          </a:xfrm>
          <a:prstGeom prst="rect">
            <a:avLst/>
          </a:prstGeom>
        </p:spPr>
      </p:pic>
      <p:pic>
        <p:nvPicPr>
          <p:cNvPr id="11" name="Picture 2" descr="Herb województwa + napis Urząd Marszałkowski Województwa Pomorskiego">
            <a:extLst>
              <a:ext uri="{FF2B5EF4-FFF2-40B4-BE49-F238E27FC236}">
                <a16:creationId xmlns:a16="http://schemas.microsoft.com/office/drawing/2014/main" id="{75CE226D-4DDA-451F-97DF-F62E55D2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87" y="1196752"/>
            <a:ext cx="7078827" cy="129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09075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159281"/>
            <a:ext cx="2495600" cy="45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0571" y="44624"/>
            <a:ext cx="7957958" cy="68761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Pomorskie na EXPO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B7B3985-3308-48BC-9FEA-159369E5D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90" y="1772816"/>
            <a:ext cx="7669510" cy="5114089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7FB6379-DF35-47FE-8DD6-5DAE16F36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63" y="164205"/>
            <a:ext cx="1008112" cy="44844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F85B6F8-9C21-4757-A829-C8D5860D3CFF}"/>
              </a:ext>
            </a:extLst>
          </p:cNvPr>
          <p:cNvSpPr txBox="1"/>
          <p:nvPr/>
        </p:nvSpPr>
        <p:spPr>
          <a:xfrm>
            <a:off x="216025" y="1412776"/>
            <a:ext cx="436780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70C0"/>
                </a:solidFill>
              </a:rPr>
              <a:t>25-29 maja 2025</a:t>
            </a:r>
          </a:p>
          <a:p>
            <a:pPr algn="ctr"/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Misja gospodarcza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Seminarium gospodarcze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Spotkanie z Ambasadorem RP w Tokio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Ekspozycja rzeźby „Taniec żywiołów”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Studenci pomorskich uczelni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Warsztaty rękodzieła „Kwiaty jedności – Spotkanie Polskiej i Japońskiej Sztuki Papierowej”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Warsztaty edukacyjno-sensoryczne z wykorzystaniem bursztynu bałtyckiego „Bałtyckie Skarby – Inspiracje Bursztynem”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Bursztynowe skarby dla zwiedzających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Muzyka z Pomorza – </a:t>
            </a:r>
            <a:r>
              <a:rPr lang="pl-PL" dirty="0" err="1"/>
              <a:t>Zagan</a:t>
            </a:r>
            <a:r>
              <a:rPr lang="pl-PL" dirty="0"/>
              <a:t> </a:t>
            </a:r>
            <a:r>
              <a:rPr lang="pl-PL" dirty="0" err="1"/>
              <a:t>Acoustic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„Wieczór Pomorski”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Film regionalny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519417267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159281"/>
            <a:ext cx="2495600" cy="45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0571" y="44624"/>
            <a:ext cx="7957958" cy="68761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Pomorskie na EXPO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FB6379-DF35-47FE-8DD6-5DAE16F36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63" y="164205"/>
            <a:ext cx="1008112" cy="44844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F85B6F8-9C21-4757-A829-C8D5860D3CFF}"/>
              </a:ext>
            </a:extLst>
          </p:cNvPr>
          <p:cNvSpPr txBox="1"/>
          <p:nvPr/>
        </p:nvSpPr>
        <p:spPr>
          <a:xfrm>
            <a:off x="216025" y="1412776"/>
            <a:ext cx="4367807" cy="487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70C0"/>
                </a:solidFill>
              </a:rPr>
              <a:t>Misja gospodarcza - ARP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000" b="1" u="sng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Targi Bari </a:t>
            </a:r>
            <a:r>
              <a:rPr lang="pl-PL" sz="2000" b="1" u="sng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pl-PL" sz="2000" b="1" u="sng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000" b="1" u="sng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Immabari</a:t>
            </a:r>
            <a:r>
              <a:rPr lang="pl-PL" sz="2000" b="1" u="sng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22-24.05</a:t>
            </a:r>
            <a:endParaRPr lang="pl-PL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20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l-PL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Targi Bari-</a:t>
            </a:r>
            <a:r>
              <a:rPr lang="pl-PL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pl-PL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jedno z kluczowych wydarzeń dla branży morskiej, gromadzące profesjonalistów z całego świata, w tym właścicieli, operatorów </a:t>
            </a:r>
            <a:br>
              <a:rPr lang="pl-PL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budowniczych statków, firmy handlowe oraz importerów sprzętu morskiego.</a:t>
            </a:r>
            <a:endParaRPr lang="pl-PL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Bari-</a:t>
            </a:r>
            <a:r>
              <a:rPr lang="pl-PL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pl-PL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odbywają się w </a:t>
            </a:r>
            <a:r>
              <a:rPr lang="pl-PL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Imabari</a:t>
            </a:r>
            <a:r>
              <a:rPr lang="pl-PL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najważniejszym mieście przemysłu morskiego w Japonii.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dirty="0"/>
              <a:t>Do wyjazdu na stoisko pomorskie zakwalifikowało się 5 firm.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7F46344-3DA2-44A9-BE97-CF19ECF6C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1289095"/>
            <a:ext cx="7464152" cy="5598114"/>
          </a:xfrm>
        </p:spPr>
      </p:pic>
    </p:spTree>
    <p:extLst>
      <p:ext uri="{BB962C8B-B14F-4D97-AF65-F5344CB8AC3E}">
        <p14:creationId xmlns:p14="http://schemas.microsoft.com/office/powerpoint/2010/main" val="611429029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159281"/>
            <a:ext cx="2495600" cy="45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0571" y="44624"/>
            <a:ext cx="7957958" cy="68761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Pomorskie na EXPO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FB6379-DF35-47FE-8DD6-5DAE16F36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63" y="164205"/>
            <a:ext cx="1008112" cy="44844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F85B6F8-9C21-4757-A829-C8D5860D3CFF}"/>
              </a:ext>
            </a:extLst>
          </p:cNvPr>
          <p:cNvSpPr txBox="1"/>
          <p:nvPr/>
        </p:nvSpPr>
        <p:spPr>
          <a:xfrm>
            <a:off x="167681" y="1196752"/>
            <a:ext cx="5087887" cy="6029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70C0"/>
                </a:solidFill>
              </a:rPr>
              <a:t>Misja gospodarcza - ARP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pl-PL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pl-PL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Wizyta studyjna -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OMRON Group i centrum Advanced Chemical Technology w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Kioto</a:t>
            </a:r>
            <a:endParaRPr lang="pl-PL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pl-PL" sz="1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pl-PL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Seminarium gospodarcze </a:t>
            </a:r>
            <a: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udziałem pomorskich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japońskich firm oraz organizacji otoczenia biznesu.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pl-PL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Wydarzenie zaszczycił swą obecnością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wystąpieniem prezydent Lech Wałęsa.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pl-PL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Celem spotkania było zaprezentowanie możliwości eksportowych i inwestycyjnych oraz promocja regionu a także nawiązanie osobistych relacji poprzez </a:t>
            </a:r>
            <a:r>
              <a:rPr lang="pl-PL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networking</a:t>
            </a:r>
            <a: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pl-PL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udziału w misji wielobranżowej do Osaki zakwalifikowało się </a:t>
            </a:r>
            <a:r>
              <a:rPr lang="pl-PL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firm.</a:t>
            </a:r>
            <a:endParaRPr lang="pl-PL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5D9E0492-1C54-4F96-9A46-4724410CC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31" y="1693899"/>
            <a:ext cx="6885469" cy="5164101"/>
          </a:xfrm>
        </p:spPr>
      </p:pic>
    </p:spTree>
    <p:extLst>
      <p:ext uri="{BB962C8B-B14F-4D97-AF65-F5344CB8AC3E}">
        <p14:creationId xmlns:p14="http://schemas.microsoft.com/office/powerpoint/2010/main" val="1977227058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159281"/>
            <a:ext cx="2495600" cy="45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0571" y="44624"/>
            <a:ext cx="7957958" cy="68761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Pomorskie na EXPO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FB6379-DF35-47FE-8DD6-5DAE16F36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63" y="164205"/>
            <a:ext cx="1008112" cy="44844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F85B6F8-9C21-4757-A829-C8D5860D3CFF}"/>
              </a:ext>
            </a:extLst>
          </p:cNvPr>
          <p:cNvSpPr txBox="1"/>
          <p:nvPr/>
        </p:nvSpPr>
        <p:spPr>
          <a:xfrm>
            <a:off x="167681" y="1196752"/>
            <a:ext cx="5087887" cy="125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70C0"/>
                </a:solidFill>
              </a:rPr>
              <a:t>Misja gospodarcza - ARP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pl-PL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B0AC151-EFE8-4E84-A973-B48C4197A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44" y="1700808"/>
            <a:ext cx="6876256" cy="515719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BEEC752-D9BB-4D24-8BC0-EA3FB3481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311" y="1702872"/>
            <a:ext cx="603041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55338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159281"/>
            <a:ext cx="2495600" cy="45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0571" y="44624"/>
            <a:ext cx="7957958" cy="68761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Pomorskie na EXPO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FB6379-DF35-47FE-8DD6-5DAE16F36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63" y="164205"/>
            <a:ext cx="1008112" cy="44844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F85B6F8-9C21-4757-A829-C8D5860D3CFF}"/>
              </a:ext>
            </a:extLst>
          </p:cNvPr>
          <p:cNvSpPr txBox="1"/>
          <p:nvPr/>
        </p:nvSpPr>
        <p:spPr>
          <a:xfrm>
            <a:off x="216025" y="1412776"/>
            <a:ext cx="11856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0070C0"/>
                </a:solidFill>
              </a:rPr>
              <a:t>Spotkanie z Ambasadorem RP w Tokio Pawłem Milewskim </a:t>
            </a:r>
            <a:endParaRPr lang="pl-PL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C8DB9492-5D34-4CBB-8515-F13C53D0A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80" y="1821649"/>
            <a:ext cx="7554527" cy="5036351"/>
          </a:xfrm>
        </p:spPr>
      </p:pic>
    </p:spTree>
    <p:extLst>
      <p:ext uri="{BB962C8B-B14F-4D97-AF65-F5344CB8AC3E}">
        <p14:creationId xmlns:p14="http://schemas.microsoft.com/office/powerpoint/2010/main" val="216760202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159281"/>
            <a:ext cx="2495600" cy="45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0571" y="44624"/>
            <a:ext cx="7957958" cy="68761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Pomorskie na EXPO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FB6379-DF35-47FE-8DD6-5DAE16F36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63" y="164205"/>
            <a:ext cx="1008112" cy="44844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F85B6F8-9C21-4757-A829-C8D5860D3CFF}"/>
              </a:ext>
            </a:extLst>
          </p:cNvPr>
          <p:cNvSpPr txBox="1"/>
          <p:nvPr/>
        </p:nvSpPr>
        <p:spPr>
          <a:xfrm>
            <a:off x="335360" y="908720"/>
            <a:ext cx="117373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0070C0"/>
                </a:solidFill>
              </a:rPr>
              <a:t>Ekspozycja rzeźby TANIEC ŻYWIOŁÓW </a:t>
            </a:r>
          </a:p>
          <a:p>
            <a:pPr algn="ctr"/>
            <a:r>
              <a:rPr lang="pl-PL" sz="20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Projekt: </a:t>
            </a:r>
            <a:r>
              <a:rPr lang="pl-PL" sz="2000" b="1" kern="1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Jull</a:t>
            </a:r>
            <a:r>
              <a:rPr lang="pl-PL" sz="20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Dziamski, wykonanie Marek Zalewski</a:t>
            </a:r>
            <a:endParaRPr lang="pl-PL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A345553-25AF-40ED-B149-7EDBA98249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934"/>
            <a:ext cx="7320136" cy="516606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034198B-4FBE-4D91-8112-DBE914228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37" y="1691934"/>
            <a:ext cx="4871864" cy="51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1813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159281"/>
            <a:ext cx="2495600" cy="45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60765" y="37071"/>
            <a:ext cx="7957958" cy="68761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Pomorskie na EXPO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FB6379-DF35-47FE-8DD6-5DAE16F36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63" y="164205"/>
            <a:ext cx="1008112" cy="44844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F85B6F8-9C21-4757-A829-C8D5860D3CFF}"/>
              </a:ext>
            </a:extLst>
          </p:cNvPr>
          <p:cNvSpPr txBox="1"/>
          <p:nvPr/>
        </p:nvSpPr>
        <p:spPr>
          <a:xfrm>
            <a:off x="208485" y="656841"/>
            <a:ext cx="11737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Warsztaty edukacyjno-sensoryczne z wykorzystaniem bursztynu bałtyckiego </a:t>
            </a:r>
          </a:p>
          <a:p>
            <a:pPr algn="ctr"/>
            <a:r>
              <a:rPr lang="pl-PL" sz="20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„Bałtyckie Skarby – Inspiracje Bursztynem”</a:t>
            </a:r>
          </a:p>
          <a:p>
            <a:pPr algn="ctr"/>
            <a:endParaRPr lang="pl-PL" sz="20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20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Warsztaty rękodzieła tworzenia papierowej florystyki / </a:t>
            </a:r>
            <a:r>
              <a:rPr lang="pl-PL" sz="2000" b="1" kern="1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bibułkarstwo</a:t>
            </a:r>
            <a:br>
              <a:rPr lang="pl-PL" sz="20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„Kwiaty jedności – Spotkanie Polskiej i Japońskiej Sztuki Papierowej”</a:t>
            </a:r>
          </a:p>
          <a:p>
            <a:pPr algn="ctr"/>
            <a:endParaRPr lang="pl-PL" sz="20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FCA2101-8C02-44BC-950F-30D351AA2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2253044"/>
            <a:ext cx="3078572" cy="46168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3A2F87-028D-4873-B383-ADE4BD594E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56" y="2253045"/>
            <a:ext cx="6177396" cy="466475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F50363F-A022-4FFE-B4F6-07ABC2523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352" y="2259006"/>
            <a:ext cx="3453717" cy="460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27786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159281"/>
            <a:ext cx="2495600" cy="45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60765" y="37071"/>
            <a:ext cx="7957958" cy="68761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Pomorskie na EXPO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FB6379-DF35-47FE-8DD6-5DAE16F36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63" y="164205"/>
            <a:ext cx="1008112" cy="44844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F85B6F8-9C21-4757-A829-C8D5860D3CFF}"/>
              </a:ext>
            </a:extLst>
          </p:cNvPr>
          <p:cNvSpPr txBox="1"/>
          <p:nvPr/>
        </p:nvSpPr>
        <p:spPr>
          <a:xfrm>
            <a:off x="213506" y="903010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Muzyka z Pomorza </a:t>
            </a:r>
          </a:p>
          <a:p>
            <a:pPr algn="ctr"/>
            <a:r>
              <a:rPr lang="pl-PL" sz="24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ZAGAN ACOUSTIC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F4F0649-AD3C-4B1E-94AF-64FA0A85C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2030623"/>
            <a:ext cx="6663614" cy="48006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2370D9B-2621-4B39-9AFC-66BB70109B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" y="2030624"/>
            <a:ext cx="5511484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32178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tena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348</Words>
  <Application>Microsoft Office PowerPoint</Application>
  <PresentationFormat>Panoramiczny</PresentationFormat>
  <Paragraphs>67</Paragraphs>
  <Slides>11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Calibri</vt:lpstr>
      <vt:lpstr>Segoe UI</vt:lpstr>
      <vt:lpstr>Times New Roman</vt:lpstr>
      <vt:lpstr>Motyw pakietu Office</vt:lpstr>
      <vt:lpstr>EXPO Osaka 2025  – doświadczenia pomorskie.  Lekcje i perspektywy współpracy z Japonią. </vt:lpstr>
      <vt:lpstr>Pomorskie na EXPO </vt:lpstr>
      <vt:lpstr>Pomorskie na EXPO </vt:lpstr>
      <vt:lpstr>Pomorskie na EXPO </vt:lpstr>
      <vt:lpstr>Pomorskie na EXPO </vt:lpstr>
      <vt:lpstr>Pomorskie na EXPO </vt:lpstr>
      <vt:lpstr>Pomorskie na EXPO </vt:lpstr>
      <vt:lpstr>Pomorskie na EXPO </vt:lpstr>
      <vt:lpstr>Pomorskie na EXPO </vt:lpstr>
      <vt:lpstr>Pomorskie na EXPO </vt:lpstr>
      <vt:lpstr>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 z elementami dostępności dla ON</dc:title>
  <dc:subject>dostepność we wzorze prezentacji ppt</dc:subject>
  <dc:creator>Anna Bizub-jechna</dc:creator>
  <cp:keywords>szablon prezentacji</cp:keywords>
  <cp:lastModifiedBy>Zdroik Monika</cp:lastModifiedBy>
  <cp:revision>95</cp:revision>
  <cp:lastPrinted>2025-06-09T06:39:43Z</cp:lastPrinted>
  <dcterms:created xsi:type="dcterms:W3CDTF">2016-05-20T13:17:07Z</dcterms:created>
  <dcterms:modified xsi:type="dcterms:W3CDTF">2025-06-09T07:35:31Z</dcterms:modified>
</cp:coreProperties>
</file>