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PKB per capita/USD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34700</c:v>
                </c:pt>
                <c:pt idx="1">
                  <c:v>35700</c:v>
                </c:pt>
                <c:pt idx="2">
                  <c:v>36200</c:v>
                </c:pt>
                <c:pt idx="3">
                  <c:v>37000</c:v>
                </c:pt>
                <c:pt idx="4">
                  <c:v>37100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F1-6849-B224-57E3B3398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96136143"/>
        <c:axId val="296140495"/>
      </c:lineChart>
      <c:catAx>
        <c:axId val="29613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6140495"/>
        <c:crosses val="autoZero"/>
        <c:auto val="1"/>
        <c:lblAlgn val="ctr"/>
        <c:lblOffset val="100"/>
        <c:noMultiLvlLbl val="0"/>
      </c:catAx>
      <c:valAx>
        <c:axId val="296140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613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Sektory gospodarki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A5-BB42-B9B7-CA4B8A0DB0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A5-BB42-B9B7-CA4B8A0DB0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A5-BB42-B9B7-CA4B8A0DB0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A5-BB42-B9B7-CA4B8A0DB0A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Usługi</c:v>
                </c:pt>
                <c:pt idx="1">
                  <c:v>Przemysł</c:v>
                </c:pt>
                <c:pt idx="2">
                  <c:v>Rolnictwo</c:v>
                </c:pt>
                <c:pt idx="3">
                  <c:v>Inne (w tym rybolówstwo)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71</c:v>
                </c:pt>
                <c:pt idx="1">
                  <c:v>27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A5-BB42-B9B7-CA4B8A0DB0A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7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6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7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8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2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7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i.go.jp/english/" TargetMode="External"/><Relationship Id="rId3" Type="http://schemas.openxmlformats.org/officeDocument/2006/relationships/hyperlink" Target="https://pl.tradingeconomics.com/japan/gdp-per-capita" TargetMode="External"/><Relationship Id="rId7" Type="http://schemas.openxmlformats.org/officeDocument/2006/relationships/hyperlink" Target="https://www.businessinsider.jp/" TargetMode="External"/><Relationship Id="rId2" Type="http://schemas.openxmlformats.org/officeDocument/2006/relationships/hyperlink" Target="https://obserwatorgospodarczy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ahi.com/" TargetMode="External"/><Relationship Id="rId5" Type="http://schemas.openxmlformats.org/officeDocument/2006/relationships/hyperlink" Target="https://www.paih.gov.pl/rynki-zagraniczne/japonia/" TargetMode="External"/><Relationship Id="rId4" Type="http://schemas.openxmlformats.org/officeDocument/2006/relationships/hyperlink" Target="https://www.gov.pl/web/japonia/informator-ekonomiczn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92DBA2-6150-67FE-C982-EA12D5D7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3400"/>
              <a:t>Gospodarka japońska: wyzwania i perspektywy wewnętrzne i międzynarodowe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E48CAD-3E67-07F7-B2E7-E059D0A7E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endParaRPr lang="pl-PL" sz="1300"/>
          </a:p>
          <a:p>
            <a:pPr>
              <a:lnSpc>
                <a:spcPct val="120000"/>
              </a:lnSpc>
            </a:pPr>
            <a:r>
              <a:rPr lang="pl-PL" sz="1300"/>
              <a:t>Dr Jacek Splisgart</a:t>
            </a:r>
          </a:p>
          <a:p>
            <a:pPr>
              <a:lnSpc>
                <a:spcPct val="120000"/>
              </a:lnSpc>
            </a:pPr>
            <a:r>
              <a:rPr lang="pl-PL" sz="1300"/>
              <a:t>Uniwersytet Gdański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16902-A5A4-A9DD-33A1-E946CC32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01" r="16906" b="-1"/>
          <a:stretch>
            <a:fillRect/>
          </a:stretch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7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3EF836-8117-71B7-8A8A-DBF969A0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pl-PL" dirty="0"/>
              <a:t>Przemysł motoryzacyjny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9CD02A-DC78-71DB-4735-3CFC7436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pPr algn="just"/>
            <a:r>
              <a:rPr lang="pl-PL" sz="1700" dirty="0"/>
              <a:t>Japońscy producenci samochodów, choć znani z </a:t>
            </a:r>
            <a:r>
              <a:rPr lang="pl-PL" sz="1700" b="1" dirty="0"/>
              <a:t>produkcji hybrydowych</a:t>
            </a:r>
            <a:r>
              <a:rPr lang="pl-PL" sz="1700" dirty="0"/>
              <a:t>, zaczynają coraz bardziej stawiać na samochody elektryczne. Honda i Nissan współpracują w zakresie badań oraz rozwoju i produkcji BEV (Battery </a:t>
            </a:r>
            <a:r>
              <a:rPr lang="pl-PL" sz="1700" dirty="0" err="1"/>
              <a:t>Electric</a:t>
            </a:r>
            <a:r>
              <a:rPr lang="pl-PL" sz="1700" dirty="0"/>
              <a:t> </a:t>
            </a:r>
            <a:r>
              <a:rPr lang="pl-PL" sz="1700" dirty="0" err="1"/>
              <a:t>Vehicle</a:t>
            </a:r>
            <a:r>
              <a:rPr lang="pl-PL" sz="1700" dirty="0"/>
              <a:t>), a Toyota planuje produkcję 3,5 mln elektrycznych aut rocznie do 2030 roku. 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koło, Pojazd lądowy, pojazd, Projektowanie samochodów&#10;&#10;Zawartość wygenerowana przez AI może być niepoprawna.">
            <a:extLst>
              <a:ext uri="{FF2B5EF4-FFF2-40B4-BE49-F238E27FC236}">
                <a16:creationId xmlns:a16="http://schemas.microsoft.com/office/drawing/2014/main" id="{A7EC077C-5CC7-9742-F003-D0AE7CE1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8"/>
          <a:stretch>
            <a:fillRect/>
          </a:stretch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19C504E-5699-CB26-FF23-42E3824C25FD}"/>
              </a:ext>
            </a:extLst>
          </p:cNvPr>
          <p:cNvSpPr txBox="1"/>
          <p:nvPr/>
        </p:nvSpPr>
        <p:spPr>
          <a:xfrm>
            <a:off x="8324193" y="5964238"/>
            <a:ext cx="29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Fot.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www.toyota.pl</a:t>
            </a:r>
            <a:r>
              <a:rPr lang="pl-PL" sz="1200" dirty="0"/>
              <a:t>/</a:t>
            </a:r>
            <a:r>
              <a:rPr lang="pl-PL" sz="1200" dirty="0" err="1"/>
              <a:t>nowe-samochody</a:t>
            </a:r>
            <a:r>
              <a:rPr lang="pl-PL" sz="1200" dirty="0"/>
              <a:t>/hybrydowe</a:t>
            </a:r>
          </a:p>
        </p:txBody>
      </p:sp>
    </p:spTree>
    <p:extLst>
      <p:ext uri="{BB962C8B-B14F-4D97-AF65-F5344CB8AC3E}">
        <p14:creationId xmlns:p14="http://schemas.microsoft.com/office/powerpoint/2010/main" val="323323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82CE3A-DA27-EBDF-1485-A62481D9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>
            <a:normAutofit/>
          </a:bodyPr>
          <a:lstStyle/>
          <a:p>
            <a:r>
              <a:rPr lang="pl-PL" dirty="0"/>
              <a:t>Rolnictwo i rybołówstwo (2025)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38E15C2-FFE3-4AD9-B8E8-4B895DB2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A287970-7F13-4D1F-AF7F-E0B649F25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A8FDEB8-B28B-99F5-4BE8-9CC570CA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84" r="21552" b="-2"/>
          <a:stretch>
            <a:fillRect/>
          </a:stretch>
        </p:blipFill>
        <p:spPr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03296FF-275D-4B43-B5B2-F04190E05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705B420-CA19-4291-B5C3-B6AA91968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8B699-E30D-438D-F7EC-6274B1EC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Chociaż rolnictwo ma niewielki udział w PKB, jest to sektor o wysokim poziomie wydajności i mechanizacji. Produkcja ryżu i herbaty jest szczególnie istotna, a Japonia importuje również pewne produkty rolne.</a:t>
            </a:r>
          </a:p>
          <a:p>
            <a:pPr>
              <a:lnSpc>
                <a:spcPct val="130000"/>
              </a:lnSpc>
            </a:pPr>
            <a:r>
              <a:rPr lang="pl-PL" dirty="0"/>
              <a:t>Wyspiarskie położenie Japonii sprzyja rozwojowi rybołówstwa i produkcji żywności z owoców morza.</a:t>
            </a:r>
          </a:p>
        </p:txBody>
      </p:sp>
      <p:pic>
        <p:nvPicPr>
          <p:cNvPr id="11" name="Obraz 10" descr="Obraz zawierający trawa, na wolnym powietrzu, maszyna rolnicza, agrokultura&#10;&#10;Zawartość wygenerowana przez AI może być niepoprawna.">
            <a:extLst>
              <a:ext uri="{FF2B5EF4-FFF2-40B4-BE49-F238E27FC236}">
                <a16:creationId xmlns:a16="http://schemas.microsoft.com/office/drawing/2014/main" id="{90183E5E-AE82-49A8-30AF-41BA1B4D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92" r="1475" b="-3"/>
          <a:stretch>
            <a:fillRect/>
          </a:stretch>
        </p:blipFill>
        <p:spPr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812372C-3235-9526-6A6C-A7D4745F461E}"/>
              </a:ext>
            </a:extLst>
          </p:cNvPr>
          <p:cNvSpPr txBox="1"/>
          <p:nvPr/>
        </p:nvSpPr>
        <p:spPr>
          <a:xfrm>
            <a:off x="4151870" y="6104238"/>
            <a:ext cx="265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Fot.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www.kubota.com</a:t>
            </a:r>
            <a:r>
              <a:rPr lang="pl-PL" sz="1200" dirty="0"/>
              <a:t>/products/farm-m/</a:t>
            </a:r>
            <a:r>
              <a:rPr lang="pl-PL" sz="1200" dirty="0" err="1"/>
              <a:t>index.html</a:t>
            </a:r>
            <a:endParaRPr lang="pl-PL" sz="12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F07563A-0995-9038-1D1B-AF4872A1D40F}"/>
              </a:ext>
            </a:extLst>
          </p:cNvPr>
          <p:cNvSpPr txBox="1"/>
          <p:nvPr/>
        </p:nvSpPr>
        <p:spPr>
          <a:xfrm>
            <a:off x="9455084" y="2242192"/>
            <a:ext cx="273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Wykres: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howtojapan.net</a:t>
            </a:r>
            <a:r>
              <a:rPr lang="pl-PL" sz="1200" dirty="0"/>
              <a:t>/2021/05/02/</a:t>
            </a:r>
            <a:r>
              <a:rPr lang="pl-PL" sz="1200" dirty="0" err="1"/>
              <a:t>welcome</a:t>
            </a:r>
            <a:r>
              <a:rPr lang="pl-PL" sz="1200" dirty="0"/>
              <a:t>-to-</a:t>
            </a:r>
            <a:r>
              <a:rPr lang="pl-PL" sz="1200" dirty="0" err="1"/>
              <a:t>japans</a:t>
            </a:r>
            <a:r>
              <a:rPr lang="pl-PL" sz="1200" dirty="0"/>
              <a:t>-</a:t>
            </a:r>
            <a:r>
              <a:rPr lang="pl-PL" sz="1200" dirty="0" err="1"/>
              <a:t>wonderful-fish-culture</a:t>
            </a:r>
            <a:r>
              <a:rPr lang="pl-PL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5018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606096-B973-3C35-9658-5A98821E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pl-PL" dirty="0"/>
              <a:t>Import </a:t>
            </a:r>
            <a:br>
              <a:rPr lang="pl-PL" dirty="0"/>
            </a:br>
            <a:r>
              <a:rPr lang="pl-PL" dirty="0"/>
              <a:t>(produkty rolne):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, jedzenie, osoba, mleczne&#10;&#10;Zawartość wygenerowana przez AI może być niepoprawna.">
            <a:extLst>
              <a:ext uri="{FF2B5EF4-FFF2-40B4-BE49-F238E27FC236}">
                <a16:creationId xmlns:a16="http://schemas.microsoft.com/office/drawing/2014/main" id="{396B075D-689E-1981-6E66-B2C6EB94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83" r="26260" b="-1"/>
          <a:stretch>
            <a:fillRect/>
          </a:stretch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137E71-6934-0582-5FD2-6912296D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500" b="1" dirty="0"/>
              <a:t>Ogólnie:</a:t>
            </a:r>
          </a:p>
          <a:p>
            <a:pPr algn="just">
              <a:lnSpc>
                <a:spcPct val="130000"/>
              </a:lnSpc>
            </a:pPr>
            <a:r>
              <a:rPr lang="pl-PL" sz="1500" dirty="0"/>
              <a:t>mięso (wieprzowina, wołowina, drób), kukurydza, pszenica, owoce i warzywa</a:t>
            </a:r>
          </a:p>
          <a:p>
            <a:pPr algn="just">
              <a:lnSpc>
                <a:spcPct val="130000"/>
              </a:lnSpc>
            </a:pPr>
            <a:r>
              <a:rPr lang="pl-PL" sz="1500" dirty="0"/>
              <a:t> </a:t>
            </a:r>
          </a:p>
          <a:p>
            <a:pPr algn="just">
              <a:lnSpc>
                <a:spcPct val="130000"/>
              </a:lnSpc>
            </a:pPr>
            <a:r>
              <a:rPr lang="pl-PL" sz="1500" b="1" dirty="0"/>
              <a:t>Z Polski:</a:t>
            </a:r>
          </a:p>
          <a:p>
            <a:pPr algn="just">
              <a:lnSpc>
                <a:spcPct val="130000"/>
              </a:lnSpc>
            </a:pPr>
            <a:r>
              <a:rPr lang="pl-PL" sz="1500" dirty="0"/>
              <a:t>drób, jaja, mięso wołowe, mleko i produkty mleczarskie. 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AEF923-C969-9BBA-4F27-8B47C1D102A7}"/>
              </a:ext>
            </a:extLst>
          </p:cNvPr>
          <p:cNvSpPr txBox="1"/>
          <p:nvPr/>
        </p:nvSpPr>
        <p:spPr>
          <a:xfrm>
            <a:off x="452867" y="5783262"/>
            <a:ext cx="371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Fot.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asia.nikkei.com</a:t>
            </a:r>
            <a:r>
              <a:rPr lang="pl-PL" sz="1200" dirty="0"/>
              <a:t>/</a:t>
            </a:r>
            <a:r>
              <a:rPr lang="pl-PL" sz="1200" dirty="0" err="1"/>
              <a:t>Economy</a:t>
            </a:r>
            <a:r>
              <a:rPr lang="pl-PL" sz="1200" dirty="0"/>
              <a:t>/</a:t>
            </a:r>
            <a:r>
              <a:rPr lang="pl-PL" sz="1200" dirty="0" err="1"/>
              <a:t>European</a:t>
            </a:r>
            <a:r>
              <a:rPr lang="pl-PL" sz="1200" dirty="0"/>
              <a:t>-</a:t>
            </a:r>
            <a:r>
              <a:rPr lang="pl-PL" sz="1200" dirty="0" err="1"/>
              <a:t>cheese</a:t>
            </a:r>
            <a:r>
              <a:rPr lang="pl-PL" sz="1200" dirty="0"/>
              <a:t>-</a:t>
            </a:r>
            <a:r>
              <a:rPr lang="pl-PL" sz="1200" dirty="0" err="1"/>
              <a:t>smells</a:t>
            </a:r>
            <a:r>
              <a:rPr lang="pl-PL" sz="1200" dirty="0"/>
              <a:t>-trade-</a:t>
            </a:r>
            <a:r>
              <a:rPr lang="pl-PL" sz="1200" dirty="0" err="1"/>
              <a:t>treaty</a:t>
            </a:r>
            <a:r>
              <a:rPr lang="pl-PL" sz="1200" dirty="0"/>
              <a:t>-</a:t>
            </a:r>
            <a:r>
              <a:rPr lang="pl-PL" sz="1200" dirty="0" err="1"/>
              <a:t>opportunity</a:t>
            </a:r>
            <a:r>
              <a:rPr lang="pl-PL" sz="1200" dirty="0"/>
              <a:t>-in-Japan</a:t>
            </a:r>
          </a:p>
        </p:txBody>
      </p:sp>
    </p:spTree>
    <p:extLst>
      <p:ext uri="{BB962C8B-B14F-4D97-AF65-F5344CB8AC3E}">
        <p14:creationId xmlns:p14="http://schemas.microsoft.com/office/powerpoint/2010/main" val="272306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07621F-430C-EA52-4437-F40CFA2B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Japonia – eksport i import </a:t>
            </a:r>
            <a:br>
              <a:rPr lang="pl-PL" dirty="0"/>
            </a:br>
            <a:r>
              <a:rPr lang="pl-PL" dirty="0"/>
              <a:t>(na podstawie danych PAIH)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791A3-634A-E335-76CD-7B9BC494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Eksport z Japonii: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Pojazdy drogowe 155,7 mld USD (1,18% do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Urządzenia elektryczne 88,4 mld USD (0,18% do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Maszyny specjalistyczne dla przemysłu 58,0 mld USD (0,24% do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Szczególne transakcje i towary nieprzypisane do kategorii 56,4 mld USD (0,20% do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Maszyny ogólnego zastosowania przemysłowego 35,2 mld USD (0,84% do Polski)</a:t>
            </a:r>
          </a:p>
        </p:txBody>
      </p:sp>
    </p:spTree>
    <p:extLst>
      <p:ext uri="{BB962C8B-B14F-4D97-AF65-F5344CB8AC3E}">
        <p14:creationId xmlns:p14="http://schemas.microsoft.com/office/powerpoint/2010/main" val="382342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65E23-0E1B-6688-C291-4006051E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Japonia – eksport i import </a:t>
            </a:r>
            <a:br>
              <a:rPr lang="pl-PL" dirty="0"/>
            </a:br>
            <a:r>
              <a:rPr lang="pl-PL" dirty="0"/>
              <a:t>(na podstawie danych PAIH)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6A02B0-B248-EBBD-5DBA-6B487B62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Import do Japonii: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Ropa naftowa, produkty naftowe 99,9 mld USD (0% z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Urządzenia elektryczne 71,0 mld USD (0,19% z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Gaz, ziemny i wytwarzany 52,7 mld USD (0% z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Węgiel, koks i brykiety 42,1 mld USD (0,01% z Polski)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Urządzenia telekomunikacyjne i audio-wideo 39,7 mld USD (0,09% z Polski)</a:t>
            </a:r>
          </a:p>
        </p:txBody>
      </p:sp>
    </p:spTree>
    <p:extLst>
      <p:ext uri="{BB962C8B-B14F-4D97-AF65-F5344CB8AC3E}">
        <p14:creationId xmlns:p14="http://schemas.microsoft.com/office/powerpoint/2010/main" val="281210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6AA54-C07D-131C-C957-6D1F8657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Relacje gospodarcze polsko-japońskie (dane z 2024 roku/dane PAIH)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C0B40D-15DC-6327-36C9-B87A56D30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eksport z Polski do Japonii: </a:t>
            </a:r>
            <a:r>
              <a:rPr lang="pl-PL" b="1" dirty="0"/>
              <a:t>2 867,3 mln PLN – </a:t>
            </a:r>
            <a:r>
              <a:rPr lang="pl-PL" dirty="0"/>
              <a:t>Japonia na liście polskich rynków eksportowych zajmuje 39. pozycję z udziałem 0,28% (ok. 669,3 mln EUR);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import z Japonii do Polski: </a:t>
            </a:r>
            <a:r>
              <a:rPr lang="pl-PL" b="1" dirty="0"/>
              <a:t>18 794,7 mln PLN – </a:t>
            </a:r>
            <a:r>
              <a:rPr lang="pl-PL" dirty="0"/>
              <a:t>z kolei w imporcie rynek ten jest 13. partnerem Polski z udziałem 1,9% (4,4 mld EUR);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Polska w handlu z Japonią notuje deficyt, który w 2019 wyniósł ponad 3,8 mld euro.</a:t>
            </a:r>
          </a:p>
        </p:txBody>
      </p:sp>
    </p:spTree>
    <p:extLst>
      <p:ext uri="{BB962C8B-B14F-4D97-AF65-F5344CB8AC3E}">
        <p14:creationId xmlns:p14="http://schemas.microsoft.com/office/powerpoint/2010/main" val="92268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60BB96-3321-ED21-9EAE-A2B369D9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pl-PL" sz="3000"/>
              <a:t>Czynniki sprzyjające działalności biznesowej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9E8CE0-6E3F-23CC-BA72-1A1FD742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rozwinięta infrastruktura energetyczna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rozwinięta infrastruktura logistyczna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rozwinięta infrastruktura transportowa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kultura pracy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odbicie, sylwetka, obuwie, człowiek&#10;&#10;Zawartość wygenerowana przez AI może być niepoprawna.">
            <a:extLst>
              <a:ext uri="{FF2B5EF4-FFF2-40B4-BE49-F238E27FC236}">
                <a16:creationId xmlns:a16="http://schemas.microsoft.com/office/drawing/2014/main" id="{A2EF1E94-2C82-9F90-A533-ED89BA15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8" r="9977" b="-2"/>
          <a:stretch>
            <a:fillRect/>
          </a:stretch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88F6500-2DCA-C07C-FACC-B953B7BA3FB7}"/>
              </a:ext>
            </a:extLst>
          </p:cNvPr>
          <p:cNvSpPr txBox="1"/>
          <p:nvPr/>
        </p:nvSpPr>
        <p:spPr>
          <a:xfrm>
            <a:off x="7253416" y="5708856"/>
            <a:ext cx="409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Fot.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ajbcc.com.au</a:t>
            </a:r>
            <a:r>
              <a:rPr lang="pl-PL" sz="1200" dirty="0"/>
              <a:t>/2020/09/</a:t>
            </a:r>
            <a:r>
              <a:rPr lang="pl-PL" sz="1200" dirty="0" err="1"/>
              <a:t>why</a:t>
            </a:r>
            <a:r>
              <a:rPr lang="pl-PL" sz="1200" dirty="0"/>
              <a:t>-</a:t>
            </a:r>
            <a:r>
              <a:rPr lang="pl-PL" sz="1200" dirty="0" err="1"/>
              <a:t>are</a:t>
            </a:r>
            <a:r>
              <a:rPr lang="pl-PL" sz="1200" dirty="0"/>
              <a:t>-</a:t>
            </a:r>
            <a:r>
              <a:rPr lang="pl-PL" sz="1200" dirty="0" err="1"/>
              <a:t>japanese</a:t>
            </a:r>
            <a:r>
              <a:rPr lang="pl-PL" sz="1200" dirty="0"/>
              <a:t>-</a:t>
            </a:r>
            <a:r>
              <a:rPr lang="pl-PL" sz="1200" dirty="0" err="1"/>
              <a:t>companies</a:t>
            </a:r>
            <a:r>
              <a:rPr lang="pl-PL" sz="1200" dirty="0"/>
              <a:t>-the-</a:t>
            </a:r>
            <a:r>
              <a:rPr lang="pl-PL" sz="1200" dirty="0" err="1"/>
              <a:t>way</a:t>
            </a:r>
            <a:r>
              <a:rPr lang="pl-PL" sz="1200" dirty="0"/>
              <a:t>-</a:t>
            </a:r>
            <a:r>
              <a:rPr lang="pl-PL" sz="1200" dirty="0" err="1"/>
              <a:t>they-are</a:t>
            </a:r>
            <a:r>
              <a:rPr lang="pl-PL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7278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E0810F-09B4-1E85-716E-C93D2F02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pl-PL" dirty="0"/>
              <a:t>Wyzwania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264C04-B061-E7EA-1FDC-6733E5E2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r>
              <a:rPr lang="pl-PL" b="1" dirty="0"/>
              <a:t>Wewnętrzne: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starzejące się społeczeństwo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kurczenie się populacji</a:t>
            </a:r>
          </a:p>
          <a:p>
            <a:endParaRPr lang="pl-P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1BF79518-16CD-8E8E-B2E8-E023C145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05" y="1073827"/>
            <a:ext cx="3123624" cy="32173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1C6B6D5-0971-9C52-B223-01F34F724913}"/>
              </a:ext>
            </a:extLst>
          </p:cNvPr>
          <p:cNvSpPr txBox="1"/>
          <p:nvPr/>
        </p:nvSpPr>
        <p:spPr>
          <a:xfrm>
            <a:off x="7834184" y="4744995"/>
            <a:ext cx="350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Wykres: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www.nippon.com</a:t>
            </a:r>
            <a:r>
              <a:rPr lang="pl-PL" sz="1200" dirty="0"/>
              <a:t>/en/</a:t>
            </a:r>
            <a:r>
              <a:rPr lang="pl-PL" sz="1200" dirty="0" err="1"/>
              <a:t>japan</a:t>
            </a:r>
            <a:r>
              <a:rPr lang="pl-PL" sz="1200" dirty="0"/>
              <a:t>-data/h01920/</a:t>
            </a:r>
          </a:p>
        </p:txBody>
      </p:sp>
    </p:spTree>
    <p:extLst>
      <p:ext uri="{BB962C8B-B14F-4D97-AF65-F5344CB8AC3E}">
        <p14:creationId xmlns:p14="http://schemas.microsoft.com/office/powerpoint/2010/main" val="323103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4B7FA0-0768-7F73-EEC9-49609B64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pl-PL" dirty="0"/>
              <a:t>Wyzwania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, flaga, oznakowanie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4180E14E-C7FF-1AD2-D8B2-F7B76A8D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11" r="17114"/>
          <a:stretch>
            <a:fillRect/>
          </a:stretch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6003D3-DA61-FEA7-02FC-9F1FFA1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3770016" cy="324320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dirty="0"/>
              <a:t> </a:t>
            </a:r>
            <a:r>
              <a:rPr lang="pl-PL" b="1" dirty="0"/>
              <a:t>Zewnętrzne: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sytuacja polityczna na świecie i w regionie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wojna celna wywołana przez USA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34F2D0-4EB1-7025-1BC4-8CE9507CC1CE}"/>
              </a:ext>
            </a:extLst>
          </p:cNvPr>
          <p:cNvSpPr txBox="1"/>
          <p:nvPr/>
        </p:nvSpPr>
        <p:spPr>
          <a:xfrm>
            <a:off x="697266" y="5845863"/>
            <a:ext cx="45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Fot.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www.customssupport.com</a:t>
            </a:r>
            <a:r>
              <a:rPr lang="pl-PL" sz="1200" dirty="0"/>
              <a:t>/trade-winds-or-trade-wars-navigating-the-us-tariff-tides-of-2025/</a:t>
            </a:r>
          </a:p>
        </p:txBody>
      </p:sp>
    </p:spTree>
    <p:extLst>
      <p:ext uri="{BB962C8B-B14F-4D97-AF65-F5344CB8AC3E}">
        <p14:creationId xmlns:p14="http://schemas.microsoft.com/office/powerpoint/2010/main" val="199521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93960-E57D-EE1E-9187-BC2BE825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danych statystycznych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6455FA-D4A9-8F05-1466-A785B2A0E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https://obserwatorgospodarczy.pl</a:t>
            </a:r>
            <a:endParaRPr lang="pl-PL" dirty="0"/>
          </a:p>
          <a:p>
            <a:r>
              <a:rPr lang="en-US" dirty="0">
                <a:hlinkClick r:id="rId3"/>
              </a:rPr>
              <a:t>https://pl.tradingeconomics.com/japan/gdp-per-capita</a:t>
            </a:r>
            <a:endParaRPr lang="en-US" dirty="0"/>
          </a:p>
          <a:p>
            <a:r>
              <a:rPr lang="pl-PL" dirty="0">
                <a:hlinkClick r:id="rId4"/>
              </a:rPr>
              <a:t>https://www.gov.pl/web/japonia/informator-ekonomiczny</a:t>
            </a:r>
            <a:endParaRPr lang="pl-PL" dirty="0"/>
          </a:p>
          <a:p>
            <a:r>
              <a:rPr lang="pl-PL" dirty="0">
                <a:hlinkClick r:id="rId5"/>
              </a:rPr>
              <a:t>https://www.paih.gov.pl/rynki-zagraniczne/japonia/</a:t>
            </a:r>
            <a:endParaRPr lang="pl-PL" dirty="0"/>
          </a:p>
          <a:p>
            <a:r>
              <a:rPr lang="pl-PL" dirty="0">
                <a:hlinkClick r:id="rId6"/>
              </a:rPr>
              <a:t>https://www.asahi.com</a:t>
            </a:r>
            <a:endParaRPr lang="pl-PL" dirty="0"/>
          </a:p>
          <a:p>
            <a:r>
              <a:rPr lang="pl-PL" dirty="0">
                <a:hlinkClick r:id="rId7"/>
              </a:rPr>
              <a:t>https://www.businessinsider.jp</a:t>
            </a:r>
            <a:endParaRPr lang="pl-PL" dirty="0"/>
          </a:p>
          <a:p>
            <a:r>
              <a:rPr lang="pl-PL" dirty="0">
                <a:hlinkClick r:id="rId8"/>
              </a:rPr>
              <a:t>https://www.meti.go.jp/english/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11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9C1C11-473A-8FC4-ABFD-68352673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rzeczy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3EA2C5-60D3-0DDA-00D1-559607967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Gospodarka Japonii – podstawowe dane statystyczne</a:t>
            </a:r>
          </a:p>
          <a:p>
            <a:r>
              <a:rPr lang="pl-PL" dirty="0"/>
              <a:t>Poszczególne sektory gospodarki w wytwarzaniu PKB</a:t>
            </a:r>
          </a:p>
          <a:p>
            <a:r>
              <a:rPr lang="pl-PL" dirty="0"/>
              <a:t>Główne branże usługowe</a:t>
            </a:r>
          </a:p>
          <a:p>
            <a:r>
              <a:rPr lang="pl-PL" dirty="0"/>
              <a:t>Główne gałęzie przemysłu </a:t>
            </a:r>
          </a:p>
          <a:p>
            <a:r>
              <a:rPr lang="pl-PL" dirty="0"/>
              <a:t>Rolnictwo i rybołówstwo</a:t>
            </a:r>
          </a:p>
          <a:p>
            <a:r>
              <a:rPr lang="pl-PL" dirty="0"/>
              <a:t>Japonia – eksport i import</a:t>
            </a:r>
          </a:p>
          <a:p>
            <a:r>
              <a:rPr lang="pl-PL" dirty="0"/>
              <a:t>Czynniki sprzyjające działalności biznesowej</a:t>
            </a:r>
          </a:p>
          <a:p>
            <a:r>
              <a:rPr lang="pl-PL" dirty="0"/>
              <a:t>Wyzwania</a:t>
            </a:r>
          </a:p>
        </p:txBody>
      </p:sp>
    </p:spTree>
    <p:extLst>
      <p:ext uri="{BB962C8B-B14F-4D97-AF65-F5344CB8AC3E}">
        <p14:creationId xmlns:p14="http://schemas.microsoft.com/office/powerpoint/2010/main" val="283107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E9879C-E5EB-3C21-E287-4C1D06971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000272-23C0-5F97-FEDD-22F811375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Opracowanie © Jacek Splisgart 2025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731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6ECBA4-2A4F-75FC-68CD-FF58B363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500" dirty="0"/>
              <a:t>Gospodarka Japonii – podstawowe dane statystyczne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1A22C5-A5CC-6FA6-A470-368BE68D4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Populacja: ok. 124 000 000 osób.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Piąta pod względem wielkości PKB gospodarka świata. 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Lider w sferze innowacji i patentów. 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Roczna stopa inflacji w Japonii wyniosła 3,6% w kwietniu 2025 roku.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Japonii stopa bezrobocia w kwietniu 2025 r. wyniosła 2,5%.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Procent osób w wieku produkcyjnym: 59,6%.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tekst, mapa, diagram&#10;&#10;Zawartość wygenerowana przez AI może być niepoprawna.">
            <a:extLst>
              <a:ext uri="{FF2B5EF4-FFF2-40B4-BE49-F238E27FC236}">
                <a16:creationId xmlns:a16="http://schemas.microsoft.com/office/drawing/2014/main" id="{874521DF-8335-4234-7E6B-2A326001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" r="10337"/>
          <a:stretch>
            <a:fillRect/>
          </a:stretch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CB763F9-9524-788E-2506-A0EEBFF82707}"/>
              </a:ext>
            </a:extLst>
          </p:cNvPr>
          <p:cNvSpPr txBox="1"/>
          <p:nvPr/>
        </p:nvSpPr>
        <p:spPr>
          <a:xfrm>
            <a:off x="6754925" y="5964238"/>
            <a:ext cx="425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Mapa: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www.shutterstock.com</a:t>
            </a:r>
            <a:r>
              <a:rPr lang="pl-PL" sz="1200" dirty="0"/>
              <a:t>/</a:t>
            </a:r>
            <a:r>
              <a:rPr lang="pl-PL" sz="1200" dirty="0" err="1"/>
              <a:t>pl</a:t>
            </a:r>
            <a:r>
              <a:rPr lang="pl-PL" sz="1200" dirty="0"/>
              <a:t>/</a:t>
            </a:r>
            <a:r>
              <a:rPr lang="pl-PL" sz="1200" dirty="0" err="1"/>
              <a:t>search</a:t>
            </a:r>
            <a:r>
              <a:rPr lang="pl-PL" sz="1200" dirty="0"/>
              <a:t>/</a:t>
            </a:r>
            <a:r>
              <a:rPr lang="pl-PL" sz="1200" dirty="0" err="1"/>
              <a:t>japan-map-prefecture?image_type</a:t>
            </a:r>
            <a:r>
              <a:rPr lang="pl-PL" sz="1200" dirty="0"/>
              <a:t>=</a:t>
            </a:r>
            <a:r>
              <a:rPr lang="pl-PL" sz="1200" dirty="0" err="1"/>
              <a:t>illustration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8219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8D1007-E80D-8C3A-86B3-9FD0C794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14" y="162765"/>
            <a:ext cx="5295569" cy="1822123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700" dirty="0"/>
              <a:t>Ranking państw pod względem nominalnego PKB w 2025 roku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6C173-4F7E-7C72-EEC8-3DA1751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4889"/>
            <a:ext cx="5181599" cy="4564192"/>
          </a:xfrm>
        </p:spPr>
        <p:txBody>
          <a:bodyPr anchor="t">
            <a:noAutofit/>
          </a:bodyPr>
          <a:lstStyle/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Stany Zjednoczone – 30,5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Chiny – 19,2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Niemcy – 4,7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Indie – 4,2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b="1" dirty="0"/>
              <a:t>Japonia – 4,2 bln USD;</a:t>
            </a:r>
            <a:endParaRPr lang="pl-PL" sz="1700" dirty="0"/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Wielka Brytania – 3,8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Francja – 3,2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Włochy – 2,4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Kanada – 2,2 bln USD;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700" dirty="0"/>
              <a:t>Brazylia – 2,1 bln USD.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4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8CB8947B-C5D6-D173-CBAE-5F1CCEA0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05" y="1073827"/>
            <a:ext cx="3334024" cy="32173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05AD8D1-BC10-F9F1-85C5-B89B0FF87361}"/>
              </a:ext>
            </a:extLst>
          </p:cNvPr>
          <p:cNvSpPr txBox="1"/>
          <p:nvPr/>
        </p:nvSpPr>
        <p:spPr>
          <a:xfrm>
            <a:off x="8050923" y="4698124"/>
            <a:ext cx="374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Wykres: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www.asahi.com</a:t>
            </a:r>
            <a:r>
              <a:rPr lang="pl-PL" sz="1200" dirty="0"/>
              <a:t>/</a:t>
            </a:r>
            <a:r>
              <a:rPr lang="pl-PL" sz="1200" dirty="0" err="1"/>
              <a:t>ajw</a:t>
            </a:r>
            <a:r>
              <a:rPr lang="pl-PL" sz="1200" dirty="0"/>
              <a:t>/</a:t>
            </a:r>
            <a:r>
              <a:rPr lang="pl-PL" sz="1200" dirty="0" err="1"/>
              <a:t>articles</a:t>
            </a:r>
            <a:r>
              <a:rPr lang="pl-PL" sz="1200" dirty="0"/>
              <a:t>/15168705</a:t>
            </a:r>
          </a:p>
        </p:txBody>
      </p:sp>
    </p:spTree>
    <p:extLst>
      <p:ext uri="{BB962C8B-B14F-4D97-AF65-F5344CB8AC3E}">
        <p14:creationId xmlns:p14="http://schemas.microsoft.com/office/powerpoint/2010/main" val="30156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523451-879D-B8D8-68EE-DA184A64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pl-PL" dirty="0"/>
              <a:t>Japonia - PKB per capita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07E841-81D5-E5CF-4831-31D9886A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pPr algn="just"/>
            <a:r>
              <a:rPr lang="pl-PL" dirty="0"/>
              <a:t>Wskaźnik PKB na osobę jest uzyskiwany przez podzielenie krajowego produktu brutto, dostosowanego o inflację, przez całkowitą liczbę ludności.</a:t>
            </a:r>
          </a:p>
          <a:p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6540A5CB-E317-C310-857B-D7AC90B7D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774857"/>
              </p:ext>
            </p:extLst>
          </p:nvPr>
        </p:nvGraphicFramePr>
        <p:xfrm>
          <a:off x="7673130" y="1073827"/>
          <a:ext cx="3774974" cy="321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25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BBEA7CA-B3D7-DB6F-6E54-882843A7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500"/>
              <a:t>Udział poszczególnych sektorów gospodarki </a:t>
            </a:r>
            <a:br>
              <a:rPr lang="pl-PL" sz="2500"/>
            </a:br>
            <a:r>
              <a:rPr lang="pl-PL" sz="2500"/>
              <a:t>w wytwarzaniu PKB</a:t>
            </a:r>
          </a:p>
        </p:txBody>
      </p:sp>
      <p:graphicFrame>
        <p:nvGraphicFramePr>
          <p:cNvPr id="23" name="Wykres 3">
            <a:extLst>
              <a:ext uri="{FF2B5EF4-FFF2-40B4-BE49-F238E27FC236}">
                <a16:creationId xmlns:a16="http://schemas.microsoft.com/office/drawing/2014/main" id="{8600CB95-B271-1ACE-1BFE-47C065E8F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195858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210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DF136C-0A5F-8CA1-FE9C-866287BE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pl-PL" dirty="0"/>
              <a:t>Główne branże usługowe (2025):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F72706-2C7A-C512-D7FA-1A4A5642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bankowość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handel detaliczny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nieruchomości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telekomunikacja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transport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turystyka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/>
              <a:t>ubezpieczenia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az 6" descr="Obraz zawierający osoba, ubrania, w pomieszczeniu, ściana&#10;&#10;Zawartość wygenerowana przez AI może być niepoprawna.">
            <a:extLst>
              <a:ext uri="{FF2B5EF4-FFF2-40B4-BE49-F238E27FC236}">
                <a16:creationId xmlns:a16="http://schemas.microsoft.com/office/drawing/2014/main" id="{E3AB8B77-D414-8570-14E7-8F1B4F5E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31" r="17617" b="-2"/>
          <a:stretch>
            <a:fillRect/>
          </a:stretch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E39F3D8-7CAE-C093-FC26-59E252F8287E}"/>
              </a:ext>
            </a:extLst>
          </p:cNvPr>
          <p:cNvSpPr txBox="1"/>
          <p:nvPr/>
        </p:nvSpPr>
        <p:spPr>
          <a:xfrm>
            <a:off x="7216346" y="5788550"/>
            <a:ext cx="431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Fot.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www.businesstoday.com.my</a:t>
            </a:r>
            <a:r>
              <a:rPr lang="pl-PL" sz="1200" dirty="0"/>
              <a:t>/2025/06/04/</a:t>
            </a:r>
            <a:r>
              <a:rPr lang="pl-PL" sz="1200" dirty="0" err="1"/>
              <a:t>japans</a:t>
            </a:r>
            <a:r>
              <a:rPr lang="pl-PL" sz="1200" dirty="0"/>
              <a:t>-service-</a:t>
            </a:r>
            <a:r>
              <a:rPr lang="pl-PL" sz="1200" dirty="0" err="1"/>
              <a:t>sector</a:t>
            </a:r>
            <a:r>
              <a:rPr lang="pl-PL" sz="1200" dirty="0"/>
              <a:t>-</a:t>
            </a:r>
            <a:r>
              <a:rPr lang="pl-PL" sz="1200" dirty="0" err="1"/>
              <a:t>slows</a:t>
            </a:r>
            <a:r>
              <a:rPr lang="pl-PL" sz="1200" dirty="0"/>
              <a:t>-in-</a:t>
            </a:r>
            <a:r>
              <a:rPr lang="pl-PL" sz="1200" dirty="0" err="1"/>
              <a:t>may</a:t>
            </a:r>
            <a:r>
              <a:rPr lang="pl-PL" sz="1200" dirty="0"/>
              <a:t>-</a:t>
            </a:r>
            <a:r>
              <a:rPr lang="pl-PL" sz="1200" dirty="0" err="1"/>
              <a:t>pmi-shows</a:t>
            </a:r>
            <a:r>
              <a:rPr lang="pl-PL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593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4204DE-69DA-609E-9947-418BDB8E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431746"/>
            <a:ext cx="4527965" cy="933504"/>
          </a:xfrm>
        </p:spPr>
        <p:txBody>
          <a:bodyPr anchor="b">
            <a:normAutofit/>
          </a:bodyPr>
          <a:lstStyle/>
          <a:p>
            <a:r>
              <a:rPr lang="pl-PL" dirty="0"/>
              <a:t>Turystyka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az 6" descr="Obraz zawierający tekst, zrzut ekranu, Czcionka, logo&#10;&#10;Zawartość wygenerowana przez AI może być niepoprawna.">
            <a:extLst>
              <a:ext uri="{FF2B5EF4-FFF2-40B4-BE49-F238E27FC236}">
                <a16:creationId xmlns:a16="http://schemas.microsoft.com/office/drawing/2014/main" id="{3B789C6D-7265-D5D5-5F8B-80554533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71" r="-11262" b="12639"/>
          <a:stretch>
            <a:fillRect/>
          </a:stretch>
        </p:blipFill>
        <p:spPr>
          <a:xfrm>
            <a:off x="1033670" y="2323069"/>
            <a:ext cx="4349282" cy="2730845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4732F-29F6-E529-AC21-E4C7909B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1532238"/>
            <a:ext cx="5663156" cy="4893276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l-PL" sz="1400" dirty="0"/>
              <a:t>Według danych Narodowej Organizacji Turystyki (Japan </a:t>
            </a:r>
            <a:r>
              <a:rPr lang="pl-PL" sz="1400" dirty="0" err="1"/>
              <a:t>National</a:t>
            </a:r>
            <a:r>
              <a:rPr lang="pl-PL" sz="1400" dirty="0"/>
              <a:t> </a:t>
            </a:r>
            <a:r>
              <a:rPr lang="pl-PL" sz="1400" dirty="0" err="1"/>
              <a:t>Tourism</a:t>
            </a:r>
            <a:r>
              <a:rPr lang="pl-PL" sz="1400" dirty="0"/>
              <a:t> Organization) w 2024 roku Japonię odwiedziło łącznie ponad 36,87 miliona turystów, zaś do 2030 roku celem rządu w Tokio jest poniesienie tej liczny do 60 milionów osób. </a:t>
            </a:r>
          </a:p>
          <a:p>
            <a:pPr algn="just">
              <a:lnSpc>
                <a:spcPct val="130000"/>
              </a:lnSpc>
            </a:pPr>
            <a:r>
              <a:rPr lang="pl-PL" sz="1400" dirty="0"/>
              <a:t>Dla porównania w 2019 roku Japonię odwiedziło 31 milionów osób.</a:t>
            </a:r>
          </a:p>
          <a:p>
            <a:pPr algn="just">
              <a:lnSpc>
                <a:spcPct val="130000"/>
              </a:lnSpc>
            </a:pPr>
            <a:r>
              <a:rPr lang="pl-PL" sz="1400" dirty="0"/>
              <a:t>Ruch turystyczny pomiędzy Polską a Japonią należy do jednego z najdynamiczniej rozwijających się sektorów współpracy polsko-japońskiej. </a:t>
            </a:r>
          </a:p>
          <a:p>
            <a:pPr algn="just">
              <a:lnSpc>
                <a:spcPct val="130000"/>
              </a:lnSpc>
            </a:pPr>
            <a:r>
              <a:rPr lang="pl-PL" sz="1400" dirty="0"/>
              <a:t>Szacuje się, że liczba polskich turystów w Japonii w 2024 roku wynosiła około 50 000 osób, co stanowi wzrost o 25% w stosunku do roku 2023. </a:t>
            </a:r>
          </a:p>
          <a:p>
            <a:pPr algn="just">
              <a:lnSpc>
                <a:spcPct val="130000"/>
              </a:lnSpc>
            </a:pPr>
            <a:r>
              <a:rPr lang="pl-PL" sz="1400" b="1" u="sng" dirty="0"/>
              <a:t>Ważne:</a:t>
            </a:r>
            <a:r>
              <a:rPr lang="pl-PL" sz="1400" dirty="0"/>
              <a:t> Turystyka stanowi 9% PKB kraju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0F50F6A-DF34-0F90-4B2B-DFA894EB9376}"/>
              </a:ext>
            </a:extLst>
          </p:cNvPr>
          <p:cNvSpPr txBox="1"/>
          <p:nvPr/>
        </p:nvSpPr>
        <p:spPr>
          <a:xfrm>
            <a:off x="783293" y="5930790"/>
            <a:ext cx="400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Wykres: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www.statista.com</a:t>
            </a:r>
            <a:r>
              <a:rPr lang="pl-PL" sz="1200" dirty="0"/>
              <a:t>/chart/20586/</a:t>
            </a:r>
            <a:r>
              <a:rPr lang="pl-PL" sz="1200" dirty="0" err="1"/>
              <a:t>annual</a:t>
            </a:r>
            <a:r>
              <a:rPr lang="pl-PL" sz="1200" dirty="0"/>
              <a:t>-</a:t>
            </a:r>
            <a:r>
              <a:rPr lang="pl-PL" sz="1200" dirty="0" err="1"/>
              <a:t>number</a:t>
            </a:r>
            <a:r>
              <a:rPr lang="pl-PL" sz="1200" dirty="0"/>
              <a:t>-of-</a:t>
            </a:r>
            <a:r>
              <a:rPr lang="pl-PL" sz="1200" dirty="0" err="1"/>
              <a:t>visitors</a:t>
            </a:r>
            <a:r>
              <a:rPr lang="pl-PL" sz="1200" dirty="0"/>
              <a:t>-to-</a:t>
            </a:r>
            <a:r>
              <a:rPr lang="pl-PL" sz="1200" dirty="0" err="1"/>
              <a:t>japan</a:t>
            </a:r>
            <a:r>
              <a:rPr lang="pl-PL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1013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6DF435-3677-2B24-84EA-020D4DD0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Główne gałęzie przemysłu (2025)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53DEB7-F8EB-0517-96F8-1622FD95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11" y="2273643"/>
            <a:ext cx="10293177" cy="4142136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chemiczny</a:t>
            </a:r>
            <a:r>
              <a:rPr lang="pl-PL" dirty="0"/>
              <a:t> –</a:t>
            </a:r>
            <a:r>
              <a:rPr lang="pl-PL" b="1" dirty="0"/>
              <a:t> </a:t>
            </a:r>
            <a:r>
              <a:rPr lang="pl-PL" dirty="0"/>
              <a:t>japońskie firmy chemiczne produkują szeroki zakres produktów, od tworzyw sztucznych po chemikalia specjalistyczne.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elektroniczny</a:t>
            </a:r>
            <a:r>
              <a:rPr lang="pl-PL" dirty="0"/>
              <a:t> –</a:t>
            </a:r>
            <a:r>
              <a:rPr lang="pl-PL" b="1" dirty="0"/>
              <a:t> </a:t>
            </a:r>
            <a:r>
              <a:rPr lang="pl-PL" dirty="0"/>
              <a:t>japońskie firmy, takie jak Sony, Sharp i Panasonic, słyną z innowacyjnych produktów elektronicznych.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farmaceutyczny</a:t>
            </a:r>
            <a:r>
              <a:rPr lang="pl-PL" dirty="0"/>
              <a:t> –</a:t>
            </a:r>
            <a:r>
              <a:rPr lang="pl-PL" b="1" dirty="0"/>
              <a:t> </a:t>
            </a:r>
            <a:r>
              <a:rPr lang="pl-PL" dirty="0"/>
              <a:t>japońskie firmy produkują wiele ważnych leków i produktów medycznych.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maszynowy</a:t>
            </a:r>
            <a:r>
              <a:rPr lang="pl-PL" dirty="0"/>
              <a:t> - Japonia jest znana z produkcji wysokiej jakości urządzeń i narzędzi przemysłowych.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motoryzacyjny</a:t>
            </a:r>
            <a:r>
              <a:rPr lang="pl-PL" dirty="0"/>
              <a:t> –</a:t>
            </a:r>
            <a:r>
              <a:rPr lang="pl-PL" b="1" dirty="0"/>
              <a:t> </a:t>
            </a:r>
            <a:r>
              <a:rPr lang="pl-PL" dirty="0"/>
              <a:t>Japonia jest światowym liderem w produkcji samochodów, takich jak Toyota, Honda, Nissan i Mazda.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stalowy</a:t>
            </a:r>
            <a:r>
              <a:rPr lang="pl-PL" dirty="0"/>
              <a:t> –</a:t>
            </a:r>
            <a:r>
              <a:rPr lang="pl-PL" b="1" dirty="0"/>
              <a:t> </a:t>
            </a:r>
            <a:r>
              <a:rPr lang="pl-PL" dirty="0"/>
              <a:t>Japonia jest jednym z największych na świecie producentów stali.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inne ważne gałęzie przemysłu </a:t>
            </a:r>
            <a:r>
              <a:rPr lang="pl-PL" dirty="0"/>
              <a:t>–</a:t>
            </a:r>
            <a:r>
              <a:rPr lang="pl-PL" b="1" dirty="0"/>
              <a:t> </a:t>
            </a:r>
            <a:r>
              <a:rPr lang="pl-PL" dirty="0"/>
              <a:t>budownictwo okrętowe, przemysł lotniczy, tekstylia i przetworzona żywność.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17363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1160</Words>
  <Application>Microsoft Office PowerPoint</Application>
  <PresentationFormat>Panoramiczny</PresentationFormat>
  <Paragraphs>121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Meiryo</vt:lpstr>
      <vt:lpstr>Arial</vt:lpstr>
      <vt:lpstr>Corbel</vt:lpstr>
      <vt:lpstr>SketchLinesVTI</vt:lpstr>
      <vt:lpstr>Gospodarka japońska: wyzwania i perspektywy wewnętrzne i międzynarodowe </vt:lpstr>
      <vt:lpstr>Spis rzeczy</vt:lpstr>
      <vt:lpstr>Gospodarka Japonii – podstawowe dane statystyczne</vt:lpstr>
      <vt:lpstr>Ranking państw pod względem nominalnego PKB w 2025 roku </vt:lpstr>
      <vt:lpstr>Japonia - PKB per capita</vt:lpstr>
      <vt:lpstr>Udział poszczególnych sektorów gospodarki  w wytwarzaniu PKB</vt:lpstr>
      <vt:lpstr>Główne branże usługowe (2025):</vt:lpstr>
      <vt:lpstr>Turystyka</vt:lpstr>
      <vt:lpstr>Główne gałęzie przemysłu (2025)</vt:lpstr>
      <vt:lpstr>Przemysł motoryzacyjny</vt:lpstr>
      <vt:lpstr>Rolnictwo i rybołówstwo (2025)</vt:lpstr>
      <vt:lpstr>Import  (produkty rolne):</vt:lpstr>
      <vt:lpstr>Japonia – eksport i import  (na podstawie danych PAIH)</vt:lpstr>
      <vt:lpstr>Japonia – eksport i import  (na podstawie danych PAIH)</vt:lpstr>
      <vt:lpstr>Relacje gospodarcze polsko-japońskie (dane z 2024 roku/dane PAIH)</vt:lpstr>
      <vt:lpstr>Czynniki sprzyjające działalności biznesowej</vt:lpstr>
      <vt:lpstr>Wyzwania</vt:lpstr>
      <vt:lpstr>Wyzwania</vt:lpstr>
      <vt:lpstr>Źródła danych statystycznych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Gospodarka japońska: wyzwania i perspektywy wewnętrzne i międzynarodowe </dc:title>
  <dc:creator>Jacek Splisgart</dc:creator>
  <cp:lastModifiedBy>Kościuk-Patoka Izabela</cp:lastModifiedBy>
  <cp:revision>31</cp:revision>
  <dcterms:created xsi:type="dcterms:W3CDTF">2025-06-07T09:18:56Z</dcterms:created>
  <dcterms:modified xsi:type="dcterms:W3CDTF">2025-06-08T13:02:04Z</dcterms:modified>
</cp:coreProperties>
</file>