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7" r:id="rId3"/>
    <p:sldId id="303" r:id="rId4"/>
    <p:sldId id="300" r:id="rId5"/>
    <p:sldId id="301" r:id="rId6"/>
    <p:sldId id="304" r:id="rId7"/>
    <p:sldId id="29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314"/>
    <a:srgbClr val="393185"/>
    <a:srgbClr val="002B82"/>
    <a:srgbClr val="4A206A"/>
    <a:srgbClr val="E31E24"/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89290" autoAdjust="0"/>
  </p:normalViewPr>
  <p:slideViewPr>
    <p:cSldViewPr showGuides="1">
      <p:cViewPr varScale="1">
        <p:scale>
          <a:sx n="77" d="100"/>
          <a:sy n="77" d="100"/>
        </p:scale>
        <p:origin x="1234" y="86"/>
      </p:cViewPr>
      <p:guideLst>
        <p:guide orient="horz" pos="1752"/>
        <p:guide pos="665"/>
      </p:guideLst>
    </p:cSldViewPr>
  </p:slideViewPr>
  <p:outlineViewPr>
    <p:cViewPr>
      <p:scale>
        <a:sx n="33" d="100"/>
        <a:sy n="33" d="100"/>
      </p:scale>
      <p:origin x="0" y="-5659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78EB-A17D-4DEB-ADC3-58691BEE7E2B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9776-1C07-4EBA-9860-AFD6840558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01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1A48C-7AB4-4432-82D3-5020B422F8CB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A6A5-6D4E-4617-A015-458F3EFD4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7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13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17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5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Lider Innowacji mikro i małe przedsiębiorstwo – </a:t>
            </a:r>
            <a:r>
              <a:rPr kumimoji="0" lang="pl-PL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XTrack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jest producentem autorskiej platformy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telematycznej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która monitoruje i zarządza zdalnie flotą pojazdów. Wykorzystując możliwości nowych technologii, firma kreatywnie wspiera funkcjonowanie biznesu.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Lider Innowacji średnie i duże przedsiębiorstwo - </a:t>
            </a:r>
            <a:r>
              <a:rPr kumimoji="0" lang="pl-PL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Primagran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producent i dystrybutor wysokiej jakości zlewozmywaków. Współpracuje z polskimi uczelniami, tworząc innowacyjne patenty i technologie chroniące zlew przed uszkodzeniem czy zabrudzeniami, przedłużając życie produktów.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Lider Eksportu mikro i małe przedsiębiorstwo - PORTMAN®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tworzy profesjonalne i innowacyjne oświetlenie, które w zaledwie kilka lat zdobyło ogromne uznanie w branży. Lampy PORTMAN® eksportowane są już do 60 krajów, oświetlając największe światowe gwiazdy na koncertach, festiwalach czy w studiach telewizyjnych.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Lider Eksportu średnie i duże przedsiębiorstwo - Firma AS-PL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zajmuje się produkcją i dystrybucją części zamiennych do pojazdów. Wysoka jakość oraz nowoczesne technologie produkcji są kluczem do sukcesu firmy, która eksportuje swój asortyment do ponad 100 krajów na całym świecie.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Lider Inwestycji -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Firma posiada szeroką wizję rozwoju, dążąc do pozycji lidera w produkcji frytek w Europie Środkowo-Wschodniej. Aby to osiągnąć, sukcesywnie zwiększa moce przerobowe, inwestując m.in. w budowę nowego budynku technologicznego. Inwestycje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Farm </a:t>
            </a:r>
            <a:r>
              <a:rPr kumimoji="0" lang="pl-PL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Frites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mają istotny wpływ na rozwój gospodarczy lokalnego środowiska.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Lider Ekonomii Społecznej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</a:t>
            </a:r>
            <a:r>
              <a:rPr lang="pl-PL" b="1" i="0" dirty="0">
                <a:solidFill>
                  <a:srgbClr val="000000"/>
                </a:solidFill>
                <a:effectLst/>
                <a:latin typeface="Roboto"/>
              </a:rPr>
              <a:t>Gdańska Fundacja Innowacji Społecznej</a:t>
            </a:r>
            <a:r>
              <a:rPr lang="pl-PL" b="0" i="0" dirty="0">
                <a:solidFill>
                  <a:srgbClr val="000000"/>
                </a:solidFill>
                <a:effectLst/>
                <a:latin typeface="Roboto"/>
              </a:rPr>
              <a:t> poprzez prowadzenie firm społecznych w branży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Roboto"/>
              </a:rPr>
              <a:t>HoReCa</a:t>
            </a:r>
            <a:r>
              <a:rPr lang="pl-PL" b="0" i="0" dirty="0">
                <a:solidFill>
                  <a:srgbClr val="000000"/>
                </a:solidFill>
                <a:effectLst/>
                <a:latin typeface="Roboto"/>
              </a:rPr>
              <a:t> i sportowej, aktywnie promuje odpowiedzialność społeczną oraz wspiera osoby zagrożone marginalizacją. Innowacyjne podejście do zarządzania, współpraca z uczelniami i biznesem oraz realizacja programów ESG świadczą o profesjonalizmie i dalekowzroczności fundacji.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i="0" dirty="0">
                <a:solidFill>
                  <a:srgbClr val="000000"/>
                </a:solidFill>
                <a:effectLst/>
                <a:latin typeface="Roboto"/>
              </a:rPr>
              <a:t>Z kolei </a:t>
            </a:r>
            <a:r>
              <a:rPr lang="pl-PL" b="1" i="0" dirty="0">
                <a:solidFill>
                  <a:srgbClr val="000000"/>
                </a:solidFill>
                <a:effectLst/>
                <a:latin typeface="Roboto"/>
              </a:rPr>
              <a:t>Spółdzielnia Socjalna DALBA</a:t>
            </a:r>
            <a:r>
              <a:rPr lang="pl-PL" b="0" i="0" dirty="0">
                <a:solidFill>
                  <a:srgbClr val="000000"/>
                </a:solidFill>
                <a:effectLst/>
                <a:latin typeface="Roboto"/>
              </a:rPr>
              <a:t> posiada wyjątkowy wkład w rozwiązywanie problemów społecznych, w szczególności bezrobocia wśród osób zagrożonych wykluczeniem. Większość pracowników spółdzielni to osoby, które nie miały szans na otwartym rynku pracy z powodu swojej niepełnosprawności. Spółdzielnia ma w swoim portfolio innowacyjne projekty, takie jak uruchomienie pierwszego w Polsce Browaru Spółdzielczego i program „Pojąć Głębię”, który łączy terapię z nurkowaniem.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Pomorski Start-</a:t>
            </a:r>
            <a:r>
              <a:rPr kumimoji="0" lang="pl-PL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lang="pl-PL" b="1" i="0" dirty="0">
                <a:solidFill>
                  <a:srgbClr val="000000"/>
                </a:solidFill>
                <a:effectLst/>
                <a:latin typeface="Roboto"/>
              </a:rPr>
              <a:t>REVOBEAM</a:t>
            </a:r>
            <a:r>
              <a:rPr lang="pl-PL" b="0" i="0" dirty="0">
                <a:solidFill>
                  <a:srgbClr val="000000"/>
                </a:solidFill>
                <a:effectLst/>
                <a:latin typeface="Roboto"/>
              </a:rPr>
              <a:t> to spółka tworząca nowe rozwiązania bezprzewodowe w oparciu o anteny inteligentne. Anteny pozwalają na podniesienie odporności oraz utrzymanie wymaganych przepływności i stabilności łączy bezprzewodowych, a także zwiększenie zasięgu komunikacji. Pomysł ten umożliwił zakwalifikowanie się firmy do akceleratora NATO.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Lider Rozwoju Kompetencji - </a:t>
            </a:r>
            <a:r>
              <a:rPr lang="pl-PL" b="1" i="0" dirty="0">
                <a:solidFill>
                  <a:srgbClr val="000000"/>
                </a:solidFill>
                <a:effectLst/>
                <a:latin typeface="Roboto"/>
              </a:rPr>
              <a:t>CRIST</a:t>
            </a:r>
            <a:r>
              <a:rPr lang="pl-PL" b="0" i="0" dirty="0">
                <a:solidFill>
                  <a:srgbClr val="000000"/>
                </a:solidFill>
                <a:effectLst/>
                <a:latin typeface="Roboto"/>
              </a:rPr>
              <a:t> wyróżnia się kompleksowym podejściem do kształcenia i rozwoju, co czyni spółkę  wzorem do naśladowania w branży. Firma aktywnie współpracuje ze szkołami średnimi, uczestniczy w targach pracy i dniach kariery oraz organizuje staże i studia dualne. Pracownikom natomiast zapewnia programy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Roboto"/>
              </a:rPr>
              <a:t>mentoringowe</a:t>
            </a:r>
            <a:r>
              <a:rPr lang="pl-PL" b="0" i="0" dirty="0">
                <a:solidFill>
                  <a:srgbClr val="000000"/>
                </a:solidFill>
                <a:effectLst/>
                <a:latin typeface="Roboto"/>
              </a:rPr>
              <a:t> oraz dostęp do kursów.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Lider Zielonej Transformacji - </a:t>
            </a:r>
            <a:r>
              <a:rPr lang="pl-PL" b="1" i="0" dirty="0" err="1">
                <a:solidFill>
                  <a:srgbClr val="000000"/>
                </a:solidFill>
                <a:effectLst/>
                <a:latin typeface="Roboto"/>
              </a:rPr>
              <a:t>Goodvalley</a:t>
            </a:r>
            <a:r>
              <a:rPr lang="pl-PL" b="0" i="0" dirty="0">
                <a:solidFill>
                  <a:srgbClr val="000000"/>
                </a:solidFill>
                <a:effectLst/>
                <a:latin typeface="Roboto"/>
              </a:rPr>
              <a:t> jest przykładem zrównoważonego rolnictwa, gdzie w myśl zasady „od pola do stołu” ważne są wszystkie etapy produkcji. Redukcja zużycia materiałów i wytwarzanych odpadów, efektywne zarządzanie energią czy recykling, odgrywają kluczowe role w całym łańcuchu produkcyjnym. Firma od lat raportuje i minimalizuje ślad węglowy, a także produkuje zieloną energię w ośmiu biogazowniach.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Gmina Przyjazna Przedsiębiorcom - </a:t>
            </a:r>
            <a:r>
              <a:rPr lang="pl-PL" b="1" i="0" dirty="0">
                <a:solidFill>
                  <a:srgbClr val="000000"/>
                </a:solidFill>
                <a:effectLst/>
                <a:latin typeface="Roboto"/>
              </a:rPr>
              <a:t>Gdynia</a:t>
            </a:r>
            <a:r>
              <a:rPr lang="pl-PL" b="0" i="0" dirty="0">
                <a:solidFill>
                  <a:srgbClr val="000000"/>
                </a:solidFill>
                <a:effectLst/>
                <a:latin typeface="Roboto"/>
              </a:rPr>
              <a:t> posiada dwa certyfikowane systemy zarządzania jakością, dające gwarancję dobrej współpracy urzędników z przedsiębiorcami. Miasto utworzyło i z sukcesem prowadzi Gdyńskie Centrum Wspierania Przedsiębiorczości, w którym można m.in. uzyskać bezpłatną poradę specjalistów. Gmina realizuje także zajęcia i programy z zakresu przedsiębiorczości w szkołach, jak np. Młody Lean Lider czy BAKCYL – Bankowcy dla Ekonomii.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Gryf medialny – </a:t>
            </a:r>
            <a:r>
              <a:rPr lang="pl-PL" b="0" i="0" dirty="0">
                <a:solidFill>
                  <a:srgbClr val="000000"/>
                </a:solidFill>
                <a:effectLst/>
                <a:latin typeface="Roboto"/>
              </a:rPr>
              <a:t>Kapituła medialna doceniła dynamiczny rozwój oraz strategiczne inwestycje, które umożliwiły firmie osiągnięcie znaczącej pozycji na rynku w Polsce. Dzięki inwestycjom i ciągłym usprawnieniom technologicznym firma skutecznie zwiększa wydajność w realizacji zamówień. Te przemyślane kroki uczyniły </a:t>
            </a:r>
            <a:r>
              <a:rPr lang="pl-PL" b="1" i="0" dirty="0">
                <a:solidFill>
                  <a:srgbClr val="000000"/>
                </a:solidFill>
                <a:effectLst/>
                <a:latin typeface="Roboto"/>
              </a:rPr>
              <a:t>Polski Ziemniak </a:t>
            </a:r>
            <a:r>
              <a:rPr lang="pl-PL" b="0" i="0" dirty="0">
                <a:solidFill>
                  <a:srgbClr val="000000"/>
                </a:solidFill>
                <a:effectLst/>
                <a:latin typeface="Roboto"/>
              </a:rPr>
              <a:t>pionierem w branży, promując innowacyjne podejście do rolnictwa i dystrybucji, a także wspierając lokalną, pomorską gospodarkę.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01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99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15.01.2025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66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95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0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75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6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5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12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3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2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5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24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tytułu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750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8.png"/><Relationship Id="rId20" Type="http://schemas.openxmlformats.org/officeDocument/2006/relationships/image" Target="../media/image22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1.emf"/><Relationship Id="rId19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yfgospodarczy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linkedin.com/company/gryf-gospodarcz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ryfgospodarczy.pl/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erb województwa + napis Urząd Marszałkowski Województwa Pomorsk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196752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847528" y="4077072"/>
            <a:ext cx="9036496" cy="860271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Podsumowanie 25-lecia konkursu </a:t>
            </a:r>
            <a:b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o Nagrodę Pomorską </a:t>
            </a:r>
            <a:b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Gryf Gospodarczy 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556586" y="5877272"/>
            <a:ext cx="7078828" cy="863674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Gdańsk, 21 stycznia 2025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Ludwik Szakiel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C7B3343-5F7F-4D5B-8094-C314142C4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733256"/>
            <a:ext cx="1774817" cy="7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181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79319" y="980729"/>
            <a:ext cx="10892600" cy="2664296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ubiegłym roku odbyło się 25-lecie konkursu Gryf Gospodarczy.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Spośród prawie 100 zgłoszeń, kapituła konkursu wyłoniła laureatów i finalistów w 8 kategoriach głównych.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Oprócz tego, media patronujące przyznały statuetkę Gryfa Medialnego firmie wybranej spośród wszystkich uczestników.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związku z jubileuszem, samorząd uhonorował także nagrodą specjalną firmy, które wniosły trwały wkład w budowanie gospodarki Pomorza</a:t>
            </a:r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791A26CC-E3DE-4F41-9D57-22FB876564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9" y="3429000"/>
            <a:ext cx="5749251" cy="3233952"/>
          </a:xfr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A3A43BF-9B5B-4532-819B-09922FC3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A466A50D-52F2-462F-AF82-AFB57474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Departament Rozwoju Gospodarczego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25-lecie Gryfa Gospodarczego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C4CF7FB-FCB7-428F-ABB8-12DA477FC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68E630C-3AB3-4DFC-B6F0-E649C68FBC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53" y="3415410"/>
            <a:ext cx="4698166" cy="3132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25670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0A3A43BF-9B5B-4532-819B-09922FC3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A466A50D-52F2-462F-AF82-AFB57474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Departament Rozwoju Gospodarczego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25-lecie Gryfa Gospodarczego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C4CF7FB-FCB7-428F-ABB8-12DA477FC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BFEAE91-B43E-436A-81D1-424F8085C5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1" y="3140968"/>
            <a:ext cx="4961584" cy="330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4F11510-C428-42ED-A588-274384D7A311}"/>
              </a:ext>
            </a:extLst>
          </p:cNvPr>
          <p:cNvSpPr txBox="1"/>
          <p:nvPr/>
        </p:nvSpPr>
        <p:spPr>
          <a:xfrm>
            <a:off x="516259" y="1054180"/>
            <a:ext cx="5579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Uroczysta gala wręczenia nagród odbyła się 13 listopada na 34. piętrze Olivia Star Top. </a:t>
            </a:r>
          </a:p>
          <a:p>
            <a:r>
              <a:rPr lang="pl-PL" dirty="0"/>
              <a:t>Serdecznie dziękujemy Konsulowi Honorowemu Bułgarii, Panu Janowi Strawińskiemu oraz Konsulowi Honorowemu Panu Jackowi Tymińskiemu za współpracę przy organizacji gali wręczenia nagród.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8C0FA21-A398-42CE-816B-2BE73A9F99E3}"/>
              </a:ext>
            </a:extLst>
          </p:cNvPr>
          <p:cNvSpPr txBox="1"/>
          <p:nvPr/>
        </p:nvSpPr>
        <p:spPr>
          <a:xfrm>
            <a:off x="5951984" y="4329549"/>
            <a:ext cx="5869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wydarzeniu uczestniczyło ponad 200 osób – przedsiębiorcy, przedstawiciele władz rządowych i samorządowych, członkowie korpusu dyplomatycznego, podmioty ekonomii społecznej, media, ludzie nauki, kultury itp. </a:t>
            </a:r>
          </a:p>
          <a:p>
            <a:r>
              <a:rPr lang="pl-PL" dirty="0"/>
              <a:t>Oprawę muzyczną oraz fanfary zapewniła Orkiestra Akordeonowa </a:t>
            </a:r>
            <a:r>
              <a:rPr lang="pl-PL" dirty="0" err="1"/>
              <a:t>Pulstanti</a:t>
            </a:r>
            <a:r>
              <a:rPr lang="pl-PL" dirty="0"/>
              <a:t>, związana z Akademią Muzyczną im. Stanisława Moniuszki w Gdańsku.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68DB989-AB5E-4DA4-B658-2215CBFAF5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51204"/>
            <a:ext cx="5072233" cy="338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70300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11825" y="1052736"/>
            <a:ext cx="4808111" cy="5184576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Galę poprzedziła debata gospodarcza pn. </a:t>
            </a:r>
            <a:r>
              <a:rPr lang="pl-PL" sz="26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Czego AI się nie nauczy? Jakie kompetencje będą kluczowe w dobie sztucznej inteligencji?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Udział w panelu wzięli </a:t>
            </a:r>
            <a:r>
              <a:rPr lang="pl-PL" sz="2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Natalia Hatalska z </a:t>
            </a:r>
            <a:r>
              <a:rPr lang="pl-PL" sz="26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infutute.institute</a:t>
            </a:r>
            <a:r>
              <a:rPr lang="pl-PL" sz="2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Zuzanna Skalska z </a:t>
            </a:r>
            <a:r>
              <a:rPr lang="pl-PL" sz="26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Greenhat</a:t>
            </a:r>
            <a:r>
              <a:rPr lang="pl-PL" sz="2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oraz Marcin Duma z Fundacji </a:t>
            </a:r>
            <a:r>
              <a:rPr lang="pl-PL" sz="26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IBRiS</a:t>
            </a:r>
            <a:r>
              <a:rPr lang="pl-PL" sz="2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dyskusję poprowadził </a:t>
            </a:r>
            <a:r>
              <a:rPr lang="pl-PL" sz="26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Staniasław</a:t>
            </a:r>
            <a:r>
              <a:rPr lang="pl-PL" sz="2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Szultka z UMWP.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endParaRPr lang="pl-PL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A3A43BF-9B5B-4532-819B-09922FC3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A466A50D-52F2-462F-AF82-AFB57474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Departament Rozwoju Gospodarczego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25-lecie Gryfa Gospodarczego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C4CF7FB-FCB7-428F-ABB8-12DA477FC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C4EEF9E-E945-4884-836B-277DDF6F82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96" y="1369778"/>
            <a:ext cx="6176263" cy="411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653134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0A3A43BF-9B5B-4532-819B-09922FC3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A466A50D-52F2-462F-AF82-AFB57474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Departament Rozwoju Gospodarczego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25-lecie Gryfa Gospodarczego – laureaci 2024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C4CF7FB-FCB7-428F-ABB8-12DA477FC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F520749-BC99-46C9-891D-399286D4B6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7" y="1183158"/>
            <a:ext cx="4869160" cy="4869160"/>
          </a:xfrm>
          <a:prstGeom prst="rect">
            <a:avLst/>
          </a:prstGeom>
        </p:spPr>
      </p:pic>
      <p:graphicFrame>
        <p:nvGraphicFramePr>
          <p:cNvPr id="15" name="Obiekt 14">
            <a:extLst>
              <a:ext uri="{FF2B5EF4-FFF2-40B4-BE49-F238E27FC236}">
                <a16:creationId xmlns:a16="http://schemas.microsoft.com/office/drawing/2014/main" id="{33DDCADF-6C5B-4E33-A168-B8D95F6A1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895766"/>
              </p:ext>
            </p:extLst>
          </p:nvPr>
        </p:nvGraphicFramePr>
        <p:xfrm>
          <a:off x="5607597" y="1046085"/>
          <a:ext cx="1752791" cy="49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7" imgW="5067052" imgH="1417273" progId="AcroExch.Document.DC">
                  <p:embed/>
                </p:oleObj>
              </mc:Choice>
              <mc:Fallback>
                <p:oleObj name="Acrobat Document" r:id="rId7" imgW="5067052" imgH="141727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07597" y="1046085"/>
                        <a:ext cx="1752791" cy="49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iekt 15">
            <a:extLst>
              <a:ext uri="{FF2B5EF4-FFF2-40B4-BE49-F238E27FC236}">
                <a16:creationId xmlns:a16="http://schemas.microsoft.com/office/drawing/2014/main" id="{A3ECA797-22F3-409E-82B3-B0275E687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159744"/>
              </p:ext>
            </p:extLst>
          </p:nvPr>
        </p:nvGraphicFramePr>
        <p:xfrm>
          <a:off x="5592316" y="1799162"/>
          <a:ext cx="1752791" cy="89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9" imgW="14630400" imgH="7474937" progId="AcroExch.Document.DC">
                  <p:embed/>
                </p:oleObj>
              </mc:Choice>
              <mc:Fallback>
                <p:oleObj name="Acrobat Document" r:id="rId9" imgW="14630400" imgH="74749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92316" y="1799162"/>
                        <a:ext cx="1752791" cy="895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Obraz 17">
            <a:extLst>
              <a:ext uri="{FF2B5EF4-FFF2-40B4-BE49-F238E27FC236}">
                <a16:creationId xmlns:a16="http://schemas.microsoft.com/office/drawing/2014/main" id="{F4739357-D48D-4139-8D45-270F339146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79" y="985815"/>
            <a:ext cx="1940856" cy="610905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AD8A73C8-8772-4BDC-9C35-ECF48F70E9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29" y="1831177"/>
            <a:ext cx="1878435" cy="75818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769B8A61-335F-41B7-BCDF-4A08C22DF37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031" y="1163554"/>
            <a:ext cx="2417180" cy="127121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A4BF525F-933D-442B-A46E-28184B647A2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99" y="3326695"/>
            <a:ext cx="2130880" cy="687612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58118E90-862F-4F8E-A753-BF7B6339B94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57" y="2995902"/>
            <a:ext cx="1074677" cy="1325722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B2CB4DC8-67B3-44DB-BF14-EA3FBFDEEAC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13" y="3152728"/>
            <a:ext cx="2417180" cy="103245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72B29639-A61A-4DB2-9BCB-0F3CAEB6EC2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54" y="5053106"/>
            <a:ext cx="1457497" cy="1501144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1D550EC6-ED1E-4BFE-AA29-5AD9F613BB9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04" y="4577115"/>
            <a:ext cx="1997852" cy="1575559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6538C6B2-DE9E-409E-A34B-575CCB9D032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51" y="4850497"/>
            <a:ext cx="2554190" cy="1703753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8326ED6D-B9F2-4571-A2DD-4140E183CF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63" y="3997316"/>
            <a:ext cx="2410469" cy="113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4182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0A3A43BF-9B5B-4532-819B-09922FC3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A466A50D-52F2-462F-AF82-AFB57474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Departament Rozwoju Gospodarczego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25-lecie Gryfa Gospodarczego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C4CF7FB-FCB7-428F-ABB8-12DA477FC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65E023A-0558-4014-A5E6-67B93E7AA8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54416"/>
            <a:ext cx="6705600" cy="328269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CAFC4B7-C7C8-4661-B126-FE2FC7C7D588}"/>
              </a:ext>
            </a:extLst>
          </p:cNvPr>
          <p:cNvSpPr txBox="1"/>
          <p:nvPr/>
        </p:nvSpPr>
        <p:spPr>
          <a:xfrm>
            <a:off x="1283804" y="4620998"/>
            <a:ext cx="9624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Wszelkie informacje, a także galeria zdjęć oraz filmowa relacja z gali, dostępne są na stronie konkursu:</a:t>
            </a:r>
          </a:p>
          <a:p>
            <a:pPr algn="ctr"/>
            <a:r>
              <a:rPr lang="pl-PL" sz="2000" b="1" dirty="0">
                <a:highlight>
                  <a:srgbClr val="F39314"/>
                </a:highligh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https://gryfgospodarczy.pl/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Zapraszamy również do obserwowania profili konkursu na </a:t>
            </a:r>
            <a:r>
              <a:rPr lang="pl-PL" sz="20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pl-PL" sz="20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Facebooku</a:t>
            </a: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083551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3246182"/>
            <a:ext cx="9144000" cy="1089543"/>
          </a:xfrm>
        </p:spPr>
        <p:txBody>
          <a:bodyPr>
            <a:normAutofit/>
          </a:bodyPr>
          <a:lstStyle/>
          <a:p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  <a:endParaRPr lang="pl-PL" sz="5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5330C26-835D-43CA-84E1-29BDEF99B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92" y="5085184"/>
            <a:ext cx="1774817" cy="789509"/>
          </a:xfrm>
          <a:prstGeom prst="rect">
            <a:avLst/>
          </a:prstGeom>
        </p:spPr>
      </p:pic>
      <p:pic>
        <p:nvPicPr>
          <p:cNvPr id="11" name="Picture 2" descr="Herb województwa + napis Urząd Marszałkowski Województwa Pomorskiego">
            <a:extLst>
              <a:ext uri="{FF2B5EF4-FFF2-40B4-BE49-F238E27FC236}">
                <a16:creationId xmlns:a16="http://schemas.microsoft.com/office/drawing/2014/main" id="{75CE226D-4DDA-451F-97DF-F62E55D20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7" y="1196752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09075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ten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930</Words>
  <Application>Microsoft Office PowerPoint</Application>
  <PresentationFormat>Panoramiczny</PresentationFormat>
  <Paragraphs>43</Paragraphs>
  <Slides>7</Slides>
  <Notes>5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Roboto</vt:lpstr>
      <vt:lpstr>Segoe UI</vt:lpstr>
      <vt:lpstr>Motyw pakietu Office</vt:lpstr>
      <vt:lpstr>Acrobat Document</vt:lpstr>
      <vt:lpstr>Podsumowanie 25-lecia konkursu  o Nagrodę Pomorską  Gryf Gospodarczy </vt:lpstr>
      <vt:lpstr>Departament Rozwoju Gospodarczego  25-lecie Gryfa Gospodarczego </vt:lpstr>
      <vt:lpstr>Departament Rozwoju Gospodarczego  25-lecie Gryfa Gospodarczego </vt:lpstr>
      <vt:lpstr>Departament Rozwoju Gospodarczego  25-lecie Gryfa Gospodarczego </vt:lpstr>
      <vt:lpstr>Departament Rozwoju Gospodarczego  25-lecie Gryfa Gospodarczego – laureaci 2024 </vt:lpstr>
      <vt:lpstr>Departament Rozwoju Gospodarczego  25-lecie Gryfa Gospodarczego 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 z elementami dostępności dla ON</dc:title>
  <dc:subject>dostepność we wzorze prezentacji ppt</dc:subject>
  <dc:creator>Anna Bizub-jechna</dc:creator>
  <cp:keywords>szablon prezentacji</cp:keywords>
  <cp:lastModifiedBy>Tatiana Guder</cp:lastModifiedBy>
  <cp:revision>105</cp:revision>
  <dcterms:created xsi:type="dcterms:W3CDTF">2016-05-20T13:17:07Z</dcterms:created>
  <dcterms:modified xsi:type="dcterms:W3CDTF">2025-01-15T13:41:26Z</dcterms:modified>
</cp:coreProperties>
</file>