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2" r:id="rId2"/>
    <p:sldId id="274" r:id="rId3"/>
    <p:sldId id="383" r:id="rId4"/>
    <p:sldId id="380" r:id="rId5"/>
    <p:sldId id="260" r:id="rId6"/>
    <p:sldId id="377" r:id="rId7"/>
    <p:sldId id="261" r:id="rId8"/>
    <p:sldId id="273" r:id="rId9"/>
    <p:sldId id="270" r:id="rId10"/>
    <p:sldId id="267" r:id="rId11"/>
    <p:sldId id="268" r:id="rId12"/>
    <p:sldId id="354" r:id="rId13"/>
    <p:sldId id="269" r:id="rId14"/>
    <p:sldId id="305" r:id="rId15"/>
    <p:sldId id="378" r:id="rId16"/>
    <p:sldId id="379" r:id="rId17"/>
    <p:sldId id="259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łgorzata Wokacz-Zaborowska" initials="MW" lastIdx="1" clrIdx="0">
    <p:extLst>
      <p:ext uri="{19B8F6BF-5375-455C-9EA6-DF929625EA0E}">
        <p15:presenceInfo xmlns:p15="http://schemas.microsoft.com/office/powerpoint/2012/main" userId="3dbf331b268f38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9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187E9-E12D-407F-8E6B-DE93617153F9}" type="datetimeFigureOut">
              <a:rPr lang="pl-PL" smtClean="0"/>
              <a:t>20.01.2025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0A646-3E1A-4F53-95D9-76520355B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80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czatek prezentacji">
    <p:bg>
      <p:bgPr>
        <a:pattFill prst="pct5">
          <a:fgClr>
            <a:srgbClr val="10A53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180210" y="130309"/>
            <a:ext cx="11839993" cy="655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/>
          <a:stretch/>
        </p:blipFill>
        <p:spPr>
          <a:xfrm>
            <a:off x="159025" y="4836531"/>
            <a:ext cx="11020683" cy="1755648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183995" y="133489"/>
            <a:ext cx="11042434" cy="3281427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Straight Connector 30">
            <a:extLst>
              <a:ext uri="{FF2B5EF4-FFF2-40B4-BE49-F238E27FC236}">
                <a16:creationId xmlns:a16="http://schemas.microsoft.com/office/drawing/2014/main" id="{D4FCF76D-1489-41FC-A7C6-A85278E633D4}"/>
              </a:ext>
            </a:extLst>
          </p:cNvPr>
          <p:cNvCxnSpPr>
            <a:cxnSpLocks/>
          </p:cNvCxnSpPr>
          <p:nvPr userDrawn="1"/>
        </p:nvCxnSpPr>
        <p:spPr>
          <a:xfrm>
            <a:off x="924373" y="2569581"/>
            <a:ext cx="44352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6">
            <a:extLst>
              <a:ext uri="{FF2B5EF4-FFF2-40B4-BE49-F238E27FC236}">
                <a16:creationId xmlns:a16="http://schemas.microsoft.com/office/drawing/2014/main" id="{7A8189FE-CC05-4918-9B9A-43E7E76F5B8A}"/>
              </a:ext>
            </a:extLst>
          </p:cNvPr>
          <p:cNvCxnSpPr>
            <a:cxnSpLocks/>
          </p:cNvCxnSpPr>
          <p:nvPr userDrawn="1"/>
        </p:nvCxnSpPr>
        <p:spPr>
          <a:xfrm>
            <a:off x="6262784" y="5714355"/>
            <a:ext cx="0" cy="4459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 userDrawn="1"/>
        </p:nvSpPr>
        <p:spPr>
          <a:xfrm>
            <a:off x="11179709" y="130309"/>
            <a:ext cx="840494" cy="6557492"/>
          </a:xfrm>
          <a:prstGeom prst="rect">
            <a:avLst/>
          </a:prstGeom>
          <a:solidFill>
            <a:srgbClr val="10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9" y="5806493"/>
            <a:ext cx="1925055" cy="5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5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wydarzenia">
    <p:bg>
      <p:bgPr>
        <a:pattFill prst="pct5">
          <a:fgClr>
            <a:srgbClr val="10A53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180210" y="130309"/>
            <a:ext cx="11839993" cy="655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11210150" y="130309"/>
            <a:ext cx="790516" cy="6569214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900" y="270592"/>
            <a:ext cx="395270" cy="440067"/>
          </a:xfrm>
          <a:prstGeom prst="rect">
            <a:avLst/>
          </a:prstGeom>
        </p:spPr>
      </p:pic>
      <p:sp>
        <p:nvSpPr>
          <p:cNvPr id="19" name="Prostokąt 18"/>
          <p:cNvSpPr/>
          <p:nvPr userDrawn="1"/>
        </p:nvSpPr>
        <p:spPr>
          <a:xfrm>
            <a:off x="193518" y="130309"/>
            <a:ext cx="5240546" cy="329971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 userDrawn="1"/>
        </p:nvSpPr>
        <p:spPr>
          <a:xfrm>
            <a:off x="5434064" y="130309"/>
            <a:ext cx="5776086" cy="329971"/>
          </a:xfrm>
          <a:prstGeom prst="rect">
            <a:avLst/>
          </a:prstGeom>
          <a:solidFill>
            <a:srgbClr val="10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C4D5C361-21CD-4623-B571-6F288F9C83F4}"/>
              </a:ext>
            </a:extLst>
          </p:cNvPr>
          <p:cNvSpPr txBox="1"/>
          <p:nvPr userDrawn="1"/>
        </p:nvSpPr>
        <p:spPr>
          <a:xfrm rot="5400000">
            <a:off x="9497410" y="3041097"/>
            <a:ext cx="42582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POMORSKA IZBA RZEMIEŚLNICZA MAŁYCH I ŚREDNICH PRZEDSIĘBIORSTW</a:t>
            </a:r>
            <a:endParaRPr lang="en-US" sz="600" spc="15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9"/>
          <a:stretch/>
        </p:blipFill>
        <p:spPr>
          <a:xfrm>
            <a:off x="180210" y="461176"/>
            <a:ext cx="5253854" cy="37472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9"/>
          <a:stretch/>
        </p:blipFill>
        <p:spPr>
          <a:xfrm>
            <a:off x="5434064" y="466634"/>
            <a:ext cx="5253854" cy="3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4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reścią">
    <p:bg>
      <p:bgPr>
        <a:pattFill prst="pct5">
          <a:fgClr>
            <a:srgbClr val="10A53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180210" y="130309"/>
            <a:ext cx="11839993" cy="655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11210150" y="130309"/>
            <a:ext cx="790516" cy="6569214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900" y="270592"/>
            <a:ext cx="395270" cy="440067"/>
          </a:xfrm>
          <a:prstGeom prst="rect">
            <a:avLst/>
          </a:prstGeom>
        </p:spPr>
      </p:pic>
      <p:sp>
        <p:nvSpPr>
          <p:cNvPr id="14" name="Prostokąt 13"/>
          <p:cNvSpPr/>
          <p:nvPr userDrawn="1"/>
        </p:nvSpPr>
        <p:spPr>
          <a:xfrm>
            <a:off x="193518" y="130309"/>
            <a:ext cx="5240546" cy="936492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5434064" y="130309"/>
            <a:ext cx="5776086" cy="936492"/>
          </a:xfrm>
          <a:prstGeom prst="rect">
            <a:avLst/>
          </a:prstGeom>
          <a:solidFill>
            <a:srgbClr val="10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C4D5C361-21CD-4623-B571-6F288F9C83F4}"/>
              </a:ext>
            </a:extLst>
          </p:cNvPr>
          <p:cNvSpPr txBox="1"/>
          <p:nvPr userDrawn="1"/>
        </p:nvSpPr>
        <p:spPr>
          <a:xfrm rot="5400000">
            <a:off x="9497410" y="3041097"/>
            <a:ext cx="42582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POMORSKA IZBA RZEMIEŚLNICZA MAŁYCH I ŚREDNICH PRZEDSIĘBIORSTW</a:t>
            </a:r>
            <a:endParaRPr lang="en-US" sz="600" spc="15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9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180210" y="130309"/>
            <a:ext cx="11839993" cy="655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11210150" y="130309"/>
            <a:ext cx="790516" cy="6569214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183995" y="143697"/>
            <a:ext cx="6818539" cy="3271219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Straight Connector 30">
            <a:extLst>
              <a:ext uri="{FF2B5EF4-FFF2-40B4-BE49-F238E27FC236}">
                <a16:creationId xmlns:a16="http://schemas.microsoft.com/office/drawing/2014/main" id="{D4FCF76D-1489-41FC-A7C6-A85278E633D4}"/>
              </a:ext>
            </a:extLst>
          </p:cNvPr>
          <p:cNvCxnSpPr>
            <a:cxnSpLocks/>
          </p:cNvCxnSpPr>
          <p:nvPr userDrawn="1"/>
        </p:nvCxnSpPr>
        <p:spPr>
          <a:xfrm>
            <a:off x="924373" y="1902136"/>
            <a:ext cx="44352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6">
            <a:extLst>
              <a:ext uri="{FF2B5EF4-FFF2-40B4-BE49-F238E27FC236}">
                <a16:creationId xmlns:a16="http://schemas.microsoft.com/office/drawing/2014/main" id="{7A8189FE-CC05-4918-9B9A-43E7E76F5B8A}"/>
              </a:ext>
            </a:extLst>
          </p:cNvPr>
          <p:cNvCxnSpPr>
            <a:cxnSpLocks/>
          </p:cNvCxnSpPr>
          <p:nvPr userDrawn="1"/>
        </p:nvCxnSpPr>
        <p:spPr>
          <a:xfrm>
            <a:off x="6262784" y="5714355"/>
            <a:ext cx="0" cy="4459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186" r="46327"/>
          <a:stretch/>
        </p:blipFill>
        <p:spPr>
          <a:xfrm>
            <a:off x="6201598" y="142503"/>
            <a:ext cx="5008552" cy="655701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7" y="4182605"/>
            <a:ext cx="2198633" cy="58753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900" y="270592"/>
            <a:ext cx="395270" cy="440067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C4D5C361-21CD-4623-B571-6F288F9C83F4}"/>
              </a:ext>
            </a:extLst>
          </p:cNvPr>
          <p:cNvSpPr txBox="1"/>
          <p:nvPr userDrawn="1"/>
        </p:nvSpPr>
        <p:spPr>
          <a:xfrm rot="5400000">
            <a:off x="9497410" y="3041097"/>
            <a:ext cx="42582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POMORSKA IZBA RZEMIEŚLNICZA MAŁYCH I ŚREDNICH PRZEDSIĘBIORSTW</a:t>
            </a:r>
            <a:endParaRPr lang="en-US" sz="600" spc="15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4" r="1"/>
          <a:stretch/>
        </p:blipFill>
        <p:spPr>
          <a:xfrm rot="5400000">
            <a:off x="3685430" y="4177571"/>
            <a:ext cx="3276688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1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39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4891CBD-5C65-536B-63B3-B5A864EAC2DB}"/>
              </a:ext>
            </a:extLst>
          </p:cNvPr>
          <p:cNvSpPr txBox="1"/>
          <p:nvPr/>
        </p:nvSpPr>
        <p:spPr>
          <a:xfrm>
            <a:off x="585927" y="654944"/>
            <a:ext cx="105036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  <a:latin typeface="Segoene ul"/>
              </a:rPr>
              <a:t>2025:</a:t>
            </a:r>
            <a:r>
              <a:rPr lang="pl-PL" sz="4400" b="1" dirty="0">
                <a:solidFill>
                  <a:schemeClr val="bg1"/>
                </a:solidFill>
                <a:latin typeface="Segoene ul"/>
              </a:rPr>
              <a:t> </a:t>
            </a:r>
            <a:r>
              <a:rPr lang="pl-PL" sz="4400" b="1" dirty="0">
                <a:solidFill>
                  <a:srgbClr val="FF0000"/>
                </a:solidFill>
                <a:latin typeface="Segoene ul"/>
              </a:rPr>
              <a:t>ROK POMORSKIEGO RZEMIOSŁA </a:t>
            </a:r>
          </a:p>
          <a:p>
            <a:r>
              <a:rPr lang="pl-PL" sz="3200" b="1" dirty="0">
                <a:solidFill>
                  <a:schemeClr val="bg1"/>
                </a:solidFill>
                <a:latin typeface="Segoene ul"/>
              </a:rPr>
              <a:t>Jubileusz 80-lecia Pomorskiej Izby Rzemieślniczej Małych i Średnich Przedsiębiorstw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68B467-4459-4A14-5C0E-B0318E0D7171}"/>
              </a:ext>
            </a:extLst>
          </p:cNvPr>
          <p:cNvSpPr txBox="1"/>
          <p:nvPr/>
        </p:nvSpPr>
        <p:spPr>
          <a:xfrm>
            <a:off x="4649551" y="6013056"/>
            <a:ext cx="5408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Małgorzata Wokacz-Zaborowska </a:t>
            </a:r>
          </a:p>
          <a:p>
            <a:r>
              <a:rPr lang="pl-P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dyrektorka Pomorskiej Izby Rzemieślniczej MSP</a:t>
            </a:r>
            <a:endParaRPr lang="pl-PL" sz="1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E1D41670-779A-D917-2160-5AF506FEB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411235"/>
              </p:ext>
            </p:extLst>
          </p:nvPr>
        </p:nvGraphicFramePr>
        <p:xfrm>
          <a:off x="8763498" y="3553857"/>
          <a:ext cx="2326033" cy="232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238252" imgH="3238390" progId="Acrobat.Document.DC">
                  <p:embed/>
                </p:oleObj>
              </mc:Choice>
              <mc:Fallback>
                <p:oleObj name="Acrobat Document" r:id="rId2" imgW="3238252" imgH="3238390" progId="Acrobat.Document.DC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A3989DE5-F394-0AC8-4338-20D72DC28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63498" y="3553857"/>
                        <a:ext cx="2326033" cy="2326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12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B4CA0-19C0-A71E-3A77-9E6D1CD1134F}"/>
              </a:ext>
            </a:extLst>
          </p:cNvPr>
          <p:cNvSpPr txBox="1">
            <a:spLocks/>
          </p:cNvSpPr>
          <p:nvPr/>
        </p:nvSpPr>
        <p:spPr>
          <a:xfrm>
            <a:off x="244769" y="842848"/>
            <a:ext cx="11372295" cy="9055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Aktywny udział w instytucjach i gremiach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05D2A2E-9BBC-22E7-A4AF-2721CE5EBA95}"/>
              </a:ext>
            </a:extLst>
          </p:cNvPr>
          <p:cNvSpPr txBox="1">
            <a:spLocks/>
          </p:cNvSpPr>
          <p:nvPr/>
        </p:nvSpPr>
        <p:spPr>
          <a:xfrm>
            <a:off x="244769" y="2052579"/>
            <a:ext cx="10490777" cy="40286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Wojewódzka Rada Dialogu Społecznego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Pomorska Wojewódzka Rada Rynku Pracy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1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Pomorska Rada Przedsiębiorczości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Pomorska Rada Oświatowa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Rada Przedsiębiorców przy Rzeczniku MSP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Rada Gospodarcza przy Rzeczniku MSP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Sztab Pomorskich Przedsiębiorców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Związek Rzemiosła Polskiego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21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4ADC223-61CD-847F-F93E-06C947E5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834" y="1039877"/>
            <a:ext cx="3600000" cy="2696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24F7802-B428-9432-973A-60DE6430A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196" y="4235341"/>
            <a:ext cx="3600000" cy="23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8D907D10-A1C3-4969-BE5B-D19A43B021B2}"/>
              </a:ext>
            </a:extLst>
          </p:cNvPr>
          <p:cNvSpPr/>
          <p:nvPr/>
        </p:nvSpPr>
        <p:spPr>
          <a:xfrm>
            <a:off x="3131399" y="697594"/>
            <a:ext cx="81012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Rzemiosło dysponuje szeroką ofertą szkoleniową - od zawodów najnowocześniejszych do unikalnych, szczególnie tych o charakterze artystycznym i rękodzielniczym.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Obecnie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24 tys. rzemieślników szkoli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niemal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78 tys. uczniów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 ponad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130 zawodach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 latach 1945 – do dziś izby rzemieślnicze przeprowadziły ok.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 miliony państwowych egzaminów czeladniczych i mistrzowskich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wspierając system polskiej edukacji.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PIR MSP: od 1945 roku blisko 130 tys. czeladników i ok. 23 tys. mistrzów. 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Symbol zastępczy obrazu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3" r="25913"/>
          <a:stretch/>
        </p:blipFill>
        <p:spPr>
          <a:xfrm>
            <a:off x="382747" y="2837320"/>
            <a:ext cx="2795946" cy="386861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4" r="1" b="30397"/>
          <a:stretch/>
        </p:blipFill>
        <p:spPr>
          <a:xfrm rot="5400000">
            <a:off x="-828567" y="4496078"/>
            <a:ext cx="3276688" cy="122198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33E29BF-7DEB-1898-9255-093406D07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82" y="2825602"/>
            <a:ext cx="3229518" cy="3880333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A27E363-18A8-1F69-943E-03B08A74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29" y="2825602"/>
            <a:ext cx="2026964" cy="3849313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AC33F46-495C-3250-EE8D-447C76971B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13" y="2825602"/>
            <a:ext cx="2060641" cy="1899283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D6101E9E-2101-BFA4-71CE-F658D4A01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21" y="4894395"/>
            <a:ext cx="2075333" cy="178052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EDD6A39-EE27-9BE3-BFE1-F81DC6132D19}"/>
              </a:ext>
            </a:extLst>
          </p:cNvPr>
          <p:cNvSpPr txBox="1"/>
          <p:nvPr/>
        </p:nvSpPr>
        <p:spPr>
          <a:xfrm>
            <a:off x="283228" y="482151"/>
            <a:ext cx="31796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Jakie możliwości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nauki oferuje rzemiosło?</a:t>
            </a:r>
          </a:p>
        </p:txBody>
      </p:sp>
    </p:spTree>
    <p:extLst>
      <p:ext uri="{BB962C8B-B14F-4D97-AF65-F5344CB8AC3E}">
        <p14:creationId xmlns:p14="http://schemas.microsoft.com/office/powerpoint/2010/main" val="200185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7BDF4-9FD2-4E5B-BF2E-57C998B77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675" y="556200"/>
            <a:ext cx="10702689" cy="750086"/>
          </a:xfrm>
        </p:spPr>
        <p:txBody>
          <a:bodyPr/>
          <a:lstStyle/>
          <a:p>
            <a:r>
              <a:rPr lang="pl-PL" sz="3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Szkoły rzemiosła na Pomorzu:</a:t>
            </a:r>
            <a:br>
              <a:rPr lang="pl-PL" sz="3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sz="30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FB1D2F-D679-42D0-B944-677EF079F1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577" y="1306286"/>
            <a:ext cx="10550541" cy="5575300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Pomorskie Szkoły Rzemiosł im. Wiesława Szajdy w Gdańsku –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o</a:t>
            </a:r>
            <a:r>
              <a:rPr lang="pl-PL" sz="18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rgan prowadzący szkołę: Pomorska Izba Rzemieślnicza MSP,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powstała w 2008 roku; w roku szkolnym 2024/25 – ponad 1000 uczniów; w </a:t>
            </a:r>
            <a:r>
              <a:rPr lang="pl-PL" sz="180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skład zespołu wchodzą: Technikum nr 1 im. Wiesława Szajdy oraz Branżowa Szkoła I stopnia nr 1 im. Wiesława Szajdy;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kształci w zawodach: technik informatyk, technik programista, technik grafiki i poligrafii cyfrowej, technik fotografii i multimediów, technik usług fryzjerskich, technik organizacji turystyki; fryzjer, fotograf, cukiernik, piekarz, kucharz, złotnik – jubiler</a:t>
            </a:r>
          </a:p>
          <a:p>
            <a:endParaRPr lang="pl-PL" sz="1800" dirty="0">
              <a:solidFill>
                <a:schemeClr val="accent5">
                  <a:lumMod val="50000"/>
                </a:schemeClr>
              </a:solidFill>
              <a:highlight>
                <a:srgbClr val="FFFFFF"/>
              </a:highlight>
              <a:latin typeface="Segoene ul"/>
            </a:endParaRPr>
          </a:p>
          <a:p>
            <a:endParaRPr lang="pl-PL" sz="1800" dirty="0">
              <a:solidFill>
                <a:schemeClr val="accent5">
                  <a:lumMod val="50000"/>
                </a:schemeClr>
              </a:solidFill>
              <a:highlight>
                <a:srgbClr val="FFFFFF"/>
              </a:highlight>
              <a:latin typeface="Segoene ul"/>
            </a:endParaRPr>
          </a:p>
          <a:p>
            <a:endParaRPr lang="pl-PL" sz="1800" dirty="0">
              <a:solidFill>
                <a:schemeClr val="accent5">
                  <a:lumMod val="50000"/>
                </a:schemeClr>
              </a:solidFill>
              <a:highlight>
                <a:srgbClr val="FFFFFF"/>
              </a:highlight>
              <a:latin typeface="Segoene ul"/>
            </a:endParaRPr>
          </a:p>
          <a:p>
            <a:endParaRPr lang="pl-PL" sz="1800" dirty="0">
              <a:solidFill>
                <a:schemeClr val="accent5">
                  <a:lumMod val="50000"/>
                </a:schemeClr>
              </a:solidFill>
              <a:highlight>
                <a:srgbClr val="FFFFFF"/>
              </a:highlight>
              <a:latin typeface="Segoene ul"/>
            </a:endParaRPr>
          </a:p>
          <a:p>
            <a:endParaRPr lang="pl-PL" sz="1800" dirty="0">
              <a:solidFill>
                <a:schemeClr val="accent5">
                  <a:lumMod val="50000"/>
                </a:schemeClr>
              </a:solidFill>
              <a:highlight>
                <a:srgbClr val="FFFFFF"/>
              </a:highlight>
              <a:latin typeface="Segoene ul"/>
            </a:endParaRPr>
          </a:p>
          <a:p>
            <a:r>
              <a:rPr lang="pl-PL" sz="18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Niepubliczna Szkoła Rzemiosła im. Św. Józefa w Wejherowie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– organ prowadzący szkołę: Powiatowy Cech Rzemiosł MŚP w Wejherowie; powstała w 2006 roku</a:t>
            </a:r>
          </a:p>
          <a:p>
            <a:r>
              <a:rPr lang="pl-PL" sz="18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Szkoła Branżowa I stopnia „Rzemiosło” w Słupsku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– organ prowadzący szkołę: Cech Rzemiosł Różnych w Słupsku; powstała w 2017 roku</a:t>
            </a:r>
          </a:p>
          <a:p>
            <a:r>
              <a:rPr lang="pl-PL" sz="18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Niepubliczna Szkoła Branżowa I Stopnia „Rzemieślnik” w Lęborku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– organ prowadzący szkołę: Powiatowy Cech Rzemiosła i Przedsiębiorczości w Lęborku; powstała w 2023 roku</a:t>
            </a:r>
          </a:p>
          <a:p>
            <a:endParaRPr lang="pl-PL" sz="1800" dirty="0">
              <a:solidFill>
                <a:schemeClr val="accent5">
                  <a:lumMod val="50000"/>
                </a:schemeClr>
              </a:solidFill>
              <a:highlight>
                <a:srgbClr val="FFFFFF"/>
              </a:highlight>
              <a:latin typeface="Segoene ul"/>
            </a:endParaRPr>
          </a:p>
          <a:p>
            <a:endParaRPr lang="pl-PL" sz="1800" dirty="0">
              <a:solidFill>
                <a:schemeClr val="accent5">
                  <a:lumMod val="50000"/>
                </a:schemeClr>
              </a:solidFill>
              <a:highlight>
                <a:srgbClr val="FFFFFF"/>
              </a:highlight>
              <a:latin typeface="Segoene ul"/>
            </a:endParaRPr>
          </a:p>
          <a:p>
            <a:endParaRPr lang="pl-PL" sz="1800" dirty="0">
              <a:solidFill>
                <a:schemeClr val="accent5">
                  <a:lumMod val="50000"/>
                </a:schemeClr>
              </a:solidFill>
              <a:highlight>
                <a:srgbClr val="FFFFFF"/>
              </a:highlight>
              <a:latin typeface="Segoene ul"/>
            </a:endParaRPr>
          </a:p>
          <a:p>
            <a:pPr marL="0" indent="0">
              <a:buNone/>
            </a:pPr>
            <a:endParaRPr lang="pl-PL" sz="1800" b="1" dirty="0">
              <a:latin typeface="Segoene ul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pl-PL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pl-P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 descr="Może być zdjęciem przedstawiającym 15 osób, ludzie stoją, w budynku i tekst">
            <a:extLst>
              <a:ext uri="{FF2B5EF4-FFF2-40B4-BE49-F238E27FC236}">
                <a16:creationId xmlns:a16="http://schemas.microsoft.com/office/drawing/2014/main" id="{53812431-49EC-DE5D-9B91-735838B4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93" y="2992612"/>
            <a:ext cx="4320000" cy="16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6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586BC26-0998-25EF-8A24-5E0E5B85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43439"/>
            <a:ext cx="8542867" cy="61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A6463DD-FB06-A94B-C000-2C64B036B6AF}"/>
              </a:ext>
            </a:extLst>
          </p:cNvPr>
          <p:cNvSpPr txBox="1"/>
          <p:nvPr/>
        </p:nvSpPr>
        <p:spPr>
          <a:xfrm>
            <a:off x="314095" y="640809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latin typeface="Segoene ul"/>
                <a:ea typeface="Cambria" panose="02040503050406030204" pitchFamily="18" charset="0"/>
                <a:cs typeface="Calibri" panose="020F0502020204030204" pitchFamily="34" charset="0"/>
              </a:rPr>
              <a:t>Współpraca zagraniczna</a:t>
            </a:r>
            <a:endParaRPr lang="pl-PL" sz="3600" dirty="0">
              <a:solidFill>
                <a:schemeClr val="accent5">
                  <a:lumMod val="50000"/>
                </a:schemeClr>
              </a:solidFill>
              <a:latin typeface="Segoene u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EC0302-00C3-B1F4-5C5F-D700907AE0C8}"/>
              </a:ext>
            </a:extLst>
          </p:cNvPr>
          <p:cNvSpPr txBox="1"/>
          <p:nvPr/>
        </p:nvSpPr>
        <p:spPr>
          <a:xfrm>
            <a:off x="2976824" y="1538626"/>
            <a:ext cx="609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99B8A2A-4E4A-2441-8ADE-4834CA506250}"/>
              </a:ext>
            </a:extLst>
          </p:cNvPr>
          <p:cNvSpPr txBox="1"/>
          <p:nvPr/>
        </p:nvSpPr>
        <p:spPr>
          <a:xfrm>
            <a:off x="563136" y="1741470"/>
            <a:ext cx="9636369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10A538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30 lat – PIR MSP członek założyciel </a:t>
            </a:r>
            <a:r>
              <a:rPr lang="pl-PL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Parlamentu Hanzeatyckiego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b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realizacja projektów międzynarodowych wraz z innymi izbami i uczelniami wyższymi </a:t>
            </a:r>
            <a:b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13 krajów Europy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10A538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ponad 23 lat - współpraca 3-stronna z izbami rzemieślniczymi z Niemiec i z Francji: </a:t>
            </a:r>
            <a:b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Izba Rzemieślnicza Dolnej Frankonii (</a:t>
            </a:r>
            <a:r>
              <a:rPr lang="pl-PL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1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ürzburgu</a:t>
            </a:r>
            <a:r>
              <a:rPr lang="pl-PL" sz="1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oraz Izba Rzemieślnicza Normandii – Calvadosu w Caen</a:t>
            </a:r>
            <a:endParaRPr lang="pl-PL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10A538"/>
              </a:buClr>
              <a:buFont typeface="Wingdings" panose="05000000000000000000" pitchFamily="2" charset="2"/>
              <a:buChar char="v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10A538"/>
              </a:buClr>
              <a:buFont typeface="Wingdings" panose="05000000000000000000" pitchFamily="2" charset="2"/>
              <a:buChar char="v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10A538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blisko 30 lat współpraca 2-stronna z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Izbą Rzemieślniczą w Hamburgu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10A538"/>
              </a:buClr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2024 roku nawiązanie współpracy z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Izbą Rzemieślniczą Monachium i Górnej Bawarii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10A538"/>
              </a:buClr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10A538"/>
              </a:buClr>
              <a:buFont typeface="Wingdings" panose="05000000000000000000" pitchFamily="2" charset="2"/>
              <a:buChar char="v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 descr="Wejherowski Cech partnerem Parlamentu Hanzeatyckiego - Puls Wejherowa">
            <a:extLst>
              <a:ext uri="{FF2B5EF4-FFF2-40B4-BE49-F238E27FC236}">
                <a16:creationId xmlns:a16="http://schemas.microsoft.com/office/drawing/2014/main" id="{5D6C9D23-98D9-C1C6-FC43-7511A7E707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76" y="963974"/>
            <a:ext cx="1439545" cy="175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FC35106-A9C0-C079-E696-012A275A0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05" y="4213334"/>
            <a:ext cx="2160000" cy="1080000"/>
          </a:xfrm>
          <a:prstGeom prst="rect">
            <a:avLst/>
          </a:prstGeom>
        </p:spPr>
      </p:pic>
      <p:pic>
        <p:nvPicPr>
          <p:cNvPr id="6" name="Picture 4" descr="Handwerkskammer für Unterfranken">
            <a:extLst>
              <a:ext uri="{FF2B5EF4-FFF2-40B4-BE49-F238E27FC236}">
                <a16:creationId xmlns:a16="http://schemas.microsoft.com/office/drawing/2014/main" id="{AAA0F567-2F23-9588-FE6C-FDD7E2473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723" r="1783" b="24258"/>
          <a:stretch/>
        </p:blipFill>
        <p:spPr bwMode="auto">
          <a:xfrm>
            <a:off x="2298569" y="3382865"/>
            <a:ext cx="2520000" cy="95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PTIMISER SON IMAGE PROFESSIONNELLE">
            <a:extLst>
              <a:ext uri="{FF2B5EF4-FFF2-40B4-BE49-F238E27FC236}">
                <a16:creationId xmlns:a16="http://schemas.microsoft.com/office/drawing/2014/main" id="{3D3D7377-95DF-A252-59FA-F6090217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50" y="3319349"/>
            <a:ext cx="2340552" cy="12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llkommen bei der Arbeitsgemeinschaft der bayerischen Handwerkskammern -  Informationsplattform der bayerischen Handwerkskammern">
            <a:extLst>
              <a:ext uri="{FF2B5EF4-FFF2-40B4-BE49-F238E27FC236}">
                <a16:creationId xmlns:a16="http://schemas.microsoft.com/office/drawing/2014/main" id="{27309A09-6897-7C66-82A5-F69CE6F47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54" y="5726489"/>
            <a:ext cx="2880000" cy="6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3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A6463DD-FB06-A94B-C000-2C64B036B6AF}"/>
              </a:ext>
            </a:extLst>
          </p:cNvPr>
          <p:cNvSpPr txBox="1"/>
          <p:nvPr/>
        </p:nvSpPr>
        <p:spPr>
          <a:xfrm>
            <a:off x="314094" y="640809"/>
            <a:ext cx="7533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latin typeface="Segoene ul"/>
                <a:ea typeface="Cambria" panose="02040503050406030204" pitchFamily="18" charset="0"/>
                <a:cs typeface="Calibri" panose="020F0502020204030204" pitchFamily="34" charset="0"/>
              </a:rPr>
              <a:t>Rok Pomorskiego Rzemiosła 2025</a:t>
            </a:r>
            <a:endParaRPr lang="pl-PL" sz="3600" dirty="0">
              <a:solidFill>
                <a:schemeClr val="accent5">
                  <a:lumMod val="50000"/>
                </a:schemeClr>
              </a:solidFill>
              <a:latin typeface="Segoene u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EC0302-00C3-B1F4-5C5F-D700907AE0C8}"/>
              </a:ext>
            </a:extLst>
          </p:cNvPr>
          <p:cNvSpPr txBox="1"/>
          <p:nvPr/>
        </p:nvSpPr>
        <p:spPr>
          <a:xfrm>
            <a:off x="2976824" y="1538626"/>
            <a:ext cx="609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99B8A2A-4E4A-2441-8ADE-4834CA506250}"/>
              </a:ext>
            </a:extLst>
          </p:cNvPr>
          <p:cNvSpPr txBox="1"/>
          <p:nvPr/>
        </p:nvSpPr>
        <p:spPr>
          <a:xfrm>
            <a:off x="553332" y="1538626"/>
            <a:ext cx="9798031" cy="517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u="sng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INICJATOR, GŁÓWNY ORGANIZATOR I KOORDYNATOR: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kern="1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Pomorska Izba Rzemieślnicza Małych i Średnich Przedsiębiorstw</a:t>
            </a:r>
            <a:endParaRPr lang="pl-PL" sz="1800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u="sng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WSPÓŁPARTNERZY: 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kern="1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Izba Rzemiosła i Przedsiębiorczości Pomorza Środkowego w Słupsku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kern="1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Cech Rzemiosł Różnych w Chojnicach (zrzeszony w Kujawsko-Pomorskiej Izbie Rzemiosła </a:t>
            </a:r>
            <a:br>
              <a:rPr lang="pl-PL" sz="1800" kern="1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Przedsiębiorczości w Bydgoszczy)</a:t>
            </a:r>
            <a:endParaRPr lang="pl-PL" sz="1800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800" kern="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u="sng" kern="10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PATRONATY HONOROWE NAD ROKIEM POMORSKIEGO RZEMIOSŁA: </a:t>
            </a:r>
            <a:endParaRPr lang="pl-PL" sz="1800" b="1" kern="100" dirty="0">
              <a:solidFill>
                <a:srgbClr val="00B05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Pani Agnieszka Majewska - Rzeczniczka Małych i Średnich Przedsiębiorców</a:t>
            </a:r>
            <a:b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Pani Beata Rutkiewicz - Wojewoda Pomorska</a:t>
            </a:r>
            <a:b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 Mieczysław </a:t>
            </a:r>
            <a:r>
              <a:rPr lang="pl-PL" sz="1800" b="1" kern="0" dirty="0" err="1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Struk</a:t>
            </a:r>
            <a: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Marszałek Województwa Pomorskiego</a:t>
            </a:r>
            <a:b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Pani Aleksandra </a:t>
            </a:r>
            <a:r>
              <a:rPr lang="pl-PL" sz="1800" b="1" kern="0" dirty="0" err="1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Dulkiewicz</a:t>
            </a:r>
            <a: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Prezydent Miasta Gdańska</a:t>
            </a:r>
            <a:b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 Prof</a:t>
            </a:r>
            <a:r>
              <a:rPr lang="pl-PL" b="1" kern="0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 Klimek - Prezes Związku Rzemiosła Polskiego</a:t>
            </a:r>
            <a:b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kern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Konwent Powiatów Województwa Pomorskiego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3B3E14CE-B30A-7E16-8813-C84107AB7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685245"/>
              </p:ext>
            </p:extLst>
          </p:nvPr>
        </p:nvGraphicFramePr>
        <p:xfrm>
          <a:off x="8665437" y="946097"/>
          <a:ext cx="2326033" cy="232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238252" imgH="3238390" progId="Acrobat.Document.DC">
                  <p:embed/>
                </p:oleObj>
              </mc:Choice>
              <mc:Fallback>
                <p:oleObj name="Acrobat Document" r:id="rId2" imgW="3238252" imgH="3238390" progId="Acrobat.Document.DC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A3989DE5-F394-0AC8-4338-20D72DC28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65437" y="946097"/>
                        <a:ext cx="2326033" cy="2326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94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A6463DD-FB06-A94B-C000-2C64B036B6AF}"/>
              </a:ext>
            </a:extLst>
          </p:cNvPr>
          <p:cNvSpPr txBox="1"/>
          <p:nvPr/>
        </p:nvSpPr>
        <p:spPr>
          <a:xfrm>
            <a:off x="287461" y="509162"/>
            <a:ext cx="7533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latin typeface="Segoene ul"/>
                <a:ea typeface="Cambria" panose="02040503050406030204" pitchFamily="18" charset="0"/>
                <a:cs typeface="Calibri" panose="020F0502020204030204" pitchFamily="34" charset="0"/>
              </a:rPr>
              <a:t>Rok Pomorskiego Rzemiosła 2025</a:t>
            </a:r>
            <a:endParaRPr lang="pl-PL" sz="3600" dirty="0">
              <a:solidFill>
                <a:schemeClr val="accent5">
                  <a:lumMod val="50000"/>
                </a:schemeClr>
              </a:solidFill>
              <a:latin typeface="Segoene u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EC0302-00C3-B1F4-5C5F-D700907AE0C8}"/>
              </a:ext>
            </a:extLst>
          </p:cNvPr>
          <p:cNvSpPr txBox="1"/>
          <p:nvPr/>
        </p:nvSpPr>
        <p:spPr>
          <a:xfrm>
            <a:off x="2976824" y="1538626"/>
            <a:ext cx="609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99B8A2A-4E4A-2441-8ADE-4834CA506250}"/>
              </a:ext>
            </a:extLst>
          </p:cNvPr>
          <p:cNvSpPr txBox="1"/>
          <p:nvPr/>
        </p:nvSpPr>
        <p:spPr>
          <a:xfrm>
            <a:off x="402412" y="1315291"/>
            <a:ext cx="10739064" cy="5758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u="sng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NAJWAŻNIEJSZE WYDARZENIA: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Inauguracja Roku Pomorskiego Rzemiosła z udziałem Patronów Honorowych + konferencja (22 stycznia)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posiedzenie WRDS poświęcone tematyce rzemiosła (marzec)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posiedzenie Pomorskiej Rady Oświatowej (połączone z „Okrągłym stołem dla edukacji”) nt. kształcenia zawodowego w rzemiośle (kwiecień)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międzynarodowa konferencja „Rzemiosło jako motor rozwoju gospodarczo-społecznego UE” + Pomorskie Forum Umiejętności – talenty w rzemiośle (29-30 maja)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Gala Pomorskiego Rzemiosła z wręczeniem odznaczeń państwowych i rzemieślniczych (30 maja)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IV edycja Pomorskiego Święta Rzemiosła na Jarmarku Św. Dominika w Gdańsku (sierpień)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u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roczystość wręczenia świadectw czeladniczych najlepszym absolwentom (wrzesie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ń)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onferencja nt. kształcenia zawodowego „Rzemiosło – sukces w twoich rękach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” (24 października)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uroczystość pasowanie uczniów na młodocianych pracowników (listopad) 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osiedzenie Pomorskiej Rady Przedsiębiorczośc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 (grudzień) połączone z posiedzeniem Pomorskiej Woj. Rady Rynku Pracy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6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9">
            <a:extLst>
              <a:ext uri="{FF2B5EF4-FFF2-40B4-BE49-F238E27FC236}">
                <a16:creationId xmlns:a16="http://schemas.microsoft.com/office/drawing/2014/main" id="{20235BA5-FDB0-4769-BD66-CE406EA53892}"/>
              </a:ext>
            </a:extLst>
          </p:cNvPr>
          <p:cNvSpPr txBox="1"/>
          <p:nvPr/>
        </p:nvSpPr>
        <p:spPr>
          <a:xfrm>
            <a:off x="605654" y="810226"/>
            <a:ext cx="3108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Poppins SemiBold" panose="00000700000000000000" pitchFamily="2" charset="0"/>
              </a:rPr>
              <a:t>Dziękuję</a:t>
            </a:r>
            <a:br>
              <a:rPr lang="pl-PL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Poppins SemiBold" panose="00000700000000000000" pitchFamily="2" charset="0"/>
              </a:rPr>
            </a:br>
            <a:br>
              <a:rPr lang="pl-PL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Poppins SemiBold" panose="00000700000000000000" pitchFamily="2" charset="0"/>
              </a:rPr>
            </a:br>
            <a:r>
              <a:rPr lang="pl-PL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Poppins SemiBold" panose="00000700000000000000" pitchFamily="2" charset="0"/>
              </a:rPr>
              <a:t>za uwagę</a:t>
            </a:r>
          </a:p>
        </p:txBody>
      </p:sp>
      <p:cxnSp>
        <p:nvCxnSpPr>
          <p:cNvPr id="10" name="Straight Arrow Connector 36">
            <a:extLst>
              <a:ext uri="{FF2B5EF4-FFF2-40B4-BE49-F238E27FC236}">
                <a16:creationId xmlns:a16="http://schemas.microsoft.com/office/drawing/2014/main" id="{7A8189FE-CC05-4918-9B9A-43E7E76F5B8A}"/>
              </a:ext>
            </a:extLst>
          </p:cNvPr>
          <p:cNvCxnSpPr>
            <a:cxnSpLocks/>
          </p:cNvCxnSpPr>
          <p:nvPr/>
        </p:nvCxnSpPr>
        <p:spPr>
          <a:xfrm>
            <a:off x="6262784" y="5714355"/>
            <a:ext cx="0" cy="4459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2">
            <a:extLst>
              <a:ext uri="{FF2B5EF4-FFF2-40B4-BE49-F238E27FC236}">
                <a16:creationId xmlns:a16="http://schemas.microsoft.com/office/drawing/2014/main" id="{E9B64266-660A-498B-BAA2-352826079843}"/>
              </a:ext>
            </a:extLst>
          </p:cNvPr>
          <p:cNvSpPr/>
          <p:nvPr/>
        </p:nvSpPr>
        <p:spPr>
          <a:xfrm>
            <a:off x="924372" y="5073238"/>
            <a:ext cx="306889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dirty="0"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Pomorska Izba </a:t>
            </a:r>
            <a:r>
              <a:rPr lang="pl-PL" sz="800" b="1"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Rzemieślnicza MŚP </a:t>
            </a:r>
            <a:endParaRPr lang="pl-PL" sz="800" b="1" dirty="0">
              <a:latin typeface="Segoe UI Semibold" panose="020B0702040204020203" pitchFamily="34" charset="0"/>
              <a:ea typeface="Open Sans" panose="020B0606030504020204" pitchFamily="34" charset="0"/>
              <a:cs typeface="Segoe UI Semibold" panose="020B0702040204020203" pitchFamily="34" charset="0"/>
            </a:endParaRPr>
          </a:p>
          <a:p>
            <a:endParaRPr lang="pl-PL" sz="800" b="1" dirty="0">
              <a:latin typeface="Segoe UI Semibold" panose="020B0702040204020203" pitchFamily="34" charset="0"/>
              <a:ea typeface="Open Sans" panose="020B0606030504020204" pitchFamily="34" charset="0"/>
              <a:cs typeface="Segoe UI Semibold" panose="020B0702040204020203" pitchFamily="34" charset="0"/>
            </a:endParaRPr>
          </a:p>
          <a:p>
            <a:r>
              <a:rPr lang="pl-PL" sz="7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Adres: Piwna 1/2, 80-831 Gdańsk</a:t>
            </a:r>
          </a:p>
          <a:p>
            <a:r>
              <a:rPr lang="pl-PL" sz="800" dirty="0"/>
              <a:t>Biuro zaprasza w dni powszednie w godzinach od 7.30 do 15.30</a:t>
            </a:r>
          </a:p>
          <a:p>
            <a:r>
              <a:rPr lang="pl-PL" sz="800" dirty="0"/>
              <a:t>Tel:(58) 301-84-41, (+48) 726 026 071   Fax: 58 301-79-31</a:t>
            </a:r>
          </a:p>
          <a:p>
            <a:endParaRPr lang="en-US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53">
            <a:extLst>
              <a:ext uri="{FF2B5EF4-FFF2-40B4-BE49-F238E27FC236}">
                <a16:creationId xmlns:a16="http://schemas.microsoft.com/office/drawing/2014/main" id="{01744D76-916B-4D4B-B822-36200426C033}"/>
              </a:ext>
            </a:extLst>
          </p:cNvPr>
          <p:cNvSpPr txBox="1"/>
          <p:nvPr/>
        </p:nvSpPr>
        <p:spPr>
          <a:xfrm>
            <a:off x="924372" y="5890328"/>
            <a:ext cx="1245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>
                <a:solidFill>
                  <a:srgbClr val="0035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Pomorskaizba.pl</a:t>
            </a:r>
            <a:endParaRPr lang="en-US" sz="1000" b="1" dirty="0">
              <a:solidFill>
                <a:srgbClr val="00355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7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A3989DE5-F394-0AC8-4338-20D72DC28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62286"/>
              </p:ext>
            </p:extLst>
          </p:nvPr>
        </p:nvGraphicFramePr>
        <p:xfrm>
          <a:off x="8895425" y="0"/>
          <a:ext cx="2326033" cy="232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238252" imgH="3238390" progId="Acrobat.Document.DC">
                  <p:embed/>
                </p:oleObj>
              </mc:Choice>
              <mc:Fallback>
                <p:oleObj name="Acrobat Document" r:id="rId2" imgW="3238252" imgH="323839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95425" y="0"/>
                        <a:ext cx="2326033" cy="2326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8B11D2F6-6111-0A0F-4F31-D0ACF08C9EAA}"/>
              </a:ext>
            </a:extLst>
          </p:cNvPr>
          <p:cNvSpPr txBox="1"/>
          <p:nvPr/>
        </p:nvSpPr>
        <p:spPr>
          <a:xfrm>
            <a:off x="443884" y="473631"/>
            <a:ext cx="1089298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Uchwała Sejmiku Województwa Pomorskiego </a:t>
            </a:r>
            <a:br>
              <a:rPr lang="pl-PL" sz="2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(z 30.09.2024) </a:t>
            </a:r>
            <a:r>
              <a:rPr lang="pl-PL" sz="2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ws</a:t>
            </a:r>
            <a:r>
              <a:rPr lang="pl-PL" sz="2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ustanowienia Roku 2025 </a:t>
            </a:r>
            <a:br>
              <a:rPr lang="pl-PL" sz="2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Rokiem Pomorskiego Rzemiosła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A405100-80DC-C3B1-D9AA-E5738E540557}"/>
              </a:ext>
            </a:extLst>
          </p:cNvPr>
          <p:cNvSpPr txBox="1"/>
          <p:nvPr/>
        </p:nvSpPr>
        <p:spPr>
          <a:xfrm>
            <a:off x="292964" y="1901197"/>
            <a:ext cx="1063544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Mając na względzie </a:t>
            </a:r>
            <a:r>
              <a:rPr lang="pl-PL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potrzebę utrwalenia pamięci o wkładzie rzemieślników w budowanie tożsamości i dziedzictwa kulturowego naszego regionu</a:t>
            </a:r>
            <a:r>
              <a:rPr lang="pl-PL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Sejmik Województwa Pomorskiego podejmuje decyzję o ustanowieniu roku 2025 Rokiem Pomorskiego Rzemiosła. Rzemiosło w Pomorskiem, z długą i bogatą historią sięgającą średniowiecza, było fundamentem lokalnych społeczności, rozwijając umiejętności przekazywane </a:t>
            </a:r>
            <a:br>
              <a:rPr lang="pl-PL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pokolenia na pokolenie. W dobie globalizacji rzemiosło zyskuje na znaczeniu jako synonim jakości, unikalności i tradycji, łącząc tradycyjne techniki z nowoczesnymi rozwiązaniami. </a:t>
            </a:r>
            <a:endParaRPr lang="pl-PL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Rok Pomorskiego Rzemiosła ma na celu promocję i wsparcie rzemiosła poprzez wystawy, targi, warsztaty i konkursy, a także inicjatywy edukacyjne przybliżające techniki rzemieślnicze oraz znaczenie rzemiosła w historii i kulturze Pomorza. </a:t>
            </a:r>
            <a:br>
              <a:rPr lang="pl-PL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Ponadto, wspieranie lokalnej gospodarki poprzez promocję rzemiosła, ma zachęcać </a:t>
            </a:r>
            <a:br>
              <a:rPr lang="pl-PL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kupowania produktów regionalnych i rozwijać sektor turystyki kulturalnej, przyczyniając się do zrównoważonego rozwoju gospodarczego regionu. </a:t>
            </a:r>
            <a:endParaRPr lang="pl-PL" sz="16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Wydarzenia organizowane w ramach Roku Pomorskiego Rzemiosła będą sprzyjać integracji społeczności lokalnych i budowaniu więzi międzypokoleniowych. </a:t>
            </a:r>
            <a:r>
              <a:rPr lang="pl-PL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Ustanowienie roku 2025 Rokiem Pomorskiego Rzemiosła jest wyrazem uznania dla pracy i talentu pomorskich rzemieślników oraz okazją do uczczenia bogatego dziedzictwa kulturowego regionu. Promocja rzemiosła jako istotnego elementu współczesnej gospodarki i kultury Pomorza będzie również zachętą dla wszystkich mieszkańców oraz odwiedzających nasz region do aktywnego uczestnictwa w wydarzeniach organizowanych w ramach Roku Pomorskiego Rzemiosła, jak również wsparciem rozwoju i przyszłości tej cennej tradycji.</a:t>
            </a:r>
            <a:endParaRPr lang="pl-PL" sz="16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l-PL" sz="18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Aft>
                <a:spcPts val="1200"/>
              </a:spcAft>
            </a:pPr>
            <a:endParaRPr lang="pl-P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2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4D00C-6A8C-EDBA-E833-46ADBAA34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2B8CE59-B38C-1794-C347-501ED4A8F196}"/>
              </a:ext>
            </a:extLst>
          </p:cNvPr>
          <p:cNvSpPr txBox="1"/>
          <p:nvPr/>
        </p:nvSpPr>
        <p:spPr>
          <a:xfrm>
            <a:off x="3237723" y="473631"/>
            <a:ext cx="7992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Cele Roku Pomorskiego Rzemiosła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70557B5-0275-20F4-EB32-804D53EA112D}"/>
              </a:ext>
            </a:extLst>
          </p:cNvPr>
          <p:cNvSpPr txBox="1"/>
          <p:nvPr/>
        </p:nvSpPr>
        <p:spPr>
          <a:xfrm>
            <a:off x="3391703" y="1119962"/>
            <a:ext cx="768465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prezentacja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potencjału i roli pomorskiego rzemiosła w rozwoju gospodarczym, społecznym i kulturalnym regionu  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prezentacja pomorskiego rzemiosła – </a:t>
            </a:r>
            <a:r>
              <a:rPr lang="pl-PL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bogactwa jego historii </a:t>
            </a:r>
            <a:br>
              <a:rPr lang="pl-PL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tradycji, jego dziedzictwa kulturowego, ale też jego różnorodności i nowoczesnego oblicza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promocja rzemiosła jako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polska marka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premium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jako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gwarancja wysokiej jakości wyrobu i usługi poprzez ich autentyczność, unikalność, trwałość, personalizację i dbałość o detale, a także świadomą konsumpcję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promocja kształcenia zawodowego w rzemiośle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jako atrakcyjnej ścieżki zawodowej gwarantującej stabilność zatrudnienia i rozwój oraz realizację pasji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prezentacja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organizacji rzemiosła: cechów, izb, ZRP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jako najstarszej i największej organizacji samorządu gospodarczego w Polsce o unikalnej historii, potencjale i strukturze - jako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wyjątkowej rzemieślniczej społeczności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ludzi, którzy pracują ciężko i z pasją, dbają o rozwój młodych pokoleń rzemieślników, wyznają podobne wartości, szanują i wspierają się wzajemnie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18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Aft>
                <a:spcPts val="1200"/>
              </a:spcAft>
            </a:pPr>
            <a:endParaRPr lang="pl-P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C4BC3F-CBC0-62FF-0FC4-9BA572A12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0" y="143145"/>
            <a:ext cx="2520000" cy="16805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51A017D-B016-48AC-4F3B-5413E632B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3" y="1823670"/>
            <a:ext cx="2520000" cy="16805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E34D98F-81DE-953E-F7E2-5CE736427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0" y="3504195"/>
            <a:ext cx="2520000" cy="168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A9F1AFE-3936-F75A-9EAF-CAFE28D7F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3" y="5177475"/>
            <a:ext cx="2520000" cy="16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2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11D2F6-6111-0A0F-4F31-D0ACF08C9EAA}"/>
              </a:ext>
            </a:extLst>
          </p:cNvPr>
          <p:cNvSpPr txBox="1"/>
          <p:nvPr/>
        </p:nvSpPr>
        <p:spPr>
          <a:xfrm>
            <a:off x="5558116" y="660243"/>
            <a:ext cx="5112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Historia i tradycje rzemiosła na Pomorzu</a:t>
            </a:r>
            <a:endParaRPr lang="pl-PL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A405100-80DC-C3B1-D9AA-E5738E540557}"/>
              </a:ext>
            </a:extLst>
          </p:cNvPr>
          <p:cNvSpPr txBox="1"/>
          <p:nvPr/>
        </p:nvSpPr>
        <p:spPr>
          <a:xfrm>
            <a:off x="5374597" y="2082514"/>
            <a:ext cx="573439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badania archeologiczne Gdańska – już w VII w. istniała tu osada rzemieślniczo-rybacka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pierwsze organizacje rzemieślnicze – cechy powstawały w XIII wieku (podobnie gildie kupieckie)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Izba Rzemieślnicza w Gdańsku powstała w VI.1945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Cechy zrzeszone w Izbie, powstały głównie </a:t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 II wojnie światowej, choć część z nich ma </a:t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bardzo długa historię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zadaniem organizacji cechowych była obrona przed nieuczciwą konkurencją, utrwalanie nawyków rzetelności i uczciwości zawodowej, potwierdzanie kwalifikacji zawodowych (tytuły czeladnicze </a:t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mistrzowskie) 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18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Aft>
                <a:spcPts val="1200"/>
              </a:spcAft>
            </a:pPr>
            <a:endParaRPr lang="pl-P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Wioska ginących zawodów - Garniec Koronowo">
            <a:extLst>
              <a:ext uri="{FF2B5EF4-FFF2-40B4-BE49-F238E27FC236}">
                <a16:creationId xmlns:a16="http://schemas.microsoft.com/office/drawing/2014/main" id="{8DEB1BE5-4017-1B6E-6C60-FE3C595D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2" y="757520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zym zajmuje się zecer, cyrulik i powroźnik? Quiz z pułapkami">
            <a:extLst>
              <a:ext uri="{FF2B5EF4-FFF2-40B4-BE49-F238E27FC236}">
                <a16:creationId xmlns:a16="http://schemas.microsoft.com/office/drawing/2014/main" id="{251DF9FA-E117-2897-98ED-80467904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02" y="857099"/>
            <a:ext cx="2340000" cy="31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zkutnictwo w XVII wieku - Koga Portal - Modele - Żaglowce - Statki -  Okręty - Forum modelarskie">
            <a:extLst>
              <a:ext uri="{FF2B5EF4-FFF2-40B4-BE49-F238E27FC236}">
                <a16:creationId xmlns:a16="http://schemas.microsoft.com/office/drawing/2014/main" id="{3324CA6C-C011-6672-B765-800986AC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0" y="4220795"/>
            <a:ext cx="288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600EFCD-6331-8866-1443-68D024DB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5" y="2805395"/>
            <a:ext cx="2160000" cy="13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istoria rozwoju gorzelnictwa w Krakowie na początku XIX w. -  blog.czajkus.com - blog.czajkus.com">
            <a:extLst>
              <a:ext uri="{FF2B5EF4-FFF2-40B4-BE49-F238E27FC236}">
                <a16:creationId xmlns:a16="http://schemas.microsoft.com/office/drawing/2014/main" id="{519812B8-2640-D1D0-B936-457CB59B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49" y="3557047"/>
            <a:ext cx="2520000" cy="30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3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11D2F6-6111-0A0F-4F31-D0ACF08C9EAA}"/>
              </a:ext>
            </a:extLst>
          </p:cNvPr>
          <p:cNvSpPr txBox="1"/>
          <p:nvPr/>
        </p:nvSpPr>
        <p:spPr>
          <a:xfrm>
            <a:off x="5558117" y="904545"/>
            <a:ext cx="5112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Kim jesteśmy dzisiaj?</a:t>
            </a:r>
            <a:endParaRPr lang="pl-PL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A405100-80DC-C3B1-D9AA-E5738E540557}"/>
              </a:ext>
            </a:extLst>
          </p:cNvPr>
          <p:cNvSpPr txBox="1"/>
          <p:nvPr/>
        </p:nvSpPr>
        <p:spPr>
          <a:xfrm>
            <a:off x="5635754" y="2373807"/>
            <a:ext cx="495748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l-PL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pl-PL" sz="22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łączymy wielowiekową tradycję z</a:t>
            </a:r>
            <a:r>
              <a:rPr lang="pl-PL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2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nowoczesnymi</a:t>
            </a:r>
            <a:r>
              <a:rPr lang="pl-PL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2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technologiami</a:t>
            </a:r>
          </a:p>
          <a:p>
            <a:pPr algn="l">
              <a:spcAft>
                <a:spcPts val="1200"/>
              </a:spcAft>
            </a:pPr>
            <a:r>
              <a:rPr lang="pl-PL" sz="22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z sukcesami konkurujemy na międzynarodowych rynkach</a:t>
            </a:r>
          </a:p>
          <a:p>
            <a:pPr algn="l">
              <a:spcAft>
                <a:spcPts val="1200"/>
              </a:spcAft>
            </a:pPr>
            <a:r>
              <a:rPr lang="pl-PL" sz="22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nowoczesny rzemieślnik to projektant i twórca, który </a:t>
            </a:r>
            <a:r>
              <a:rPr lang="pl-PL" sz="2200" b="0" i="0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oferuje indywidualne podejście i niepowtarzalny produkt</a:t>
            </a:r>
          </a:p>
          <a:p>
            <a:pPr algn="l">
              <a:spcAft>
                <a:spcPts val="1200"/>
              </a:spcAft>
            </a:pPr>
            <a:r>
              <a:rPr lang="pl-PL" sz="22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rzemiosło to największy pracodawca i nauczyciel zawodu!</a:t>
            </a:r>
            <a:endParaRPr lang="pl-PL" sz="2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3DAE684-F95E-5B1F-0943-593FD7C6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622002"/>
            <a:ext cx="4275666" cy="58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9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11D2F6-6111-0A0F-4F31-D0ACF08C9EAA}"/>
              </a:ext>
            </a:extLst>
          </p:cNvPr>
          <p:cNvSpPr txBox="1"/>
          <p:nvPr/>
        </p:nvSpPr>
        <p:spPr>
          <a:xfrm>
            <a:off x="5558117" y="622002"/>
            <a:ext cx="5112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Czym się zajmujemy?</a:t>
            </a:r>
            <a:endParaRPr lang="pl-PL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A405100-80DC-C3B1-D9AA-E5738E540557}"/>
              </a:ext>
            </a:extLst>
          </p:cNvPr>
          <p:cNvSpPr txBox="1"/>
          <p:nvPr/>
        </p:nvSpPr>
        <p:spPr>
          <a:xfrm>
            <a:off x="5369668" y="1385065"/>
            <a:ext cx="56906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promocja pomorskiego rzemiosła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działania </a:t>
            </a:r>
            <a:r>
              <a:rPr lang="pl-PL" sz="2000" b="1" dirty="0" err="1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rzecznicze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 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i </a:t>
            </a:r>
            <a:r>
              <a:rPr lang="pl-PL" sz="20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reprezentacja </a:t>
            </a:r>
            <a:r>
              <a:rPr lang="pl-PL" sz="20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interesów rzemiosła </a:t>
            </a:r>
            <a:r>
              <a:rPr lang="pl-PL" sz="20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wobec administracji państwowej, samorządowej oraz innych instytucji, w tym zagranicznych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a</a:t>
            </a:r>
            <a:r>
              <a:rPr lang="pl-PL" sz="20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ktywny udział w </a:t>
            </a:r>
            <a:r>
              <a:rPr lang="pl-PL" sz="20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dialogu społecznym </a:t>
            </a:r>
            <a:r>
              <a:rPr lang="pl-PL" sz="20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po stronie pracodawców, oraz w pracach różnych </a:t>
            </a:r>
            <a:r>
              <a:rPr lang="pl-PL" sz="20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gremiów </a:t>
            </a:r>
            <a:r>
              <a:rPr lang="pl-PL" sz="20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reprezentujących przedsiębiorców, pracodawców i otoczenie biznesu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nadzór nad </a:t>
            </a:r>
            <a:r>
              <a:rPr lang="pl-PL" sz="20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przygotowaniem zawodowym w rzemiośle</a:t>
            </a:r>
            <a:endParaRPr lang="pl-PL" sz="2000" b="0" i="0" dirty="0">
              <a:solidFill>
                <a:schemeClr val="accent5">
                  <a:lumMod val="50000"/>
                </a:schemeClr>
              </a:solidFill>
              <a:effectLst/>
              <a:highlight>
                <a:srgbClr val="FFFFFF"/>
              </a:highlight>
              <a:latin typeface="Segoene u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nadawanie </a:t>
            </a:r>
            <a:r>
              <a:rPr lang="pl-PL" sz="20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kwalifikacji czeladniczych </a:t>
            </a:r>
            <a:br>
              <a:rPr lang="pl-PL" sz="20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</a:br>
            <a:r>
              <a:rPr lang="pl-PL" sz="20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i mistrzowskich </a:t>
            </a:r>
            <a:r>
              <a:rPr lang="pl-PL" sz="20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w zawodzie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udzielanie </a:t>
            </a:r>
            <a:r>
              <a:rPr lang="pl-PL" sz="20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pomocy instruktażowej, doradczej i informacyjnej</a:t>
            </a:r>
            <a:endParaRPr lang="pl-PL" sz="2000" b="0" i="0" dirty="0">
              <a:solidFill>
                <a:schemeClr val="accent5">
                  <a:lumMod val="50000"/>
                </a:schemeClr>
              </a:solidFill>
              <a:effectLst/>
              <a:highlight>
                <a:srgbClr val="FFFFFF"/>
              </a:highlight>
              <a:latin typeface="Segoene u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Segoene ul"/>
              </a:rPr>
              <a:t>świadczenie </a:t>
            </a:r>
            <a:r>
              <a:rPr lang="pl-PL" sz="20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usług szkoleniowych</a:t>
            </a:r>
            <a:r>
              <a:rPr lang="pl-PL" sz="20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Segoene ul"/>
              </a:rPr>
              <a:t>, dostosowanych do potrzeb rynku pracy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000" b="0" i="0" dirty="0">
              <a:effectLst/>
              <a:highlight>
                <a:srgbClr val="FFFFFF"/>
              </a:highlight>
              <a:latin typeface="Segoene ul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3DAE684-F95E-5B1F-0943-593FD7C6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622002"/>
            <a:ext cx="4275666" cy="58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1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D93D7A52-D6B7-6F8A-DDF0-28762ACC7E75}"/>
              </a:ext>
            </a:extLst>
          </p:cNvPr>
          <p:cNvSpPr/>
          <p:nvPr/>
        </p:nvSpPr>
        <p:spPr>
          <a:xfrm>
            <a:off x="6096000" y="6057163"/>
            <a:ext cx="3182471" cy="632831"/>
          </a:xfrm>
          <a:prstGeom prst="roundRect">
            <a:avLst/>
          </a:prstGeom>
          <a:solidFill>
            <a:srgbClr val="10A53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3EB79E54-366F-EF65-F30D-8E243558F710}"/>
              </a:ext>
            </a:extLst>
          </p:cNvPr>
          <p:cNvSpPr/>
          <p:nvPr/>
        </p:nvSpPr>
        <p:spPr>
          <a:xfrm>
            <a:off x="6096000" y="4762189"/>
            <a:ext cx="3182471" cy="632831"/>
          </a:xfrm>
          <a:prstGeom prst="roundRect">
            <a:avLst/>
          </a:prstGeom>
          <a:solidFill>
            <a:srgbClr val="10A53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D7A6147D-67F4-E008-288C-DCA989A87B95}"/>
              </a:ext>
            </a:extLst>
          </p:cNvPr>
          <p:cNvSpPr/>
          <p:nvPr/>
        </p:nvSpPr>
        <p:spPr>
          <a:xfrm>
            <a:off x="2197475" y="4728303"/>
            <a:ext cx="3182471" cy="632831"/>
          </a:xfrm>
          <a:prstGeom prst="roundRect">
            <a:avLst/>
          </a:prstGeom>
          <a:solidFill>
            <a:srgbClr val="10A53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2C258CB9-7ADE-12AB-9361-30C69F69DE75}"/>
              </a:ext>
            </a:extLst>
          </p:cNvPr>
          <p:cNvSpPr/>
          <p:nvPr/>
        </p:nvSpPr>
        <p:spPr>
          <a:xfrm>
            <a:off x="2909045" y="3334930"/>
            <a:ext cx="5145741" cy="632831"/>
          </a:xfrm>
          <a:prstGeom prst="roundRect">
            <a:avLst/>
          </a:prstGeom>
          <a:solidFill>
            <a:srgbClr val="10A53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0AFEE724-2EF1-A89E-CEBE-098A4C481781}"/>
              </a:ext>
            </a:extLst>
          </p:cNvPr>
          <p:cNvSpPr/>
          <p:nvPr/>
        </p:nvSpPr>
        <p:spPr>
          <a:xfrm>
            <a:off x="2605369" y="1878925"/>
            <a:ext cx="5549153" cy="897116"/>
          </a:xfrm>
          <a:prstGeom prst="roundRect">
            <a:avLst>
              <a:gd name="adj" fmla="val 20513"/>
            </a:avLst>
          </a:prstGeom>
          <a:solidFill>
            <a:srgbClr val="10A538"/>
          </a:solidFill>
          <a:ln>
            <a:solidFill>
              <a:srgbClr val="10A53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10A538"/>
              </a:highligh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2916F7D-62EE-6180-E4EC-A8EB45EBBA2F}"/>
              </a:ext>
            </a:extLst>
          </p:cNvPr>
          <p:cNvSpPr txBox="1"/>
          <p:nvPr/>
        </p:nvSpPr>
        <p:spPr>
          <a:xfrm>
            <a:off x="1004830" y="582284"/>
            <a:ext cx="9135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Jesteśmy </a:t>
            </a:r>
            <a:r>
              <a:rPr lang="pl-PL" sz="2400" b="1" i="0" u="none" strike="noStrike" baseline="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organizacją sieciową </a:t>
            </a:r>
            <a:r>
              <a:rPr lang="pl-PL" sz="24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wspierającą rzemieślników, </a:t>
            </a:r>
            <a:br>
              <a:rPr lang="pl-PL" sz="24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4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tym zwłaszcza szkolących rzemieślników </a:t>
            </a:r>
            <a:br>
              <a:rPr lang="pl-PL" sz="24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4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oraz uczniów kształcących się w rzemiośle</a:t>
            </a:r>
            <a:endParaRPr lang="pl-PL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A659B51-E89D-CD5E-3B75-06AD04ECE313}"/>
              </a:ext>
            </a:extLst>
          </p:cNvPr>
          <p:cNvSpPr txBox="1"/>
          <p:nvPr/>
        </p:nvSpPr>
        <p:spPr>
          <a:xfrm>
            <a:off x="3146612" y="20899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l-PL" sz="1800" b="1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Związek Rzemiosła Polskiego w Warszawie </a:t>
            </a:r>
            <a:endParaRPr lang="pl-PL" sz="1800" b="1" i="0" strike="noStrike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C2F8AA4-F44E-3407-50B5-E9E8DE1FFC55}"/>
              </a:ext>
            </a:extLst>
          </p:cNvPr>
          <p:cNvSpPr txBox="1"/>
          <p:nvPr/>
        </p:nvSpPr>
        <p:spPr>
          <a:xfrm>
            <a:off x="4320988" y="34402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l-P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l-PL" sz="1800" b="1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zby rzemieślnicze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CBC2FDE-C1D5-05A0-1538-610294575C06}"/>
              </a:ext>
            </a:extLst>
          </p:cNvPr>
          <p:cNvSpPr txBox="1"/>
          <p:nvPr/>
        </p:nvSpPr>
        <p:spPr>
          <a:xfrm>
            <a:off x="2331946" y="48434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l-P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l-PL" sz="1800" b="1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półdzielnie rzemieślnicze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51A42ED-5B78-B9F7-64E4-F4363E608207}"/>
              </a:ext>
            </a:extLst>
          </p:cNvPr>
          <p:cNvSpPr txBox="1"/>
          <p:nvPr/>
        </p:nvSpPr>
        <p:spPr>
          <a:xfrm>
            <a:off x="7288307" y="48805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l-P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cechy</a:t>
            </a:r>
            <a:endParaRPr lang="pl-PL" sz="1800" b="1" i="0" u="none" strike="noStrike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25496A7-169D-D269-D391-A8570F26C1BD}"/>
              </a:ext>
            </a:extLst>
          </p:cNvPr>
          <p:cNvSpPr txBox="1"/>
          <p:nvPr/>
        </p:nvSpPr>
        <p:spPr>
          <a:xfrm>
            <a:off x="6893858" y="61894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l-P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rzemieślnicy</a:t>
            </a:r>
            <a:endParaRPr lang="pl-PL" sz="1800" b="1" i="0" u="none" strike="noStrike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8D5182FD-876F-C3FE-6E10-C351C7C322CB}"/>
              </a:ext>
            </a:extLst>
          </p:cNvPr>
          <p:cNvSpPr/>
          <p:nvPr/>
        </p:nvSpPr>
        <p:spPr>
          <a:xfrm>
            <a:off x="5244349" y="2794602"/>
            <a:ext cx="475130" cy="490399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dół 20">
            <a:extLst>
              <a:ext uri="{FF2B5EF4-FFF2-40B4-BE49-F238E27FC236}">
                <a16:creationId xmlns:a16="http://schemas.microsoft.com/office/drawing/2014/main" id="{FAD63EE3-8E3E-86EF-0CDB-6DA35B276633}"/>
              </a:ext>
            </a:extLst>
          </p:cNvPr>
          <p:cNvSpPr/>
          <p:nvPr/>
        </p:nvSpPr>
        <p:spPr>
          <a:xfrm>
            <a:off x="3551145" y="4160384"/>
            <a:ext cx="475130" cy="490399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: w dół 21">
            <a:extLst>
              <a:ext uri="{FF2B5EF4-FFF2-40B4-BE49-F238E27FC236}">
                <a16:creationId xmlns:a16="http://schemas.microsoft.com/office/drawing/2014/main" id="{9F065427-7570-FAF8-3BE5-E5E8E1646F85}"/>
              </a:ext>
            </a:extLst>
          </p:cNvPr>
          <p:cNvSpPr/>
          <p:nvPr/>
        </p:nvSpPr>
        <p:spPr>
          <a:xfrm>
            <a:off x="7449670" y="4192355"/>
            <a:ext cx="475130" cy="490399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dół 22">
            <a:extLst>
              <a:ext uri="{FF2B5EF4-FFF2-40B4-BE49-F238E27FC236}">
                <a16:creationId xmlns:a16="http://schemas.microsoft.com/office/drawing/2014/main" id="{22AA19DA-2EC7-B06D-81A7-D6BE4249669E}"/>
              </a:ext>
            </a:extLst>
          </p:cNvPr>
          <p:cNvSpPr/>
          <p:nvPr/>
        </p:nvSpPr>
        <p:spPr>
          <a:xfrm>
            <a:off x="7449670" y="5520915"/>
            <a:ext cx="475130" cy="490399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37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11D2F6-6111-0A0F-4F31-D0ACF08C9EAA}"/>
              </a:ext>
            </a:extLst>
          </p:cNvPr>
          <p:cNvSpPr txBox="1"/>
          <p:nvPr/>
        </p:nvSpPr>
        <p:spPr>
          <a:xfrm>
            <a:off x="5684482" y="611606"/>
            <a:ext cx="55119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Organizacje pomorskiego rz</a:t>
            </a:r>
            <a:r>
              <a:rPr lang="pl-PL" sz="3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emiosła dzisiaj</a:t>
            </a:r>
            <a:endParaRPr lang="pl-PL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A405100-80DC-C3B1-D9AA-E5738E540557}"/>
              </a:ext>
            </a:extLst>
          </p:cNvPr>
          <p:cNvSpPr txBox="1"/>
          <p:nvPr/>
        </p:nvSpPr>
        <p:spPr>
          <a:xfrm>
            <a:off x="5810850" y="2646182"/>
            <a:ext cx="525922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l-PL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terenie województwa pomorskiego działają </a:t>
            </a:r>
            <a:br>
              <a:rPr lang="pl-PL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izby rzemieślnicze: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Pomorska Izba Rzemieślnicza Małych </a:t>
            </a:r>
            <a:br>
              <a:rPr lang="pl-P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Średnich Przedsiębiorstw </a:t>
            </a:r>
            <a:r>
              <a:rPr lang="pl-P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Gdańsku </a:t>
            </a:r>
            <a:br>
              <a:rPr lang="pl-P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(11 powiatów i 3 miasta na prawach powiatu)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Izba Rzemiosła i Przedsiębiorczości Pomorza Środkowego </a:t>
            </a:r>
            <a:r>
              <a:rPr lang="pl-PL" sz="180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Słupsku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 powiaty – Słupsk, Lębork, Bytów, Człuchów i Słupsk jako miasto na prawach powiatu)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Kujawsko-Pomorska Izba Rzemiosła </a:t>
            </a:r>
            <a:br>
              <a:rPr lang="pl-P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Przedsiębiorczości </a:t>
            </a:r>
            <a:r>
              <a:rPr lang="pl-P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Bydgoszczy </a:t>
            </a:r>
            <a:br>
              <a:rPr lang="pl-P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 powiat – Chojnice)</a:t>
            </a:r>
            <a:endParaRPr lang="pl-PL" sz="18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Aft>
                <a:spcPts val="1200"/>
              </a:spcAft>
            </a:pPr>
            <a:endParaRPr lang="pl-P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Symbol zastępczy zawartości 5" descr="mapka_izba.jpg">
            <a:extLst>
              <a:ext uri="{FF2B5EF4-FFF2-40B4-BE49-F238E27FC236}">
                <a16:creationId xmlns:a16="http://schemas.microsoft.com/office/drawing/2014/main" id="{43A573B7-4B7C-16F8-8515-A209722A96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16" y="1910799"/>
            <a:ext cx="5400000" cy="36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>
            <a:extLst>
              <a:ext uri="{FF2B5EF4-FFF2-40B4-BE49-F238E27FC236}">
                <a16:creationId xmlns:a16="http://schemas.microsoft.com/office/drawing/2014/main" id="{20235BA5-FDB0-4769-BD66-CE406EA53892}"/>
              </a:ext>
            </a:extLst>
          </p:cNvPr>
          <p:cNvSpPr txBox="1"/>
          <p:nvPr/>
        </p:nvSpPr>
        <p:spPr>
          <a:xfrm>
            <a:off x="731200" y="1521435"/>
            <a:ext cx="97209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Poppins SemiBold" panose="00000700000000000000" pitchFamily="2" charset="0"/>
              </a:rPr>
              <a:t>Pomorska Izba Rzemieślnicza MSP</a:t>
            </a:r>
          </a:p>
          <a:p>
            <a:br>
              <a:rPr lang="pl-PL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Poppins SemiBold" panose="00000700000000000000" pitchFamily="2" charset="0"/>
              </a:rPr>
            </a:br>
            <a:br>
              <a:rPr lang="pl-PL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Poppins SemiBold" panose="00000700000000000000" pitchFamily="2" charset="0"/>
              </a:rPr>
            </a:br>
            <a:r>
              <a:rPr lang="pl-PL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Poppins SemiBold" panose="00000700000000000000" pitchFamily="2" charset="0"/>
              </a:rPr>
              <a:t>w liczbach</a:t>
            </a:r>
            <a:endParaRPr lang="en-U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Poppins SemiBold" panose="00000700000000000000" pitchFamily="2" charset="0"/>
            </a:endParaRPr>
          </a:p>
        </p:txBody>
      </p: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D4FCF76D-1489-41FC-A7C6-A85278E633D4}"/>
              </a:ext>
            </a:extLst>
          </p:cNvPr>
          <p:cNvCxnSpPr>
            <a:cxnSpLocks/>
          </p:cNvCxnSpPr>
          <p:nvPr/>
        </p:nvCxnSpPr>
        <p:spPr>
          <a:xfrm>
            <a:off x="924373" y="2569581"/>
            <a:ext cx="44352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6">
            <a:extLst>
              <a:ext uri="{FF2B5EF4-FFF2-40B4-BE49-F238E27FC236}">
                <a16:creationId xmlns:a16="http://schemas.microsoft.com/office/drawing/2014/main" id="{7A8189FE-CC05-4918-9B9A-43E7E76F5B8A}"/>
              </a:ext>
            </a:extLst>
          </p:cNvPr>
          <p:cNvCxnSpPr>
            <a:cxnSpLocks/>
          </p:cNvCxnSpPr>
          <p:nvPr/>
        </p:nvCxnSpPr>
        <p:spPr>
          <a:xfrm>
            <a:off x="6245851" y="5714355"/>
            <a:ext cx="0" cy="4459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4FAB6A1-066D-07B1-24FA-CB6BE126D47E}"/>
              </a:ext>
            </a:extLst>
          </p:cNvPr>
          <p:cNvSpPr txBox="1"/>
          <p:nvPr/>
        </p:nvSpPr>
        <p:spPr>
          <a:xfrm>
            <a:off x="544051" y="3617728"/>
            <a:ext cx="9949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pl-PL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F034FD41-5DA6-5DB1-9171-F0589615CEF4}"/>
              </a:ext>
            </a:extLst>
          </p:cNvPr>
          <p:cNvSpPr/>
          <p:nvPr/>
        </p:nvSpPr>
        <p:spPr>
          <a:xfrm>
            <a:off x="472453" y="4799955"/>
            <a:ext cx="1869627" cy="914400"/>
          </a:xfrm>
          <a:prstGeom prst="roundRect">
            <a:avLst/>
          </a:prstGeom>
          <a:solidFill>
            <a:srgbClr val="10A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/>
              <a:t>Liczba zdanych egzaminów czeladniczych (1945-2024): ok. </a:t>
            </a:r>
            <a:r>
              <a:rPr lang="pl-PL" sz="1500" b="1" dirty="0">
                <a:solidFill>
                  <a:srgbClr val="FF0000"/>
                </a:solidFill>
              </a:rPr>
              <a:t>128 000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E8A0EA46-77F0-F83F-F9DA-B1B5B1626569}"/>
              </a:ext>
            </a:extLst>
          </p:cNvPr>
          <p:cNvSpPr/>
          <p:nvPr/>
        </p:nvSpPr>
        <p:spPr>
          <a:xfrm>
            <a:off x="2647492" y="4799955"/>
            <a:ext cx="1869627" cy="914400"/>
          </a:xfrm>
          <a:prstGeom prst="roundRect">
            <a:avLst/>
          </a:prstGeom>
          <a:solidFill>
            <a:srgbClr val="10A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/>
              <a:t>Liczba zdanych egzaminów mistrzowskich (1945 -2024): ok. </a:t>
            </a:r>
            <a:r>
              <a:rPr lang="pl-PL" sz="1500" b="1" dirty="0">
                <a:solidFill>
                  <a:srgbClr val="FF0000"/>
                </a:solidFill>
              </a:rPr>
              <a:t>23 000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CDAC7DEC-167D-723B-7972-0E190BD82AA7}"/>
              </a:ext>
            </a:extLst>
          </p:cNvPr>
          <p:cNvSpPr/>
          <p:nvPr/>
        </p:nvSpPr>
        <p:spPr>
          <a:xfrm>
            <a:off x="4700187" y="4799955"/>
            <a:ext cx="1869627" cy="914400"/>
          </a:xfrm>
          <a:prstGeom prst="roundRect">
            <a:avLst/>
          </a:prstGeom>
          <a:solidFill>
            <a:srgbClr val="10A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Liczba uczniów w systemie dualnym (2024):  </a:t>
            </a:r>
            <a:r>
              <a:rPr lang="pl-PL" sz="1600" b="1" dirty="0">
                <a:solidFill>
                  <a:srgbClr val="FF0000"/>
                </a:solidFill>
              </a:rPr>
              <a:t>6 167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9E611A8C-7977-AD75-F8C2-0542068C173D}"/>
              </a:ext>
            </a:extLst>
          </p:cNvPr>
          <p:cNvSpPr/>
          <p:nvPr/>
        </p:nvSpPr>
        <p:spPr>
          <a:xfrm>
            <a:off x="6752881" y="4799955"/>
            <a:ext cx="1869627" cy="914400"/>
          </a:xfrm>
          <a:prstGeom prst="roundRect">
            <a:avLst/>
          </a:prstGeom>
          <a:solidFill>
            <a:srgbClr val="10A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Posiedzenia komisji egzaminacyjnych (2023): </a:t>
            </a:r>
            <a:r>
              <a:rPr lang="pl-PL" sz="1600" b="1" dirty="0">
                <a:solidFill>
                  <a:srgbClr val="FF0000"/>
                </a:solidFill>
              </a:rPr>
              <a:t>116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A31DBC6E-C9A4-60D1-95F0-6538B15090EF}"/>
              </a:ext>
            </a:extLst>
          </p:cNvPr>
          <p:cNvSpPr/>
          <p:nvPr/>
        </p:nvSpPr>
        <p:spPr>
          <a:xfrm>
            <a:off x="8837781" y="4799955"/>
            <a:ext cx="1869627" cy="914400"/>
          </a:xfrm>
          <a:prstGeom prst="roundRect">
            <a:avLst/>
          </a:prstGeom>
          <a:solidFill>
            <a:srgbClr val="10A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/>
              <a:t>Liczba komisji egzaminacyjnych: </a:t>
            </a:r>
            <a:r>
              <a:rPr lang="pl-PL" sz="1500" b="1" dirty="0">
                <a:solidFill>
                  <a:srgbClr val="FF0000"/>
                </a:solidFill>
              </a:rPr>
              <a:t>56</a:t>
            </a:r>
            <a:r>
              <a:rPr lang="pl-PL" sz="1500" dirty="0">
                <a:solidFill>
                  <a:srgbClr val="FF0000"/>
                </a:solidFill>
              </a:rPr>
              <a:t>, </a:t>
            </a:r>
            <a:br>
              <a:rPr lang="pl-PL" sz="1500" dirty="0">
                <a:solidFill>
                  <a:srgbClr val="FF0000"/>
                </a:solidFill>
              </a:rPr>
            </a:br>
            <a:r>
              <a:rPr lang="pl-PL" sz="1500" dirty="0">
                <a:solidFill>
                  <a:schemeClr val="bg1"/>
                </a:solidFill>
              </a:rPr>
              <a:t>ich członków: </a:t>
            </a:r>
            <a:r>
              <a:rPr lang="pl-PL" sz="1500" b="1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E53A78A3-0DE3-C642-C64A-B59704CDC198}"/>
              </a:ext>
            </a:extLst>
          </p:cNvPr>
          <p:cNvSpPr/>
          <p:nvPr/>
        </p:nvSpPr>
        <p:spPr>
          <a:xfrm>
            <a:off x="472453" y="3617728"/>
            <a:ext cx="1869627" cy="914400"/>
          </a:xfrm>
          <a:prstGeom prst="roundRect">
            <a:avLst/>
          </a:prstGeom>
          <a:solidFill>
            <a:srgbClr val="10A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Liczba zrzeszonych cechów: </a:t>
            </a:r>
            <a:r>
              <a:rPr lang="pl-PL" sz="1600" b="1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A75EFEA-D71A-493F-B69B-BA136396B9F6}"/>
              </a:ext>
            </a:extLst>
          </p:cNvPr>
          <p:cNvSpPr/>
          <p:nvPr/>
        </p:nvSpPr>
        <p:spPr>
          <a:xfrm>
            <a:off x="2555623" y="3617728"/>
            <a:ext cx="1869627" cy="914400"/>
          </a:xfrm>
          <a:prstGeom prst="roundRect">
            <a:avLst/>
          </a:prstGeom>
          <a:solidFill>
            <a:srgbClr val="10A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Liczba zrzeszonych spółdzielni:</a:t>
            </a:r>
            <a:r>
              <a:rPr lang="pl-PL" sz="16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74869B2F-9EB8-2D6C-368A-63F181AFDAF2}"/>
              </a:ext>
            </a:extLst>
          </p:cNvPr>
          <p:cNvSpPr/>
          <p:nvPr/>
        </p:nvSpPr>
        <p:spPr>
          <a:xfrm>
            <a:off x="4658013" y="3617728"/>
            <a:ext cx="1869627" cy="914400"/>
          </a:xfrm>
          <a:prstGeom prst="roundRect">
            <a:avLst/>
          </a:prstGeom>
          <a:solidFill>
            <a:srgbClr val="10A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Liczba zrzeszonych firm: ponad </a:t>
            </a:r>
            <a:r>
              <a:rPr lang="pl-PL" sz="1600" b="1" dirty="0">
                <a:solidFill>
                  <a:srgbClr val="FF0000"/>
                </a:solidFill>
              </a:rPr>
              <a:t>1 800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246FA32C-3070-B1BC-F171-B221F42347B8}"/>
              </a:ext>
            </a:extLst>
          </p:cNvPr>
          <p:cNvSpPr/>
          <p:nvPr/>
        </p:nvSpPr>
        <p:spPr>
          <a:xfrm>
            <a:off x="6752882" y="3617728"/>
            <a:ext cx="1869627" cy="914400"/>
          </a:xfrm>
          <a:prstGeom prst="roundRect">
            <a:avLst/>
          </a:prstGeom>
          <a:solidFill>
            <a:srgbClr val="10A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Liczba firm partnerskich </a:t>
            </a:r>
            <a:br>
              <a:rPr lang="pl-PL" sz="1600" dirty="0"/>
            </a:br>
            <a:r>
              <a:rPr lang="pl-PL" sz="1600" dirty="0"/>
              <a:t>w Klubie Biznesu: </a:t>
            </a:r>
            <a:r>
              <a:rPr lang="pl-PL" sz="1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408843A3-9304-2A7C-4A5E-F6C4A46876D0}"/>
              </a:ext>
            </a:extLst>
          </p:cNvPr>
          <p:cNvSpPr/>
          <p:nvPr/>
        </p:nvSpPr>
        <p:spPr>
          <a:xfrm>
            <a:off x="8837781" y="3617728"/>
            <a:ext cx="1869627" cy="914400"/>
          </a:xfrm>
          <a:prstGeom prst="roundRect">
            <a:avLst/>
          </a:prstGeom>
          <a:solidFill>
            <a:srgbClr val="10A5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Liczba zakładów szkolących: blisko </a:t>
            </a:r>
            <a:r>
              <a:rPr lang="pl-PL" sz="1600" b="1" dirty="0">
                <a:solidFill>
                  <a:srgbClr val="FF0000"/>
                </a:solidFill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30896597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11105</TotalTime>
  <Words>1509</Words>
  <Application>Microsoft Office PowerPoint</Application>
  <PresentationFormat>Panoramiczny</PresentationFormat>
  <Paragraphs>124</Paragraphs>
  <Slides>17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7" baseType="lpstr">
      <vt:lpstr>Arial</vt:lpstr>
      <vt:lpstr>Calibri</vt:lpstr>
      <vt:lpstr>Segoe UI</vt:lpstr>
      <vt:lpstr>Segoe UI Black</vt:lpstr>
      <vt:lpstr>Segoe UI Semibold</vt:lpstr>
      <vt:lpstr>Segoe UI Symbol</vt:lpstr>
      <vt:lpstr>Segoene ul</vt:lpstr>
      <vt:lpstr>Wingdings</vt:lpstr>
      <vt:lpstr>Motyw pakietu Office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Szkoły rzemiosła na Pomorzu: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dgrud</dc:creator>
  <cp:lastModifiedBy>Małgorzata Wokacz-Zaborowska</cp:lastModifiedBy>
  <cp:revision>51</cp:revision>
  <cp:lastPrinted>2024-09-25T06:02:11Z</cp:lastPrinted>
  <dcterms:created xsi:type="dcterms:W3CDTF">2022-05-11T11:17:07Z</dcterms:created>
  <dcterms:modified xsi:type="dcterms:W3CDTF">2025-01-20T21:53:46Z</dcterms:modified>
</cp:coreProperties>
</file>