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6" r:id="rId2"/>
    <p:sldId id="259" r:id="rId3"/>
    <p:sldId id="260" r:id="rId4"/>
    <p:sldId id="262" r:id="rId5"/>
    <p:sldId id="293" r:id="rId6"/>
    <p:sldId id="292" r:id="rId7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52" userDrawn="1">
          <p15:clr>
            <a:srgbClr val="A4A3A4"/>
          </p15:clr>
        </p15:guide>
        <p15:guide id="2" pos="66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93185"/>
    <a:srgbClr val="002B82"/>
    <a:srgbClr val="4A206A"/>
    <a:srgbClr val="E31E24"/>
    <a:srgbClr val="F39314"/>
    <a:srgbClr val="2E31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994" autoAdjust="0"/>
    <p:restoredTop sz="95000" autoAdjust="0"/>
  </p:normalViewPr>
  <p:slideViewPr>
    <p:cSldViewPr showGuides="1">
      <p:cViewPr varScale="1">
        <p:scale>
          <a:sx n="81" d="100"/>
          <a:sy n="81" d="100"/>
        </p:scale>
        <p:origin x="1075" y="62"/>
      </p:cViewPr>
      <p:guideLst>
        <p:guide orient="horz" pos="1752"/>
        <p:guide pos="665"/>
      </p:guideLst>
    </p:cSldViewPr>
  </p:slideViewPr>
  <p:outlineViewPr>
    <p:cViewPr>
      <p:scale>
        <a:sx n="33" d="100"/>
        <a:sy n="33" d="100"/>
      </p:scale>
      <p:origin x="0" y="-5659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128" d="100"/>
          <a:sy n="128" d="100"/>
        </p:scale>
        <p:origin x="4884" y="13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FA78EB-A17D-4DEB-ADC3-58691BEE7E2B}" type="datetimeFigureOut">
              <a:rPr lang="pl-PL" smtClean="0"/>
              <a:t>13.01.2025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529776-1C07-4EBA-9860-AFD68405583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020144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61A48C-7AB4-4432-82D3-5020B422F8CB}" type="datetimeFigureOut">
              <a:rPr lang="pl-PL" smtClean="0"/>
              <a:t>13.01.2025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E1A6A5-6D4E-4617-A015-458F3EFD4B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112778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E1A6A5-6D4E-4617-A015-458F3EFD4BF7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548092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586BAC-94C1-4FD4-BA9F-CA9D9C21E8DF}" type="datetimeFigureOut">
              <a:rPr lang="pl-PL" smtClean="0"/>
              <a:t>13.01.2025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E9D0E7-205A-4E3C-A6CF-F8F454C50C8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956604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586BAC-94C1-4FD4-BA9F-CA9D9C21E8DF}" type="datetimeFigureOut">
              <a:rPr lang="pl-PL" smtClean="0"/>
              <a:t>13.01.2025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E9D0E7-205A-4E3C-A6CF-F8F454C50C8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719583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586BAC-94C1-4FD4-BA9F-CA9D9C21E8DF}" type="datetimeFigureOut">
              <a:rPr lang="pl-PL" smtClean="0"/>
              <a:t>13.01.2025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E9D0E7-205A-4E3C-A6CF-F8F454C50C8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13047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586BAC-94C1-4FD4-BA9F-CA9D9C21E8DF}" type="datetimeFigureOut">
              <a:rPr lang="pl-PL" smtClean="0"/>
              <a:t>13.01.2025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E9D0E7-205A-4E3C-A6CF-F8F454C50C8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147566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586BAC-94C1-4FD4-BA9F-CA9D9C21E8DF}" type="datetimeFigureOut">
              <a:rPr lang="pl-PL" smtClean="0"/>
              <a:t>13.01.2025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E9D0E7-205A-4E3C-A6CF-F8F454C50C8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99660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586BAC-94C1-4FD4-BA9F-CA9D9C21E8DF}" type="datetimeFigureOut">
              <a:rPr lang="pl-PL" smtClean="0"/>
              <a:t>13.01.2025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E9D0E7-205A-4E3C-A6CF-F8F454C50C8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285642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586BAC-94C1-4FD4-BA9F-CA9D9C21E8DF}" type="datetimeFigureOut">
              <a:rPr lang="pl-PL" smtClean="0"/>
              <a:t>13.01.2025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E9D0E7-205A-4E3C-A6CF-F8F454C50C8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05127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586BAC-94C1-4FD4-BA9F-CA9D9C21E8DF}" type="datetimeFigureOut">
              <a:rPr lang="pl-PL" smtClean="0"/>
              <a:t>13.01.2025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E9D0E7-205A-4E3C-A6CF-F8F454C50C8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703258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586BAC-94C1-4FD4-BA9F-CA9D9C21E8DF}" type="datetimeFigureOut">
              <a:rPr lang="pl-PL" smtClean="0"/>
              <a:t>13.01.2025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E9D0E7-205A-4E3C-A6CF-F8F454C50C8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75216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586BAC-94C1-4FD4-BA9F-CA9D9C21E8DF}" type="datetimeFigureOut">
              <a:rPr lang="pl-PL" smtClean="0"/>
              <a:t>13.01.2025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E9D0E7-205A-4E3C-A6CF-F8F454C50C8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725541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586BAC-94C1-4FD4-BA9F-CA9D9C21E8DF}" type="datetimeFigureOut">
              <a:rPr lang="pl-PL" smtClean="0"/>
              <a:t>13.01.2025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E9D0E7-205A-4E3C-A6CF-F8F454C50C8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482438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tytułu 6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4275020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emf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8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7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7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erb województwa + napis Urząd Marszałkowski Województwa Pomorskie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6587" y="1196752"/>
            <a:ext cx="7078827" cy="1299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ytuł 5"/>
          <p:cNvSpPr>
            <a:spLocks noGrp="1"/>
          </p:cNvSpPr>
          <p:nvPr>
            <p:ph type="ctrTitle"/>
          </p:nvPr>
        </p:nvSpPr>
        <p:spPr>
          <a:xfrm>
            <a:off x="1524000" y="2871743"/>
            <a:ext cx="9144000" cy="1515832"/>
          </a:xfrm>
        </p:spPr>
        <p:txBody>
          <a:bodyPr>
            <a:normAutofit fontScale="90000"/>
          </a:bodyPr>
          <a:lstStyle/>
          <a:p>
            <a:r>
              <a:rPr lang="pl-PL" sz="4000" b="1" dirty="0"/>
              <a:t>Przedsięwzięcia strategiczne w zakresie turystyki wodnej realizowane przez Departament Infrastruktury</a:t>
            </a:r>
            <a:endParaRPr lang="pl-PL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Podtytuł 6"/>
          <p:cNvSpPr>
            <a:spLocks noGrp="1"/>
          </p:cNvSpPr>
          <p:nvPr>
            <p:ph type="subTitle" idx="1"/>
          </p:nvPr>
        </p:nvSpPr>
        <p:spPr>
          <a:xfrm>
            <a:off x="2556586" y="5877272"/>
            <a:ext cx="7078828" cy="863674"/>
          </a:xfrm>
        </p:spPr>
        <p:txBody>
          <a:bodyPr>
            <a:normAutofit/>
          </a:bodyPr>
          <a:lstStyle/>
          <a:p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Gdańsk, 21.01.2025 r. </a:t>
            </a:r>
          </a:p>
          <a:p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Izabela Fludzińska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4C7B3343-5F7F-4D5B-8094-C314142C4D4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2384" y="5877272"/>
            <a:ext cx="1774817" cy="789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651819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249170" y="3795905"/>
            <a:ext cx="8772187" cy="27620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l-PL" sz="1300" b="1" dirty="0"/>
              <a:t>Cel: </a:t>
            </a:r>
            <a:r>
              <a:rPr lang="pl-PL" sz="1300" dirty="0"/>
              <a:t>rozwój markowego oraz zintegrowanego produktu turystycznego </a:t>
            </a:r>
            <a:br>
              <a:rPr lang="pl-PL" sz="1300" dirty="0"/>
            </a:br>
            <a:r>
              <a:rPr lang="pl-PL" sz="1300" dirty="0"/>
              <a:t>charakteryzującego się wysoką konkurencyjnością w kraju i zagranicą, poprzez </a:t>
            </a:r>
            <a:br>
              <a:rPr lang="pl-PL" sz="1300" dirty="0"/>
            </a:br>
            <a:r>
              <a:rPr lang="pl-PL" sz="1300" dirty="0"/>
              <a:t>rozbudowę sieci portów i przystani żeglarskich Zatoki Gdańskiej, Delty Wisły, Zalewu </a:t>
            </a:r>
            <a:br>
              <a:rPr lang="pl-PL" sz="1300" dirty="0"/>
            </a:br>
            <a:r>
              <a:rPr lang="pl-PL" sz="1300" dirty="0"/>
              <a:t>Wiślanego i Morza Bałtyckiego stanowiącego część krajowego i międzynarodowego systemu szlaków żeglugowych.</a:t>
            </a:r>
          </a:p>
          <a:p>
            <a:pPr>
              <a:lnSpc>
                <a:spcPct val="150000"/>
              </a:lnSpc>
            </a:pPr>
            <a:r>
              <a:rPr lang="pl-PL" sz="1300" b="1" dirty="0"/>
              <a:t>Osiągnięcia</a:t>
            </a:r>
            <a:r>
              <a:rPr lang="pl-PL" sz="1300" dirty="0"/>
              <a:t>: 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pl-PL" sz="1300" dirty="0"/>
              <a:t>powstanie nowoczesnej, bezpiecznej i atrakcyjnej infrastruktury żeglarskiej,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pl-PL" sz="1300" dirty="0"/>
              <a:t>wdrożenie odpowiednich standardów zagospodarowania obiektów żeglarskich,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pl-PL" sz="1300" dirty="0"/>
              <a:t>poprawa dostępności, bezpieczeństwa i czystości akwenów,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pl-PL" sz="1300" dirty="0"/>
              <a:t>wykreowanie i wzmocnienie produktu turystycznego z ofertą żeglarską dot. obszaru Zatoki Gdańskiej i Morza Bałtyckiego.</a:t>
            </a:r>
            <a:endParaRPr lang="pl-PL" sz="1400" dirty="0"/>
          </a:p>
        </p:txBody>
      </p:sp>
      <p:sp>
        <p:nvSpPr>
          <p:cNvPr id="11" name="Prostokąt 10"/>
          <p:cNvSpPr/>
          <p:nvPr/>
        </p:nvSpPr>
        <p:spPr>
          <a:xfrm>
            <a:off x="2954914" y="79596"/>
            <a:ext cx="7810025" cy="11522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Rozwój oferty turystyki wodnej w obszarze Pętli Żuławskiej, Zatoki Gdańskiej i Morza Bałtyckiego</a:t>
            </a:r>
            <a:r>
              <a:rPr lang="pl-PL" sz="2800" b="1" dirty="0">
                <a:solidFill>
                  <a:schemeClr val="tx1"/>
                </a:solidFill>
              </a:rPr>
              <a:t>	   </a:t>
            </a:r>
          </a:p>
        </p:txBody>
      </p:sp>
      <p:sp>
        <p:nvSpPr>
          <p:cNvPr id="5" name="pole tekstowe 4"/>
          <p:cNvSpPr txBox="1"/>
          <p:nvPr/>
        </p:nvSpPr>
        <p:spPr>
          <a:xfrm>
            <a:off x="8112224" y="1125219"/>
            <a:ext cx="38637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dirty="0"/>
              <a:t>13 Beneficjentów</a:t>
            </a:r>
            <a:endParaRPr lang="pl-PL" sz="1600" dirty="0"/>
          </a:p>
          <a:p>
            <a:r>
              <a:rPr lang="pl-PL" sz="1600" b="1" dirty="0"/>
              <a:t>21 rekomendowanych </a:t>
            </a:r>
            <a:r>
              <a:rPr lang="pl-PL" sz="1600" dirty="0"/>
              <a:t>zadań inwestycyjnych </a:t>
            </a:r>
          </a:p>
          <a:p>
            <a:r>
              <a:rPr lang="pl-PL" sz="1600" dirty="0"/>
              <a:t>Wartość inwestycji: </a:t>
            </a:r>
            <a:r>
              <a:rPr lang="pl-PL" sz="1600" b="1" dirty="0"/>
              <a:t>219 mln PLN</a:t>
            </a:r>
            <a:endParaRPr lang="pl-PL" sz="1600" dirty="0"/>
          </a:p>
          <a:p>
            <a:r>
              <a:rPr lang="pl-PL" sz="1600" dirty="0"/>
              <a:t>Źródła finansowania:</a:t>
            </a:r>
            <a:r>
              <a:rPr lang="pl-PL" sz="1600" b="1" dirty="0"/>
              <a:t> FEP, wkład własny</a:t>
            </a:r>
            <a:endParaRPr lang="pl-PL" sz="1600" dirty="0"/>
          </a:p>
        </p:txBody>
      </p:sp>
      <p:pic>
        <p:nvPicPr>
          <p:cNvPr id="15" name="Obraz 13">
            <a:extLst>
              <a:ext uri="{FF2B5EF4-FFF2-40B4-BE49-F238E27FC236}">
                <a16:creationId xmlns:a16="http://schemas.microsoft.com/office/drawing/2014/main" id="{EA3941BF-4228-405F-B16C-55977E1466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5541" y="3708080"/>
            <a:ext cx="2075364" cy="2765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Prostokąt 15">
            <a:extLst>
              <a:ext uri="{FF2B5EF4-FFF2-40B4-BE49-F238E27FC236}">
                <a16:creationId xmlns:a16="http://schemas.microsoft.com/office/drawing/2014/main" id="{32DEC363-33EF-45F3-9061-0DFF5B2FE968}"/>
              </a:ext>
            </a:extLst>
          </p:cNvPr>
          <p:cNvSpPr/>
          <p:nvPr/>
        </p:nvSpPr>
        <p:spPr>
          <a:xfrm>
            <a:off x="9385541" y="3708080"/>
            <a:ext cx="2075364" cy="2765236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9C26010B-01B8-4199-B1C9-D838E36DA9A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84" y="1479733"/>
            <a:ext cx="2611930" cy="1851158"/>
          </a:xfrm>
          <a:prstGeom prst="rect">
            <a:avLst/>
          </a:prstGeom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id="{AA7099C5-A8A9-4BDA-8D46-F39F436B6F4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5980" y="2667391"/>
            <a:ext cx="2611930" cy="1839107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5F5D7822-60FC-46CD-A2DF-8F25FEBDFF0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4482" y="1922633"/>
            <a:ext cx="2611930" cy="1851158"/>
          </a:xfrm>
          <a:prstGeom prst="rect">
            <a:avLst/>
          </a:prstGeom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2825BDF7-C0B3-4264-9293-2F8518DE01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25" y="159281"/>
            <a:ext cx="2495600" cy="458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8B9B5681-FF33-4094-A8A8-B3CF6CBA1F2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7863" y="164205"/>
            <a:ext cx="1008112" cy="448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4762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270656" y="4481665"/>
            <a:ext cx="6345547" cy="2061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300" b="1" dirty="0"/>
              <a:t>Cel: </a:t>
            </a:r>
            <a:r>
              <a:rPr lang="pl-PL" sz="1300" dirty="0"/>
              <a:t>stworzenie kompleksowej, sieciowej, rozpoznawalnej oferty turystycznej </a:t>
            </a:r>
            <a:br>
              <a:rPr lang="pl-PL" sz="1300" dirty="0"/>
            </a:br>
            <a:r>
              <a:rPr lang="pl-PL" sz="1300" dirty="0"/>
              <a:t>opartej na charakterystycznych walorach pomorskich szlaków kajakowych.</a:t>
            </a:r>
          </a:p>
          <a:p>
            <a:endParaRPr lang="pl-PL" sz="1300" dirty="0"/>
          </a:p>
          <a:p>
            <a:r>
              <a:rPr lang="pl-PL" sz="1300" b="1" dirty="0"/>
              <a:t>Osiągnięcia</a:t>
            </a:r>
            <a:r>
              <a:rPr lang="pl-PL" sz="1300" dirty="0"/>
              <a:t>: </a:t>
            </a:r>
          </a:p>
          <a:p>
            <a:pPr indent="-285750">
              <a:lnSpc>
                <a:spcPct val="150000"/>
              </a:lnSpc>
              <a:buFontTx/>
              <a:buChar char="-"/>
            </a:pPr>
            <a:r>
              <a:rPr lang="pl-PL" sz="1300" dirty="0"/>
              <a:t>wzmocnienie marki „Pomorskie Szlaki Kajakowe”,</a:t>
            </a:r>
          </a:p>
          <a:p>
            <a:pPr indent="-285750">
              <a:lnSpc>
                <a:spcPct val="150000"/>
              </a:lnSpc>
              <a:buFontTx/>
              <a:buChar char="-"/>
            </a:pPr>
            <a:r>
              <a:rPr lang="pl-PL" sz="1300" dirty="0"/>
              <a:t>wzrost bezpieczeństwa użytkowników infrastruktury kajakowej,</a:t>
            </a:r>
          </a:p>
          <a:p>
            <a:pPr indent="-285750">
              <a:lnSpc>
                <a:spcPct val="150000"/>
              </a:lnSpc>
              <a:buFontTx/>
              <a:buChar char="-"/>
            </a:pPr>
            <a:r>
              <a:rPr lang="pl-PL" sz="1300" dirty="0"/>
              <a:t>poprawa stanu środowiska naturalnego wzdłuż rzek województwa pomorskiego,</a:t>
            </a:r>
          </a:p>
          <a:p>
            <a:pPr indent="-285750">
              <a:lnSpc>
                <a:spcPct val="150000"/>
              </a:lnSpc>
              <a:buFontTx/>
              <a:buChar char="-"/>
            </a:pPr>
            <a:r>
              <a:rPr lang="pl-PL" sz="1300" dirty="0"/>
              <a:t>opracowanie i wdrożenie odpowiednich standardów infrastruktury kajakowej.</a:t>
            </a:r>
          </a:p>
        </p:txBody>
      </p:sp>
      <p:sp>
        <p:nvSpPr>
          <p:cNvPr id="11" name="Prostokąt 10"/>
          <p:cNvSpPr/>
          <p:nvPr/>
        </p:nvSpPr>
        <p:spPr>
          <a:xfrm>
            <a:off x="3496268" y="31265"/>
            <a:ext cx="6696744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b="1" dirty="0">
                <a:solidFill>
                  <a:schemeClr val="tx1"/>
                </a:solidFill>
              </a:rPr>
              <a:t>         </a:t>
            </a:r>
          </a:p>
          <a:p>
            <a:pPr algn="ctr"/>
            <a:r>
              <a:rPr lang="pl-PL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Pomorskie Szlaki Kajakowe. Etap II</a:t>
            </a:r>
            <a:r>
              <a:rPr lang="pl-PL" sz="2800" b="1" dirty="0">
                <a:solidFill>
                  <a:schemeClr val="tx1"/>
                </a:solidFill>
              </a:rPr>
              <a:t>		   </a:t>
            </a:r>
          </a:p>
        </p:txBody>
      </p:sp>
      <p:pic>
        <p:nvPicPr>
          <p:cNvPr id="1026" name="Picture 2" descr="Pomorskie Szlaki Kajakowe r">
            <a:extLst>
              <a:ext uri="{FF2B5EF4-FFF2-40B4-BE49-F238E27FC236}">
                <a16:creationId xmlns:a16="http://schemas.microsoft.com/office/drawing/2014/main" id="{D83EE050-B698-4514-966F-33D95DF52F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3643" y="1938567"/>
            <a:ext cx="2499247" cy="1850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s://dt.pomorskie.eu/wp-content/uploads/2024/05/Przenoska-kajakowa-w-Grzybowskim-Mlynie-I-Pomorskie-Szlaki-Kajakowe-2.jpg">
            <a:extLst>
              <a:ext uri="{FF2B5EF4-FFF2-40B4-BE49-F238E27FC236}">
                <a16:creationId xmlns:a16="http://schemas.microsoft.com/office/drawing/2014/main" id="{B8CD8525-DE76-40E1-AA58-90992EE383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905482"/>
            <a:ext cx="2499247" cy="1850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https://dt.pomorskie.eu/wp-content/uploads/2023/11/przystan-Kawka-5.jpg">
            <a:extLst>
              <a:ext uri="{FF2B5EF4-FFF2-40B4-BE49-F238E27FC236}">
                <a16:creationId xmlns:a16="http://schemas.microsoft.com/office/drawing/2014/main" id="{3929B613-BC91-4DE0-B54D-D39533FD9D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684" y="934821"/>
            <a:ext cx="2499247" cy="185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8AD7D7F6-C5B5-4E25-9612-065B02BBF1F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3375" y="3211755"/>
            <a:ext cx="2164727" cy="3088257"/>
          </a:xfrm>
          <a:prstGeom prst="rect">
            <a:avLst/>
          </a:prstGeom>
        </p:spPr>
      </p:pic>
      <p:sp>
        <p:nvSpPr>
          <p:cNvPr id="3" name="Prostokąt 2">
            <a:extLst>
              <a:ext uri="{FF2B5EF4-FFF2-40B4-BE49-F238E27FC236}">
                <a16:creationId xmlns:a16="http://schemas.microsoft.com/office/drawing/2014/main" id="{532D7028-DC62-44A1-9FAC-0B1FD68722AC}"/>
              </a:ext>
            </a:extLst>
          </p:cNvPr>
          <p:cNvSpPr/>
          <p:nvPr/>
        </p:nvSpPr>
        <p:spPr>
          <a:xfrm>
            <a:off x="8247356" y="1230915"/>
            <a:ext cx="3680604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pl-PL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62 Beneficjentów</a:t>
            </a:r>
            <a:endParaRPr lang="pl-PL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pl-PL" sz="16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111 </a:t>
            </a:r>
            <a:r>
              <a:rPr lang="pl-PL" sz="16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zadań inwestycyjnych</a:t>
            </a:r>
            <a:endParaRPr lang="pl-PL" sz="160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pl-PL" sz="16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Wartość inwestycji: </a:t>
            </a:r>
            <a:r>
              <a:rPr lang="pl-PL" sz="16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99 mln PLN</a:t>
            </a:r>
            <a:endParaRPr lang="pl-PL" sz="160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pl-PL" sz="16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Źródła finansowania</a:t>
            </a:r>
            <a:r>
              <a:rPr lang="pl-PL" sz="16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FEP, wkład własny</a:t>
            </a:r>
            <a:endParaRPr lang="pl-PL" sz="160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pl-PL" dirty="0"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EF5F9829-D28E-44D3-8A2E-D91B4CF8D2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25" y="159281"/>
            <a:ext cx="2495600" cy="458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D9046C20-5ABF-4D61-80F0-A1A19F6CC23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7863" y="164205"/>
            <a:ext cx="1008112" cy="448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3992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341571" y="4338327"/>
            <a:ext cx="6217491" cy="2155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l-PL" sz="1300" b="1" dirty="0"/>
              <a:t>Cel: </a:t>
            </a:r>
            <a:r>
              <a:rPr lang="pl-PL" sz="1300" dirty="0"/>
              <a:t>Zwiększenie liczby bezpiecznych kąpielisk w województwie pomorskim.</a:t>
            </a:r>
          </a:p>
          <a:p>
            <a:pPr>
              <a:lnSpc>
                <a:spcPct val="150000"/>
              </a:lnSpc>
            </a:pPr>
            <a:r>
              <a:rPr lang="pl-PL" sz="1300" b="1" dirty="0"/>
              <a:t>Osiągnięcia</a:t>
            </a:r>
            <a:r>
              <a:rPr lang="pl-PL" sz="1300" dirty="0"/>
              <a:t>: 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pl-PL" sz="1300" dirty="0"/>
              <a:t>przygotowanie i wdrożenie odpowiednich standardów zagospodarowania kąpielisk,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pl-PL" sz="1300" dirty="0"/>
              <a:t>powstanie nowoczesnej, bezpiecznej i atrakcyjnej infrastruktury kąpieliskowej,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pl-PL" sz="1300" dirty="0"/>
              <a:t>poprawa dostępności dla osób ze szczególnymi potrzebami,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pl-PL" sz="1300" dirty="0"/>
              <a:t>wzrost wiedzy.</a:t>
            </a:r>
          </a:p>
        </p:txBody>
      </p:sp>
      <p:sp>
        <p:nvSpPr>
          <p:cNvPr id="11" name="Prostokąt 10"/>
          <p:cNvSpPr/>
          <p:nvPr/>
        </p:nvSpPr>
        <p:spPr>
          <a:xfrm>
            <a:off x="2495600" y="19513"/>
            <a:ext cx="7200800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b="1" dirty="0">
                <a:solidFill>
                  <a:schemeClr val="tx1"/>
                </a:solidFill>
              </a:rPr>
              <a:t>         </a:t>
            </a:r>
          </a:p>
          <a:p>
            <a:pPr algn="ctr"/>
            <a:r>
              <a:rPr lang="pl-PL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Pomorskie Kąpieliska                                     </a:t>
            </a:r>
            <a:r>
              <a:rPr lang="pl-PL" sz="2800" b="1" dirty="0">
                <a:solidFill>
                  <a:schemeClr val="tx1"/>
                </a:solidFill>
              </a:rPr>
              <a:t>		   </a:t>
            </a:r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0543" y="1871393"/>
            <a:ext cx="2611931" cy="1933830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8226341" y="925579"/>
            <a:ext cx="36177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dirty="0"/>
              <a:t>64 Beneficjentów</a:t>
            </a:r>
            <a:endParaRPr lang="pl-PL" sz="1600" dirty="0"/>
          </a:p>
          <a:p>
            <a:r>
              <a:rPr lang="pl-PL" sz="1600" b="1" dirty="0"/>
              <a:t>Ponad 130 </a:t>
            </a:r>
            <a:r>
              <a:rPr lang="pl-PL" sz="1600" dirty="0"/>
              <a:t>zadań inwestycyjnych</a:t>
            </a:r>
          </a:p>
          <a:p>
            <a:r>
              <a:rPr lang="pl-PL" sz="1600" dirty="0"/>
              <a:t>Realizacja przez </a:t>
            </a:r>
            <a:r>
              <a:rPr lang="pl-PL" sz="1600" b="1" dirty="0"/>
              <a:t>LGD: 25 mln PLN</a:t>
            </a:r>
            <a:endParaRPr lang="pl-PL" sz="1600" dirty="0"/>
          </a:p>
          <a:p>
            <a:r>
              <a:rPr lang="pl-PL" sz="1600" dirty="0"/>
              <a:t>Źródła finasowania: </a:t>
            </a:r>
            <a:r>
              <a:rPr lang="pl-PL" sz="1600" b="1" dirty="0"/>
              <a:t>FEP 2021-2027- Inicjatywa Lider, Instrument RLKS, wkład własny </a:t>
            </a:r>
            <a:endParaRPr lang="pl-PL" sz="1600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8" r="3959"/>
          <a:stretch/>
        </p:blipFill>
        <p:spPr>
          <a:xfrm>
            <a:off x="341571" y="912807"/>
            <a:ext cx="2585411" cy="1925501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ADA0E576-B68A-4D98-A277-05AEC1FDAB8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0313" t="12200" r="46456" b="29001"/>
          <a:stretch/>
        </p:blipFill>
        <p:spPr>
          <a:xfrm>
            <a:off x="9320437" y="3604846"/>
            <a:ext cx="2075364" cy="2954756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57610403-210D-43AB-B800-F875DF1708C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838308"/>
            <a:ext cx="2611931" cy="1933830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3847976C-D4AE-423C-896A-6F6EAE916BD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7863" y="164205"/>
            <a:ext cx="1008112" cy="448448"/>
          </a:xfrm>
          <a:prstGeom prst="rect">
            <a:avLst/>
          </a:prstGeom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941FDF0E-6F5E-4E1A-B31A-33F896A284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25" y="159281"/>
            <a:ext cx="2495600" cy="458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96128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304821" y="4106793"/>
            <a:ext cx="7159848" cy="24619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l-PL" sz="1300" b="1" dirty="0"/>
              <a:t>Cel: </a:t>
            </a:r>
            <a:r>
              <a:rPr lang="pl-PL" sz="1300" dirty="0"/>
              <a:t>remont, budowa, rozbudowa i przebudowa (obiektów żeglarskich - przystani </a:t>
            </a:r>
            <a:br>
              <a:rPr lang="pl-PL" sz="1300" dirty="0"/>
            </a:br>
            <a:r>
              <a:rPr lang="pl-PL" sz="1300" dirty="0"/>
              <a:t>i pomostów) na obszarach pojeziernych województwa pomorskiego.</a:t>
            </a:r>
          </a:p>
          <a:p>
            <a:pPr>
              <a:lnSpc>
                <a:spcPct val="150000"/>
              </a:lnSpc>
            </a:pPr>
            <a:r>
              <a:rPr lang="pl-PL" sz="1300" b="1" dirty="0"/>
              <a:t>Osiągnięcia</a:t>
            </a:r>
            <a:r>
              <a:rPr lang="pl-PL" sz="1300" dirty="0"/>
              <a:t>: 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pl-PL" sz="1300" dirty="0"/>
              <a:t>powstanie nowoczesnej, bezpiecznej i atrakcyjnej infrastruktury żeglarskiej,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pl-PL" sz="1300" dirty="0"/>
              <a:t>wdrożenie standardów zagospodarowania obiektów żeglarskich na jeziorach,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pl-PL" sz="1300" dirty="0"/>
              <a:t>poprawa bezpieczeństwa i czystości akwenów,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pl-PL" sz="1300" dirty="0"/>
              <a:t>poprawa dostępności do obiektów żeglarskich (przebudowa niskich mostów, linii energetycznych, torów wodnych, połączeń pomiędzy akwenami).</a:t>
            </a:r>
          </a:p>
        </p:txBody>
      </p:sp>
      <p:sp>
        <p:nvSpPr>
          <p:cNvPr id="11" name="Prostokąt 10"/>
          <p:cNvSpPr/>
          <p:nvPr/>
        </p:nvSpPr>
        <p:spPr>
          <a:xfrm>
            <a:off x="2258646" y="12977"/>
            <a:ext cx="7674708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b="1" dirty="0">
                <a:solidFill>
                  <a:schemeClr val="tx1"/>
                </a:solidFill>
              </a:rPr>
              <a:t>         </a:t>
            </a:r>
          </a:p>
          <a:p>
            <a:pPr algn="ctr"/>
            <a:r>
              <a:rPr lang="pl-PL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Pomorskie Żagle na Jeziorach                                     </a:t>
            </a:r>
            <a:r>
              <a:rPr lang="pl-PL" sz="2800" b="1" dirty="0">
                <a:solidFill>
                  <a:schemeClr val="tx1"/>
                </a:solidFill>
              </a:rPr>
              <a:t>		   </a:t>
            </a:r>
          </a:p>
        </p:txBody>
      </p:sp>
      <p:sp>
        <p:nvSpPr>
          <p:cNvPr id="5" name="pole tekstowe 4"/>
          <p:cNvSpPr txBox="1"/>
          <p:nvPr/>
        </p:nvSpPr>
        <p:spPr>
          <a:xfrm>
            <a:off x="9039307" y="1291348"/>
            <a:ext cx="260968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dirty="0"/>
              <a:t>31 Beneficjentów</a:t>
            </a:r>
            <a:endParaRPr lang="pl-PL" sz="1600" dirty="0"/>
          </a:p>
          <a:p>
            <a:r>
              <a:rPr lang="pl-PL" sz="1600" b="1" dirty="0"/>
              <a:t>69 </a:t>
            </a:r>
            <a:r>
              <a:rPr lang="pl-PL" sz="1600" dirty="0"/>
              <a:t>zadań inwestycyjnych</a:t>
            </a:r>
          </a:p>
          <a:p>
            <a:r>
              <a:rPr lang="pl-PL" sz="1600" b="1" dirty="0"/>
              <a:t>Wartość inwestycji</a:t>
            </a:r>
            <a:r>
              <a:rPr lang="pl-PL" sz="1600" dirty="0"/>
              <a:t>: w trakcie opracowania</a:t>
            </a:r>
          </a:p>
          <a:p>
            <a:r>
              <a:rPr lang="pl-PL" sz="1600" dirty="0"/>
              <a:t>Brak źródeł finansowania!</a:t>
            </a:r>
          </a:p>
        </p:txBody>
      </p:sp>
      <p:pic>
        <p:nvPicPr>
          <p:cNvPr id="15" name="Obraz 13">
            <a:extLst>
              <a:ext uri="{FF2B5EF4-FFF2-40B4-BE49-F238E27FC236}">
                <a16:creationId xmlns:a16="http://schemas.microsoft.com/office/drawing/2014/main" id="{EA3941BF-4228-405F-B16C-55977E1466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4614" y="3792294"/>
            <a:ext cx="1719069" cy="2776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Prostokąt 15">
            <a:extLst>
              <a:ext uri="{FF2B5EF4-FFF2-40B4-BE49-F238E27FC236}">
                <a16:creationId xmlns:a16="http://schemas.microsoft.com/office/drawing/2014/main" id="{32DEC363-33EF-45F3-9061-0DFF5B2FE968}"/>
              </a:ext>
            </a:extLst>
          </p:cNvPr>
          <p:cNvSpPr/>
          <p:nvPr/>
        </p:nvSpPr>
        <p:spPr>
          <a:xfrm>
            <a:off x="9355014" y="3715874"/>
            <a:ext cx="1978270" cy="2914877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9422FA05-AFD7-4D03-B742-0721661849C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386" y="948448"/>
            <a:ext cx="2585410" cy="1773937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446DAEB3-ACE2-4A8D-BBFB-D5A129FDE62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193" y="1640251"/>
            <a:ext cx="2585410" cy="1773936"/>
          </a:xfrm>
          <a:prstGeom prst="rect">
            <a:avLst/>
          </a:prstGeom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2C8CDCA2-EEF6-4DA0-93B8-84130B10B10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4656" y="2332857"/>
            <a:ext cx="2585410" cy="1773936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31F7E733-07D3-44B2-A8C0-0E960BBD961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7863" y="164205"/>
            <a:ext cx="1008112" cy="448448"/>
          </a:xfrm>
          <a:prstGeom prst="rect">
            <a:avLst/>
          </a:prstGeom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881C0419-0725-43E8-BB7B-F74FE4D7F7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25" y="159281"/>
            <a:ext cx="2495600" cy="458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30530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ctrTitle"/>
          </p:nvPr>
        </p:nvSpPr>
        <p:spPr>
          <a:xfrm>
            <a:off x="1524000" y="3246182"/>
            <a:ext cx="9144000" cy="1089543"/>
          </a:xfrm>
        </p:spPr>
        <p:txBody>
          <a:bodyPr>
            <a:normAutofit/>
          </a:bodyPr>
          <a:lstStyle/>
          <a:p>
            <a:r>
              <a:rPr lang="pl-PL" sz="5400" b="1" dirty="0">
                <a:latin typeface="Arial" panose="020B0604020202020204" pitchFamily="34" charset="0"/>
                <a:cs typeface="Arial" panose="020B0604020202020204" pitchFamily="34" charset="0"/>
              </a:rPr>
              <a:t>Dziękuję za uwagę</a:t>
            </a:r>
            <a:endParaRPr lang="pl-PL" sz="5400" dirty="0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65330C26-835D-43CA-84E1-29BDEF99B0B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8592" y="5085184"/>
            <a:ext cx="1774817" cy="789509"/>
          </a:xfrm>
          <a:prstGeom prst="rect">
            <a:avLst/>
          </a:prstGeom>
        </p:spPr>
      </p:pic>
      <p:pic>
        <p:nvPicPr>
          <p:cNvPr id="11" name="Picture 2" descr="Herb województwa + napis Urząd Marszałkowski Województwa Pomorskiego">
            <a:extLst>
              <a:ext uri="{FF2B5EF4-FFF2-40B4-BE49-F238E27FC236}">
                <a16:creationId xmlns:a16="http://schemas.microsoft.com/office/drawing/2014/main" id="{75CE226D-4DDA-451F-97DF-F62E55D207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6587" y="1196752"/>
            <a:ext cx="7078827" cy="1299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5090754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tena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1488</TotalTime>
  <Words>392</Words>
  <Application>Microsoft Office PowerPoint</Application>
  <PresentationFormat>Panoramiczny</PresentationFormat>
  <Paragraphs>54</Paragraphs>
  <Slides>6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6</vt:i4>
      </vt:variant>
    </vt:vector>
  </HeadingPairs>
  <TitlesOfParts>
    <vt:vector size="11" baseType="lpstr">
      <vt:lpstr>Arial</vt:lpstr>
      <vt:lpstr>Calibri</vt:lpstr>
      <vt:lpstr>Segoe UI</vt:lpstr>
      <vt:lpstr>Times New Roman</vt:lpstr>
      <vt:lpstr>Motyw pakietu Office</vt:lpstr>
      <vt:lpstr>Przedsięwzięcia strategiczne w zakresie turystyki wodnej realizowane przez Departament Infrastruktury</vt:lpstr>
      <vt:lpstr>Prezentacja programu PowerPoint</vt:lpstr>
      <vt:lpstr>Prezentacja programu PowerPoint</vt:lpstr>
      <vt:lpstr>Prezentacja programu PowerPoint</vt:lpstr>
      <vt:lpstr>Prezentacja programu PowerPoint</vt:lpstr>
      <vt:lpstr>Dziękuję za uwagę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 z elementami dostępności dla ON</dc:title>
  <dc:subject>dostepność we wzorze prezentacji ppt</dc:subject>
  <dc:creator>Anna Bizub-jechna</dc:creator>
  <cp:keywords>szablon prezentacji</cp:keywords>
  <cp:lastModifiedBy>Jetter Hanna</cp:lastModifiedBy>
  <cp:revision>87</cp:revision>
  <dcterms:created xsi:type="dcterms:W3CDTF">2016-05-20T13:17:07Z</dcterms:created>
  <dcterms:modified xsi:type="dcterms:W3CDTF">2025-01-13T08:47:37Z</dcterms:modified>
</cp:coreProperties>
</file>