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82" r:id="rId2"/>
    <p:sldId id="574" r:id="rId3"/>
    <p:sldId id="351" r:id="rId4"/>
    <p:sldId id="577" r:id="rId5"/>
    <p:sldId id="578" r:id="rId6"/>
    <p:sldId id="583" r:id="rId7"/>
    <p:sldId id="349" r:id="rId8"/>
    <p:sldId id="348" r:id="rId9"/>
    <p:sldId id="352" r:id="rId10"/>
    <p:sldId id="353" r:id="rId11"/>
    <p:sldId id="356" r:id="rId12"/>
    <p:sldId id="575" r:id="rId13"/>
    <p:sldId id="579" r:id="rId14"/>
    <p:sldId id="580" r:id="rId15"/>
    <p:sldId id="576" r:id="rId16"/>
    <p:sldId id="311" r:id="rId17"/>
    <p:sldId id="570" r:id="rId18"/>
    <p:sldId id="308" r:id="rId19"/>
    <p:sldId id="581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eliński Michał" initials="BM" lastIdx="1" clrIdx="0">
    <p:extLst>
      <p:ext uri="{19B8F6BF-5375-455C-9EA6-DF929625EA0E}">
        <p15:presenceInfo xmlns:p15="http://schemas.microsoft.com/office/powerpoint/2012/main" userId="S-1-5-21-352459600-126056257-345019615-7035" providerId="AD"/>
      </p:ext>
    </p:extLst>
  </p:cmAuthor>
  <p:cmAuthor id="2" name="Szafranowicz Wiktor" initials="SW" lastIdx="4" clrIdx="1">
    <p:extLst>
      <p:ext uri="{19B8F6BF-5375-455C-9EA6-DF929625EA0E}">
        <p15:presenceInfo xmlns:p15="http://schemas.microsoft.com/office/powerpoint/2012/main" userId="S-1-5-21-352459600-126056257-345019615-20427" providerId="AD"/>
      </p:ext>
    </p:extLst>
  </p:cmAuthor>
  <p:cmAuthor id="3" name="Chełkowska Marta" initials="CM" lastIdx="1" clrIdx="2">
    <p:extLst>
      <p:ext uri="{19B8F6BF-5375-455C-9EA6-DF929625EA0E}">
        <p15:presenceInfo xmlns:p15="http://schemas.microsoft.com/office/powerpoint/2012/main" userId="S-1-5-21-352459600-126056257-345019615-56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B68"/>
    <a:srgbClr val="002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88" autoAdjust="0"/>
    <p:restoredTop sz="94660"/>
  </p:normalViewPr>
  <p:slideViewPr>
    <p:cSldViewPr snapToGrid="0">
      <p:cViewPr varScale="1">
        <p:scale>
          <a:sx n="82" d="100"/>
          <a:sy n="82" d="100"/>
        </p:scale>
        <p:origin x="3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5-01-19T21:53:33.633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E9524-C39D-4E9C-A002-9170084935D5}" type="datetimeFigureOut">
              <a:rPr lang="pl-PL" smtClean="0"/>
              <a:t>21.01.2025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80C2A-BA74-4803-A831-376C5120F90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2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3641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6452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14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A6A5-6D4E-4617-A015-458F3EFD4BF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337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044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07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306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9842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319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741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836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120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4798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171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0996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A46B9-A2F7-4799-BC1E-76CBB14573F6}" type="datetimeFigureOut">
              <a:rPr lang="pl-PL" smtClean="0"/>
              <a:pPr/>
              <a:t>21.01.2025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ED402-8196-4CBA-B9CA-24898E5403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82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DAC714A-C31F-4C9E-82E2-3A5713E5D7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51" y="0"/>
            <a:ext cx="5684250" cy="369239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DDC168B-DCDA-4EEC-A32F-5E858671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1440" y="2351723"/>
            <a:ext cx="9144000" cy="2387600"/>
          </a:xfrm>
        </p:spPr>
        <p:txBody>
          <a:bodyPr>
            <a:normAutofit/>
          </a:bodyPr>
          <a:lstStyle/>
          <a:p>
            <a:r>
              <a:rPr lang="pl-PL" dirty="0"/>
              <a:t>Przedsięwzięcia Strategiczne w turystyce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1E4E6A2-277D-4214-B01D-C11BC423E3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6480" y="5374640"/>
            <a:ext cx="4409440" cy="1188878"/>
          </a:xfrm>
        </p:spPr>
        <p:txBody>
          <a:bodyPr>
            <a:normAutofit/>
          </a:bodyPr>
          <a:lstStyle/>
          <a:p>
            <a:pPr algn="r"/>
            <a:r>
              <a:rPr lang="pl-PL" sz="1800" dirty="0"/>
              <a:t>Marta Chełkowska</a:t>
            </a:r>
          </a:p>
          <a:p>
            <a:pPr algn="r"/>
            <a:r>
              <a:rPr lang="pl-PL" sz="1800" dirty="0"/>
              <a:t>Dyrektor Departamentu Turystyki i Sportu</a:t>
            </a:r>
          </a:p>
          <a:p>
            <a:pPr algn="r"/>
            <a:r>
              <a:rPr lang="pl-PL" sz="1800" dirty="0"/>
              <a:t>21.01.2025</a:t>
            </a:r>
          </a:p>
        </p:txBody>
      </p:sp>
      <p:pic>
        <p:nvPicPr>
          <p:cNvPr id="4" name="Obraz 6" descr="Obraz 6">
            <a:extLst>
              <a:ext uri="{FF2B5EF4-FFF2-40B4-BE49-F238E27FC236}">
                <a16:creationId xmlns:a16="http://schemas.microsoft.com/office/drawing/2014/main" id="{A55311DE-E07C-4B4C-93FE-FFE84A48E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09017" y="5222240"/>
            <a:ext cx="2476139" cy="8280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921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CACE3A5E-92E4-B366-11FA-60772861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45" y="382468"/>
            <a:ext cx="1905493" cy="8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BE3071-2E21-4208-9CB0-5E3C1B300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82" y="591686"/>
            <a:ext cx="7592234" cy="6282730"/>
          </a:xfrm>
          <a:prstGeom prst="rect">
            <a:avLst/>
          </a:prstGeom>
        </p:spPr>
      </p:pic>
      <p:sp>
        <p:nvSpPr>
          <p:cNvPr id="6" name="Dymek mowy: prostokąt z zaokrąglonymi rogami 17">
            <a:extLst>
              <a:ext uri="{FF2B5EF4-FFF2-40B4-BE49-F238E27FC236}">
                <a16:creationId xmlns:a16="http://schemas.microsoft.com/office/drawing/2014/main" id="{EBFEA48A-6981-4818-BBFB-F3CD5954DB4E}"/>
              </a:ext>
            </a:extLst>
          </p:cNvPr>
          <p:cNvSpPr/>
          <p:nvPr/>
        </p:nvSpPr>
        <p:spPr>
          <a:xfrm>
            <a:off x="2826958" y="1023937"/>
            <a:ext cx="1528077" cy="684093"/>
          </a:xfrm>
          <a:prstGeom prst="wedgeRoundRectCallout">
            <a:avLst>
              <a:gd name="adj1" fmla="val 36200"/>
              <a:gd name="adj2" fmla="val 92919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Poddąbie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54 818</a:t>
            </a:r>
          </a:p>
          <a:p>
            <a:pPr algn="r"/>
            <a:r>
              <a:rPr lang="pl-PL" sz="16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16 767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5C210D-1678-456D-B727-A885909BF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96" y="1036913"/>
            <a:ext cx="564034" cy="56403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715CB04-8497-401F-A565-8E923DC564DD}"/>
              </a:ext>
            </a:extLst>
          </p:cNvPr>
          <p:cNvSpPr txBox="1"/>
          <p:nvPr/>
        </p:nvSpPr>
        <p:spPr>
          <a:xfrm>
            <a:off x="32364" y="2363077"/>
            <a:ext cx="36490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i="1" dirty="0"/>
              <a:t>Liczniki Województwa Pomorskiego 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Poddąbie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Władysławowo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Chałupy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Przejazdowo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Krynica Morska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Wyspa </a:t>
            </a:r>
            <a:r>
              <a:rPr lang="pl-PL" dirty="0" err="1"/>
              <a:t>Sobieszewska</a:t>
            </a:r>
            <a:endParaRPr lang="pl-PL" dirty="0"/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Kmiecin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Kwidzyn 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Tczew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Kiezmark</a:t>
            </a:r>
          </a:p>
          <a:p>
            <a:endParaRPr lang="pl-PL" i="1" dirty="0"/>
          </a:p>
          <a:p>
            <a:r>
              <a:rPr lang="pl-PL" b="1" i="1" dirty="0"/>
              <a:t>Liczniki w gestii JST</a:t>
            </a:r>
          </a:p>
          <a:p>
            <a:pPr marL="342900" indent="-342900">
              <a:buFont typeface="+mj-lt"/>
              <a:buAutoNum type="arabicPeriod"/>
            </a:pPr>
            <a:r>
              <a:rPr lang="pl-PL" i="1" dirty="0"/>
              <a:t>Gdańsk</a:t>
            </a:r>
          </a:p>
          <a:p>
            <a:pPr marL="342900" indent="-342900">
              <a:buFont typeface="+mj-lt"/>
              <a:buAutoNum type="arabicPeriod"/>
            </a:pPr>
            <a:r>
              <a:rPr lang="pl-PL" i="1" dirty="0"/>
              <a:t>Powiat Chojnice</a:t>
            </a:r>
          </a:p>
          <a:p>
            <a:pPr marL="342900" indent="-342900">
              <a:buFont typeface="+mj-lt"/>
              <a:buAutoNum type="arabicPeriod"/>
            </a:pPr>
            <a:r>
              <a:rPr lang="pl-PL" i="1" dirty="0"/>
              <a:t>Gmina Władysławowo</a:t>
            </a:r>
          </a:p>
        </p:txBody>
      </p:sp>
      <p:sp>
        <p:nvSpPr>
          <p:cNvPr id="9" name="Dymek mowy: prostokąt z zaokrąglonymi rogami 22">
            <a:extLst>
              <a:ext uri="{FF2B5EF4-FFF2-40B4-BE49-F238E27FC236}">
                <a16:creationId xmlns:a16="http://schemas.microsoft.com/office/drawing/2014/main" id="{760187E1-DEBB-4D14-BE38-D5F2056E4A6D}"/>
              </a:ext>
            </a:extLst>
          </p:cNvPr>
          <p:cNvSpPr/>
          <p:nvPr/>
        </p:nvSpPr>
        <p:spPr>
          <a:xfrm>
            <a:off x="9936648" y="3728681"/>
            <a:ext cx="1436961" cy="713923"/>
          </a:xfrm>
          <a:prstGeom prst="wedgeRoundRectCallout">
            <a:avLst>
              <a:gd name="adj1" fmla="val -54976"/>
              <a:gd name="adj2" fmla="val -91375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Kmiecin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33 543</a:t>
            </a:r>
          </a:p>
          <a:p>
            <a:pPr algn="r"/>
            <a:r>
              <a:rPr lang="pl-PL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- 721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7811600-C1B3-4424-87AC-A912F1BF0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50" y="3715986"/>
            <a:ext cx="564034" cy="564034"/>
          </a:xfrm>
          <a:prstGeom prst="rect">
            <a:avLst/>
          </a:prstGeom>
        </p:spPr>
      </p:pic>
      <p:sp>
        <p:nvSpPr>
          <p:cNvPr id="11" name="Dymek mowy: prostokąt z zaokrąglonymi rogami 26">
            <a:extLst>
              <a:ext uri="{FF2B5EF4-FFF2-40B4-BE49-F238E27FC236}">
                <a16:creationId xmlns:a16="http://schemas.microsoft.com/office/drawing/2014/main" id="{03472D86-1E1D-415C-B8BF-77DBFB788D5D}"/>
              </a:ext>
            </a:extLst>
          </p:cNvPr>
          <p:cNvSpPr/>
          <p:nvPr/>
        </p:nvSpPr>
        <p:spPr>
          <a:xfrm>
            <a:off x="7380401" y="4449080"/>
            <a:ext cx="1407650" cy="700890"/>
          </a:xfrm>
          <a:prstGeom prst="wedgeRoundRectCallout">
            <a:avLst>
              <a:gd name="adj1" fmla="val 55238"/>
              <a:gd name="adj2" fmla="val -12463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Tczew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41 052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5 059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0763C9B-029E-4482-A11B-20F2D4DF0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6" y="4482006"/>
            <a:ext cx="564034" cy="564034"/>
          </a:xfrm>
          <a:prstGeom prst="rect">
            <a:avLst/>
          </a:prstGeom>
        </p:spPr>
      </p:pic>
      <p:sp>
        <p:nvSpPr>
          <p:cNvPr id="13" name="Dymek mowy: prostokąt z zaokrąglonymi rogami 30">
            <a:extLst>
              <a:ext uri="{FF2B5EF4-FFF2-40B4-BE49-F238E27FC236}">
                <a16:creationId xmlns:a16="http://schemas.microsoft.com/office/drawing/2014/main" id="{075DA85D-7016-47CB-8484-38821A9FFEBD}"/>
              </a:ext>
            </a:extLst>
          </p:cNvPr>
          <p:cNvSpPr/>
          <p:nvPr/>
        </p:nvSpPr>
        <p:spPr>
          <a:xfrm>
            <a:off x="9603232" y="4974832"/>
            <a:ext cx="1491021" cy="727228"/>
          </a:xfrm>
          <a:prstGeom prst="wedgeRoundRectCallout">
            <a:avLst>
              <a:gd name="adj1" fmla="val -69353"/>
              <a:gd name="adj2" fmla="val -2724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Kwidzyn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48 729</a:t>
            </a: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</a:rPr>
              <a:t>337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90B7DB0-9A2C-49DA-9BB6-62486BD0C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86" y="4955352"/>
            <a:ext cx="564034" cy="564034"/>
          </a:xfrm>
          <a:prstGeom prst="rect">
            <a:avLst/>
          </a:prstGeom>
        </p:spPr>
      </p:pic>
      <p:sp>
        <p:nvSpPr>
          <p:cNvPr id="15" name="Dymek mowy: prostokąt z zaokrąglonymi rogami 34">
            <a:extLst>
              <a:ext uri="{FF2B5EF4-FFF2-40B4-BE49-F238E27FC236}">
                <a16:creationId xmlns:a16="http://schemas.microsoft.com/office/drawing/2014/main" id="{37F06F30-573F-474C-A91E-1C38EB9BF687}"/>
              </a:ext>
            </a:extLst>
          </p:cNvPr>
          <p:cNvSpPr/>
          <p:nvPr/>
        </p:nvSpPr>
        <p:spPr>
          <a:xfrm>
            <a:off x="5960854" y="1575054"/>
            <a:ext cx="1561380" cy="762704"/>
          </a:xfrm>
          <a:prstGeom prst="wedgeRoundRectCallout">
            <a:avLst>
              <a:gd name="adj1" fmla="val 58113"/>
              <a:gd name="adj2" fmla="val -9375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Puck</a:t>
            </a: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128 815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12 263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0F5DEDC-80EE-4539-84AD-1B5AFACE3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80" y="1618199"/>
            <a:ext cx="564034" cy="564034"/>
          </a:xfrm>
          <a:prstGeom prst="rect">
            <a:avLst/>
          </a:prstGeom>
        </p:spPr>
      </p:pic>
      <p:sp>
        <p:nvSpPr>
          <p:cNvPr id="17" name="Dymek mowy: prostokąt z zaokrąglonymi rogami 38">
            <a:extLst>
              <a:ext uri="{FF2B5EF4-FFF2-40B4-BE49-F238E27FC236}">
                <a16:creationId xmlns:a16="http://schemas.microsoft.com/office/drawing/2014/main" id="{161511CE-C397-49CD-9B3C-C079D9DFB7F4}"/>
              </a:ext>
            </a:extLst>
          </p:cNvPr>
          <p:cNvSpPr/>
          <p:nvPr/>
        </p:nvSpPr>
        <p:spPr>
          <a:xfrm>
            <a:off x="6375536" y="2441275"/>
            <a:ext cx="1552139" cy="702717"/>
          </a:xfrm>
          <a:prstGeom prst="wedgeRoundRectCallout">
            <a:avLst>
              <a:gd name="adj1" fmla="val 78978"/>
              <a:gd name="adj2" fmla="val 1912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Przejazdowo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126 413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15 646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2D63CB6-A22E-4B97-8DB0-0C66E6ABD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5" y="2614907"/>
            <a:ext cx="564034" cy="564034"/>
          </a:xfrm>
          <a:prstGeom prst="rect">
            <a:avLst/>
          </a:prstGeom>
        </p:spPr>
      </p:pic>
      <p:sp>
        <p:nvSpPr>
          <p:cNvPr id="19" name="Dymek mowy: prostokąt z zaokrąglonymi rogami 42">
            <a:extLst>
              <a:ext uri="{FF2B5EF4-FFF2-40B4-BE49-F238E27FC236}">
                <a16:creationId xmlns:a16="http://schemas.microsoft.com/office/drawing/2014/main" id="{2AEA898C-8511-48F3-AFE4-80DBA8DBC8D0}"/>
              </a:ext>
            </a:extLst>
          </p:cNvPr>
          <p:cNvSpPr/>
          <p:nvPr/>
        </p:nvSpPr>
        <p:spPr>
          <a:xfrm>
            <a:off x="5133537" y="218698"/>
            <a:ext cx="1975319" cy="678449"/>
          </a:xfrm>
          <a:prstGeom prst="wedgeRoundRectCallout">
            <a:avLst>
              <a:gd name="adj1" fmla="val 74346"/>
              <a:gd name="adj2" fmla="val 62452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Władysławowo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144 424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10 284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C6999806-8AAF-4EB9-B498-1E4CCE7D4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38" y="258824"/>
            <a:ext cx="564034" cy="564034"/>
          </a:xfrm>
          <a:prstGeom prst="rect">
            <a:avLst/>
          </a:prstGeom>
        </p:spPr>
      </p:pic>
      <p:sp>
        <p:nvSpPr>
          <p:cNvPr id="21" name="Dymek mowy: prostokąt z zaokrąglonymi rogami 46">
            <a:extLst>
              <a:ext uri="{FF2B5EF4-FFF2-40B4-BE49-F238E27FC236}">
                <a16:creationId xmlns:a16="http://schemas.microsoft.com/office/drawing/2014/main" id="{D5C2491E-32D3-4C2E-B942-6E167444BC69}"/>
              </a:ext>
            </a:extLst>
          </p:cNvPr>
          <p:cNvSpPr/>
          <p:nvPr/>
        </p:nvSpPr>
        <p:spPr>
          <a:xfrm>
            <a:off x="10115484" y="1794295"/>
            <a:ext cx="1942566" cy="713662"/>
          </a:xfrm>
          <a:prstGeom prst="wedgeRoundRectCallout">
            <a:avLst>
              <a:gd name="adj1" fmla="val -18078"/>
              <a:gd name="adj2" fmla="val 8083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Krynica Morska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175 332</a:t>
            </a: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</a:rPr>
              <a:t>18 589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E737EC95-6234-4827-8948-199A4615B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39" y="1964697"/>
            <a:ext cx="564034" cy="564034"/>
          </a:xfrm>
          <a:prstGeom prst="rect">
            <a:avLst/>
          </a:prstGeom>
        </p:spPr>
      </p:pic>
      <p:sp>
        <p:nvSpPr>
          <p:cNvPr id="23" name="Dymek mowy: prostokąt z zaokrąglonymi rogami 50">
            <a:extLst>
              <a:ext uri="{FF2B5EF4-FFF2-40B4-BE49-F238E27FC236}">
                <a16:creationId xmlns:a16="http://schemas.microsoft.com/office/drawing/2014/main" id="{B80FA940-CF98-49B7-8F6D-59FA0ABEC9C6}"/>
              </a:ext>
            </a:extLst>
          </p:cNvPr>
          <p:cNvSpPr/>
          <p:nvPr/>
        </p:nvSpPr>
        <p:spPr>
          <a:xfrm>
            <a:off x="7108857" y="3354549"/>
            <a:ext cx="1458452" cy="656734"/>
          </a:xfrm>
          <a:prstGeom prst="wedgeRoundRectCallout">
            <a:avLst>
              <a:gd name="adj1" fmla="val 88561"/>
              <a:gd name="adj2" fmla="val -63365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Kiezmark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20 911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4 104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D9BDEBB7-9131-4714-B18F-80907026D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17" y="3409940"/>
            <a:ext cx="564034" cy="564034"/>
          </a:xfrm>
          <a:prstGeom prst="rect">
            <a:avLst/>
          </a:prstGeom>
        </p:spPr>
      </p:pic>
      <p:sp>
        <p:nvSpPr>
          <p:cNvPr id="25" name="Dymek mowy: prostokąt z zaokrąglonymi rogami 54">
            <a:extLst>
              <a:ext uri="{FF2B5EF4-FFF2-40B4-BE49-F238E27FC236}">
                <a16:creationId xmlns:a16="http://schemas.microsoft.com/office/drawing/2014/main" id="{3C907FEA-02D4-48AC-B87D-B73A70E6E675}"/>
              </a:ext>
            </a:extLst>
          </p:cNvPr>
          <p:cNvSpPr/>
          <p:nvPr/>
        </p:nvSpPr>
        <p:spPr>
          <a:xfrm>
            <a:off x="10285408" y="790696"/>
            <a:ext cx="1419860" cy="740636"/>
          </a:xfrm>
          <a:prstGeom prst="wedgeRoundRectCallout">
            <a:avLst>
              <a:gd name="adj1" fmla="val -184546"/>
              <a:gd name="adj2" fmla="val 15592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Chałupy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215 266</a:t>
            </a:r>
          </a:p>
          <a:p>
            <a:pPr algn="r"/>
            <a:r>
              <a:rPr lang="pl-PL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16 480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99866855-BF45-4976-A84C-9C4EEF376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4" y="820196"/>
            <a:ext cx="564034" cy="564034"/>
          </a:xfrm>
          <a:prstGeom prst="rect">
            <a:avLst/>
          </a:prstGeom>
        </p:spPr>
      </p:pic>
      <p:sp>
        <p:nvSpPr>
          <p:cNvPr id="27" name="Dymek mowy: prostokąt z zaokrąglonymi rogami 58">
            <a:extLst>
              <a:ext uri="{FF2B5EF4-FFF2-40B4-BE49-F238E27FC236}">
                <a16:creationId xmlns:a16="http://schemas.microsoft.com/office/drawing/2014/main" id="{9F6F9825-154D-43D9-9E52-43091C96D9EE}"/>
              </a:ext>
            </a:extLst>
          </p:cNvPr>
          <p:cNvSpPr/>
          <p:nvPr/>
        </p:nvSpPr>
        <p:spPr>
          <a:xfrm>
            <a:off x="9870885" y="2896924"/>
            <a:ext cx="1886919" cy="708918"/>
          </a:xfrm>
          <a:prstGeom prst="wedgeRoundRectCallout">
            <a:avLst>
              <a:gd name="adj1" fmla="val -89882"/>
              <a:gd name="adj2" fmla="val -4671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Sobieszewska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98 400</a:t>
            </a: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</a:rPr>
              <a:t>7 026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ACF9F269-E8FF-4672-A21E-57423DA3A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89" y="2915545"/>
            <a:ext cx="564034" cy="564034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772513F-4B86-49D8-A00B-ADDF7EC87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88" y="4909629"/>
            <a:ext cx="274337" cy="27272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A6E27AC5-ED10-4392-9B93-90566198AD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82" y="3143072"/>
            <a:ext cx="278381" cy="278381"/>
          </a:xfrm>
          <a:prstGeom prst="rect">
            <a:avLst/>
          </a:prstGeom>
        </p:spPr>
      </p:pic>
      <p:sp>
        <p:nvSpPr>
          <p:cNvPr id="31" name="Dymek mowy: prostokąt z zaokrąglonymi rogami 54">
            <a:extLst>
              <a:ext uri="{FF2B5EF4-FFF2-40B4-BE49-F238E27FC236}">
                <a16:creationId xmlns:a16="http://schemas.microsoft.com/office/drawing/2014/main" id="{3C907FEA-02D4-48AC-B87D-B73A70E6E675}"/>
              </a:ext>
            </a:extLst>
          </p:cNvPr>
          <p:cNvSpPr/>
          <p:nvPr/>
        </p:nvSpPr>
        <p:spPr>
          <a:xfrm>
            <a:off x="8213694" y="128931"/>
            <a:ext cx="1955861" cy="699205"/>
          </a:xfrm>
          <a:prstGeom prst="wedgeRoundRectCallout">
            <a:avLst>
              <a:gd name="adj1" fmla="val -74578"/>
              <a:gd name="adj2" fmla="val 81234"/>
              <a:gd name="adj3" fmla="val 16667"/>
            </a:avLst>
          </a:prstGeom>
          <a:solidFill>
            <a:srgbClr val="7030A0">
              <a:alpha val="27000"/>
            </a:srgb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Władysławowo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284 538</a:t>
            </a:r>
          </a:p>
          <a:p>
            <a:pPr algn="r"/>
            <a:r>
              <a:rPr lang="pl-PL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16 542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99866855-BF45-4976-A84C-9C4EEF376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79" y="192538"/>
            <a:ext cx="564034" cy="564034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A6E27AC5-ED10-4392-9B93-90566198AD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33" y="1806726"/>
            <a:ext cx="278381" cy="278381"/>
          </a:xfrm>
          <a:prstGeom prst="rect">
            <a:avLst/>
          </a:prstGeom>
        </p:spPr>
      </p:pic>
      <p:sp>
        <p:nvSpPr>
          <p:cNvPr id="34" name="Dymek mowy: prostokąt z zaokrąglonymi rogami 17">
            <a:extLst>
              <a:ext uri="{FF2B5EF4-FFF2-40B4-BE49-F238E27FC236}">
                <a16:creationId xmlns:a16="http://schemas.microsoft.com/office/drawing/2014/main" id="{EBFEA48A-6981-4818-BBFB-F3CD5954DB4E}"/>
              </a:ext>
            </a:extLst>
          </p:cNvPr>
          <p:cNvSpPr/>
          <p:nvPr/>
        </p:nvSpPr>
        <p:spPr>
          <a:xfrm>
            <a:off x="4140333" y="4725920"/>
            <a:ext cx="1557239" cy="540075"/>
          </a:xfrm>
          <a:prstGeom prst="wedgeRoundRectCallout">
            <a:avLst>
              <a:gd name="adj1" fmla="val 46500"/>
              <a:gd name="adj2" fmla="val 126022"/>
              <a:gd name="adj3" fmla="val 16667"/>
            </a:avLst>
          </a:prstGeom>
          <a:solidFill>
            <a:srgbClr val="7030A0">
              <a:alpha val="27000"/>
            </a:srgb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Stary Młyn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73 101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1A5C210D-1678-456D-B727-A885909BF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83" y="4763972"/>
            <a:ext cx="564034" cy="564034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A6E27AC5-ED10-4392-9B93-90566198A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0" y="969174"/>
            <a:ext cx="228339" cy="228339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9338D513-D7C9-4625-B9A2-CAE961E804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23" y="1442302"/>
            <a:ext cx="389314" cy="388968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9338D513-D7C9-4625-B9A2-CAE961E804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856" y="2462803"/>
            <a:ext cx="389314" cy="388968"/>
          </a:xfrm>
          <a:prstGeom prst="rect">
            <a:avLst/>
          </a:prstGeom>
        </p:spPr>
      </p:pic>
      <p:sp>
        <p:nvSpPr>
          <p:cNvPr id="39" name="pole tekstowe 38"/>
          <p:cNvSpPr txBox="1"/>
          <p:nvPr/>
        </p:nvSpPr>
        <p:spPr>
          <a:xfrm>
            <a:off x="3971001" y="2518206"/>
            <a:ext cx="63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Słupsk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8049887" y="1979759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Gdynia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8159742" y="2292781"/>
            <a:ext cx="63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Sopot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8305950" y="2557945"/>
            <a:ext cx="790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Gdańsk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8323591" y="3755124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Tczew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9196644" y="4212507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Malbork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5327875" y="5819778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Chojnice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5192860" y="3756360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Bytów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3877216" y="4295191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Miastko</a:t>
            </a:r>
          </a:p>
        </p:txBody>
      </p:sp>
      <p:sp>
        <p:nvSpPr>
          <p:cNvPr id="48" name="pole tekstowe 47"/>
          <p:cNvSpPr txBox="1"/>
          <p:nvPr/>
        </p:nvSpPr>
        <p:spPr>
          <a:xfrm>
            <a:off x="6375537" y="3938201"/>
            <a:ext cx="1004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Kościerzyna</a:t>
            </a:r>
          </a:p>
        </p:txBody>
      </p:sp>
      <p:pic>
        <p:nvPicPr>
          <p:cNvPr id="49" name="Picture 2" descr="https://ptr.pomorskie.eu/assets/loga_tras/K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23" y="5585965"/>
            <a:ext cx="266311" cy="282050"/>
          </a:xfrm>
          <a:prstGeom prst="rect">
            <a:avLst/>
          </a:prstGeom>
          <a:noFill/>
          <a:ln w="25400" cap="rnd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ytuł 1">
            <a:extLst>
              <a:ext uri="{FF2B5EF4-FFF2-40B4-BE49-F238E27FC236}">
                <a16:creationId xmlns:a16="http://schemas.microsoft.com/office/drawing/2014/main" id="{A04B85D2-8A02-4D07-8A28-707C44841C6E}"/>
              </a:ext>
            </a:extLst>
          </p:cNvPr>
          <p:cNvSpPr txBox="1">
            <a:spLocks/>
          </p:cNvSpPr>
          <p:nvPr/>
        </p:nvSpPr>
        <p:spPr>
          <a:xfrm>
            <a:off x="311866" y="1375646"/>
            <a:ext cx="2433493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200" b="1" dirty="0">
                <a:latin typeface="+mn-lt"/>
              </a:rPr>
              <a:t>Liczniki pomiaru ruchu rowerowego</a:t>
            </a:r>
          </a:p>
        </p:txBody>
      </p:sp>
      <p:sp>
        <p:nvSpPr>
          <p:cNvPr id="53" name="Strzałka w górę 52"/>
          <p:cNvSpPr/>
          <p:nvPr/>
        </p:nvSpPr>
        <p:spPr>
          <a:xfrm>
            <a:off x="3355676" y="1449239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Strzałka w górę 53"/>
          <p:cNvSpPr/>
          <p:nvPr/>
        </p:nvSpPr>
        <p:spPr>
          <a:xfrm rot="10800000">
            <a:off x="10538603" y="4180936"/>
            <a:ext cx="224286" cy="2242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Strzałka w górę 54"/>
          <p:cNvSpPr/>
          <p:nvPr/>
        </p:nvSpPr>
        <p:spPr>
          <a:xfrm>
            <a:off x="5595669" y="644107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Strzałka w górę 55"/>
          <p:cNvSpPr/>
          <p:nvPr/>
        </p:nvSpPr>
        <p:spPr>
          <a:xfrm>
            <a:off x="8847827" y="54921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Strzałka w górę 56"/>
          <p:cNvSpPr/>
          <p:nvPr/>
        </p:nvSpPr>
        <p:spPr>
          <a:xfrm>
            <a:off x="10788483" y="127541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Strzałka w górę 57"/>
          <p:cNvSpPr/>
          <p:nvPr/>
        </p:nvSpPr>
        <p:spPr>
          <a:xfrm>
            <a:off x="10936570" y="2228491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górę 58"/>
          <p:cNvSpPr/>
          <p:nvPr/>
        </p:nvSpPr>
        <p:spPr>
          <a:xfrm>
            <a:off x="10829027" y="3341779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Strzałka w górę 60"/>
          <p:cNvSpPr/>
          <p:nvPr/>
        </p:nvSpPr>
        <p:spPr>
          <a:xfrm>
            <a:off x="10302815" y="544614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górę 61"/>
          <p:cNvSpPr/>
          <p:nvPr/>
        </p:nvSpPr>
        <p:spPr>
          <a:xfrm>
            <a:off x="7973683" y="4894053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Strzałka w górę 62"/>
          <p:cNvSpPr/>
          <p:nvPr/>
        </p:nvSpPr>
        <p:spPr>
          <a:xfrm>
            <a:off x="7645880" y="3746740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Strzałka w górę 63"/>
          <p:cNvSpPr/>
          <p:nvPr/>
        </p:nvSpPr>
        <p:spPr>
          <a:xfrm>
            <a:off x="6955767" y="286684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Strzałka w górę 64"/>
          <p:cNvSpPr/>
          <p:nvPr/>
        </p:nvSpPr>
        <p:spPr>
          <a:xfrm>
            <a:off x="6602083" y="207321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6" name="pole tekstowe 65">
            <a:extLst>
              <a:ext uri="{FF2B5EF4-FFF2-40B4-BE49-F238E27FC236}">
                <a16:creationId xmlns:a16="http://schemas.microsoft.com/office/drawing/2014/main" id="{1715CB04-8497-401F-A565-8E923DC564DD}"/>
              </a:ext>
            </a:extLst>
          </p:cNvPr>
          <p:cNvSpPr txBox="1"/>
          <p:nvPr/>
        </p:nvSpPr>
        <p:spPr>
          <a:xfrm>
            <a:off x="6633814" y="6067304"/>
            <a:ext cx="2373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/>
              <a:t>Dane z liczników rowerowych </a:t>
            </a:r>
            <a:br>
              <a:rPr lang="pl-PL" sz="1400" i="1" dirty="0"/>
            </a:br>
            <a:r>
              <a:rPr lang="pl-PL" sz="1400" i="1" dirty="0"/>
              <a:t>okres:  rok 2024 </a:t>
            </a:r>
          </a:p>
          <a:p>
            <a:r>
              <a:rPr lang="pl-PL" sz="1400" i="1" dirty="0"/>
              <a:t>Porównanie do roku 2023 </a:t>
            </a:r>
          </a:p>
        </p:txBody>
      </p:sp>
      <p:grpSp>
        <p:nvGrpSpPr>
          <p:cNvPr id="70" name="Grupa 69"/>
          <p:cNvGrpSpPr/>
          <p:nvPr/>
        </p:nvGrpSpPr>
        <p:grpSpPr>
          <a:xfrm>
            <a:off x="8444835" y="1739291"/>
            <a:ext cx="1575466" cy="699205"/>
            <a:chOff x="8797894" y="-1306169"/>
            <a:chExt cx="1955861" cy="699205"/>
          </a:xfrm>
        </p:grpSpPr>
        <p:sp>
          <p:nvSpPr>
            <p:cNvPr id="67" name="Dymek mowy: prostokąt z zaokrąglonymi rogami 54">
              <a:extLst>
                <a:ext uri="{FF2B5EF4-FFF2-40B4-BE49-F238E27FC236}">
                  <a16:creationId xmlns:a16="http://schemas.microsoft.com/office/drawing/2014/main" id="{3C907FEA-02D4-48AC-B87D-B73A70E6E675}"/>
                </a:ext>
              </a:extLst>
            </p:cNvPr>
            <p:cNvSpPr/>
            <p:nvPr/>
          </p:nvSpPr>
          <p:spPr>
            <a:xfrm>
              <a:off x="8797894" y="-1306169"/>
              <a:ext cx="1955861" cy="699205"/>
            </a:xfrm>
            <a:prstGeom prst="wedgeRoundRectCallout">
              <a:avLst>
                <a:gd name="adj1" fmla="val -50395"/>
                <a:gd name="adj2" fmla="val 70336"/>
                <a:gd name="adj3" fmla="val 16667"/>
              </a:avLst>
            </a:prstGeom>
            <a:solidFill>
              <a:srgbClr val="7030A0">
                <a:alpha val="27000"/>
              </a:srgbClr>
            </a:solidFill>
            <a:effectLst>
              <a:outerShdw blurRad="101600" dist="50800" dir="5400000" sx="94000" sy="94000" algn="ctr" rotWithShape="0">
                <a:schemeClr val="bg2">
                  <a:lumMod val="50000"/>
                  <a:alpha val="9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l-PL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Gdańsk</a:t>
              </a:r>
            </a:p>
            <a:p>
              <a:pPr algn="r"/>
              <a:r>
                <a:rPr lang="pl-PL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1 254 813</a:t>
              </a:r>
            </a:p>
            <a:p>
              <a:pPr algn="r"/>
              <a:r>
                <a:rPr lang="pl-PL" sz="1600" b="1" i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168 012</a:t>
              </a:r>
            </a:p>
          </p:txBody>
        </p:sp>
        <p:pic>
          <p:nvPicPr>
            <p:cNvPr id="68" name="Obraz 67">
              <a:extLst>
                <a:ext uri="{FF2B5EF4-FFF2-40B4-BE49-F238E27FC236}">
                  <a16:creationId xmlns:a16="http://schemas.microsoft.com/office/drawing/2014/main" id="{99866855-BF45-4976-A84C-9C4EEF376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579" y="-1242562"/>
              <a:ext cx="696016" cy="564034"/>
            </a:xfrm>
            <a:prstGeom prst="rect">
              <a:avLst/>
            </a:prstGeom>
          </p:spPr>
        </p:pic>
        <p:sp>
          <p:nvSpPr>
            <p:cNvPr id="69" name="Strzałka w górę 68"/>
            <p:cNvSpPr/>
            <p:nvPr/>
          </p:nvSpPr>
          <p:spPr>
            <a:xfrm>
              <a:off x="9432027" y="-885884"/>
              <a:ext cx="224286" cy="224286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673980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CACE3A5E-92E4-B366-11FA-60772861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45" y="382468"/>
            <a:ext cx="1905493" cy="81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BE3071-2E21-4208-9CB0-5E3C1B300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782" y="591686"/>
            <a:ext cx="7592234" cy="6282730"/>
          </a:xfrm>
          <a:prstGeom prst="rect">
            <a:avLst/>
          </a:prstGeom>
        </p:spPr>
      </p:pic>
      <p:sp>
        <p:nvSpPr>
          <p:cNvPr id="6" name="Dymek mowy: prostokąt z zaokrąglonymi rogami 17">
            <a:extLst>
              <a:ext uri="{FF2B5EF4-FFF2-40B4-BE49-F238E27FC236}">
                <a16:creationId xmlns:a16="http://schemas.microsoft.com/office/drawing/2014/main" id="{EBFEA48A-6981-4818-BBFB-F3CD5954DB4E}"/>
              </a:ext>
            </a:extLst>
          </p:cNvPr>
          <p:cNvSpPr/>
          <p:nvPr/>
        </p:nvSpPr>
        <p:spPr>
          <a:xfrm>
            <a:off x="2826958" y="1023937"/>
            <a:ext cx="1528077" cy="684093"/>
          </a:xfrm>
          <a:prstGeom prst="wedgeRoundRectCallout">
            <a:avLst>
              <a:gd name="adj1" fmla="val 36200"/>
              <a:gd name="adj2" fmla="val 92919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Poddąbie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54 818</a:t>
            </a:r>
          </a:p>
          <a:p>
            <a:pPr algn="r"/>
            <a:r>
              <a:rPr lang="pl-PL" sz="16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16 767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5C210D-1678-456D-B727-A885909BF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96" y="1036913"/>
            <a:ext cx="564034" cy="564034"/>
          </a:xfrm>
          <a:prstGeom prst="rect">
            <a:avLst/>
          </a:prstGeom>
        </p:spPr>
      </p:pic>
      <p:sp>
        <p:nvSpPr>
          <p:cNvPr id="9" name="Dymek mowy: prostokąt z zaokrąglonymi rogami 22">
            <a:extLst>
              <a:ext uri="{FF2B5EF4-FFF2-40B4-BE49-F238E27FC236}">
                <a16:creationId xmlns:a16="http://schemas.microsoft.com/office/drawing/2014/main" id="{760187E1-DEBB-4D14-BE38-D5F2056E4A6D}"/>
              </a:ext>
            </a:extLst>
          </p:cNvPr>
          <p:cNvSpPr/>
          <p:nvPr/>
        </p:nvSpPr>
        <p:spPr>
          <a:xfrm>
            <a:off x="9936648" y="3728681"/>
            <a:ext cx="1436961" cy="713923"/>
          </a:xfrm>
          <a:prstGeom prst="wedgeRoundRectCallout">
            <a:avLst>
              <a:gd name="adj1" fmla="val -54976"/>
              <a:gd name="adj2" fmla="val -91375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Kmiecin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33 543</a:t>
            </a:r>
          </a:p>
          <a:p>
            <a:pPr algn="r"/>
            <a:r>
              <a:rPr lang="pl-PL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- 721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7811600-C1B3-4424-87AC-A912F1BF0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450" y="3715986"/>
            <a:ext cx="564034" cy="564034"/>
          </a:xfrm>
          <a:prstGeom prst="rect">
            <a:avLst/>
          </a:prstGeom>
        </p:spPr>
      </p:pic>
      <p:sp>
        <p:nvSpPr>
          <p:cNvPr id="11" name="Dymek mowy: prostokąt z zaokrąglonymi rogami 26">
            <a:extLst>
              <a:ext uri="{FF2B5EF4-FFF2-40B4-BE49-F238E27FC236}">
                <a16:creationId xmlns:a16="http://schemas.microsoft.com/office/drawing/2014/main" id="{03472D86-1E1D-415C-B8BF-77DBFB788D5D}"/>
              </a:ext>
            </a:extLst>
          </p:cNvPr>
          <p:cNvSpPr/>
          <p:nvPr/>
        </p:nvSpPr>
        <p:spPr>
          <a:xfrm>
            <a:off x="7380401" y="4449080"/>
            <a:ext cx="1407650" cy="700890"/>
          </a:xfrm>
          <a:prstGeom prst="wedgeRoundRectCallout">
            <a:avLst>
              <a:gd name="adj1" fmla="val 55238"/>
              <a:gd name="adj2" fmla="val -12463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Tczew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41 052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5 059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0763C9B-029E-4482-A11B-20F2D4DF0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6" y="4482006"/>
            <a:ext cx="564034" cy="564034"/>
          </a:xfrm>
          <a:prstGeom prst="rect">
            <a:avLst/>
          </a:prstGeom>
        </p:spPr>
      </p:pic>
      <p:sp>
        <p:nvSpPr>
          <p:cNvPr id="13" name="Dymek mowy: prostokąt z zaokrąglonymi rogami 30">
            <a:extLst>
              <a:ext uri="{FF2B5EF4-FFF2-40B4-BE49-F238E27FC236}">
                <a16:creationId xmlns:a16="http://schemas.microsoft.com/office/drawing/2014/main" id="{075DA85D-7016-47CB-8484-38821A9FFEBD}"/>
              </a:ext>
            </a:extLst>
          </p:cNvPr>
          <p:cNvSpPr/>
          <p:nvPr/>
        </p:nvSpPr>
        <p:spPr>
          <a:xfrm>
            <a:off x="9603232" y="4974832"/>
            <a:ext cx="1491021" cy="727228"/>
          </a:xfrm>
          <a:prstGeom prst="wedgeRoundRectCallout">
            <a:avLst>
              <a:gd name="adj1" fmla="val -69353"/>
              <a:gd name="adj2" fmla="val -2724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Kwidzyn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48 729</a:t>
            </a: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</a:rPr>
              <a:t>337 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90B7DB0-9A2C-49DA-9BB6-62486BD0C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86" y="4955352"/>
            <a:ext cx="564034" cy="564034"/>
          </a:xfrm>
          <a:prstGeom prst="rect">
            <a:avLst/>
          </a:prstGeom>
        </p:spPr>
      </p:pic>
      <p:sp>
        <p:nvSpPr>
          <p:cNvPr id="15" name="Dymek mowy: prostokąt z zaokrąglonymi rogami 34">
            <a:extLst>
              <a:ext uri="{FF2B5EF4-FFF2-40B4-BE49-F238E27FC236}">
                <a16:creationId xmlns:a16="http://schemas.microsoft.com/office/drawing/2014/main" id="{37F06F30-573F-474C-A91E-1C38EB9BF687}"/>
              </a:ext>
            </a:extLst>
          </p:cNvPr>
          <p:cNvSpPr/>
          <p:nvPr/>
        </p:nvSpPr>
        <p:spPr>
          <a:xfrm>
            <a:off x="5960854" y="1575054"/>
            <a:ext cx="1561380" cy="762704"/>
          </a:xfrm>
          <a:prstGeom prst="wedgeRoundRectCallout">
            <a:avLst>
              <a:gd name="adj1" fmla="val 58113"/>
              <a:gd name="adj2" fmla="val -93750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Puck</a:t>
            </a: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128 815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12 263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0F5DEDC-80EE-4539-84AD-1B5AFACE3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780" y="1618199"/>
            <a:ext cx="564034" cy="564034"/>
          </a:xfrm>
          <a:prstGeom prst="rect">
            <a:avLst/>
          </a:prstGeom>
        </p:spPr>
      </p:pic>
      <p:sp>
        <p:nvSpPr>
          <p:cNvPr id="17" name="Dymek mowy: prostokąt z zaokrąglonymi rogami 38">
            <a:extLst>
              <a:ext uri="{FF2B5EF4-FFF2-40B4-BE49-F238E27FC236}">
                <a16:creationId xmlns:a16="http://schemas.microsoft.com/office/drawing/2014/main" id="{161511CE-C397-49CD-9B3C-C079D9DFB7F4}"/>
              </a:ext>
            </a:extLst>
          </p:cNvPr>
          <p:cNvSpPr/>
          <p:nvPr/>
        </p:nvSpPr>
        <p:spPr>
          <a:xfrm>
            <a:off x="6375536" y="2441275"/>
            <a:ext cx="1552139" cy="702717"/>
          </a:xfrm>
          <a:prstGeom prst="wedgeRoundRectCallout">
            <a:avLst>
              <a:gd name="adj1" fmla="val 78978"/>
              <a:gd name="adj2" fmla="val 1912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Przejazdowo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126 413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15 646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B2D63CB6-A22E-4B97-8DB0-0C66E6ABD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85" y="2614907"/>
            <a:ext cx="564034" cy="564034"/>
          </a:xfrm>
          <a:prstGeom prst="rect">
            <a:avLst/>
          </a:prstGeom>
        </p:spPr>
      </p:pic>
      <p:sp>
        <p:nvSpPr>
          <p:cNvPr id="19" name="Dymek mowy: prostokąt z zaokrąglonymi rogami 42">
            <a:extLst>
              <a:ext uri="{FF2B5EF4-FFF2-40B4-BE49-F238E27FC236}">
                <a16:creationId xmlns:a16="http://schemas.microsoft.com/office/drawing/2014/main" id="{2AEA898C-8511-48F3-AFE4-80DBA8DBC8D0}"/>
              </a:ext>
            </a:extLst>
          </p:cNvPr>
          <p:cNvSpPr/>
          <p:nvPr/>
        </p:nvSpPr>
        <p:spPr>
          <a:xfrm>
            <a:off x="5133537" y="218698"/>
            <a:ext cx="1975319" cy="678449"/>
          </a:xfrm>
          <a:prstGeom prst="wedgeRoundRectCallout">
            <a:avLst>
              <a:gd name="adj1" fmla="val 74346"/>
              <a:gd name="adj2" fmla="val 62452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Władysławowo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144 424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10 284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C6999806-8AAF-4EB9-B498-1E4CCE7D45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38" y="258824"/>
            <a:ext cx="564034" cy="564034"/>
          </a:xfrm>
          <a:prstGeom prst="rect">
            <a:avLst/>
          </a:prstGeom>
        </p:spPr>
      </p:pic>
      <p:sp>
        <p:nvSpPr>
          <p:cNvPr id="21" name="Dymek mowy: prostokąt z zaokrąglonymi rogami 46">
            <a:extLst>
              <a:ext uri="{FF2B5EF4-FFF2-40B4-BE49-F238E27FC236}">
                <a16:creationId xmlns:a16="http://schemas.microsoft.com/office/drawing/2014/main" id="{D5C2491E-32D3-4C2E-B942-6E167444BC69}"/>
              </a:ext>
            </a:extLst>
          </p:cNvPr>
          <p:cNvSpPr/>
          <p:nvPr/>
        </p:nvSpPr>
        <p:spPr>
          <a:xfrm>
            <a:off x="10115484" y="1794295"/>
            <a:ext cx="1942566" cy="713662"/>
          </a:xfrm>
          <a:prstGeom prst="wedgeRoundRectCallout">
            <a:avLst>
              <a:gd name="adj1" fmla="val -18078"/>
              <a:gd name="adj2" fmla="val 8083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Krynica Morska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175 332</a:t>
            </a: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</a:rPr>
              <a:t>18 589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E737EC95-6234-4827-8948-199A4615B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39" y="1964697"/>
            <a:ext cx="564034" cy="564034"/>
          </a:xfrm>
          <a:prstGeom prst="rect">
            <a:avLst/>
          </a:prstGeom>
        </p:spPr>
      </p:pic>
      <p:sp>
        <p:nvSpPr>
          <p:cNvPr id="23" name="Dymek mowy: prostokąt z zaokrąglonymi rogami 50">
            <a:extLst>
              <a:ext uri="{FF2B5EF4-FFF2-40B4-BE49-F238E27FC236}">
                <a16:creationId xmlns:a16="http://schemas.microsoft.com/office/drawing/2014/main" id="{B80FA940-CF98-49B7-8F6D-59FA0ABEC9C6}"/>
              </a:ext>
            </a:extLst>
          </p:cNvPr>
          <p:cNvSpPr/>
          <p:nvPr/>
        </p:nvSpPr>
        <p:spPr>
          <a:xfrm>
            <a:off x="7108857" y="3354549"/>
            <a:ext cx="1458452" cy="656734"/>
          </a:xfrm>
          <a:prstGeom prst="wedgeRoundRectCallout">
            <a:avLst>
              <a:gd name="adj1" fmla="val 88561"/>
              <a:gd name="adj2" fmla="val -63365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Kiezmark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20 911</a:t>
            </a:r>
          </a:p>
          <a:p>
            <a:pPr algn="r"/>
            <a:r>
              <a:rPr lang="pl-PL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4 104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D9BDEBB7-9131-4714-B18F-80907026D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17" y="3409940"/>
            <a:ext cx="564034" cy="564034"/>
          </a:xfrm>
          <a:prstGeom prst="rect">
            <a:avLst/>
          </a:prstGeom>
        </p:spPr>
      </p:pic>
      <p:sp>
        <p:nvSpPr>
          <p:cNvPr id="25" name="Dymek mowy: prostokąt z zaokrąglonymi rogami 54">
            <a:extLst>
              <a:ext uri="{FF2B5EF4-FFF2-40B4-BE49-F238E27FC236}">
                <a16:creationId xmlns:a16="http://schemas.microsoft.com/office/drawing/2014/main" id="{3C907FEA-02D4-48AC-B87D-B73A70E6E675}"/>
              </a:ext>
            </a:extLst>
          </p:cNvPr>
          <p:cNvSpPr/>
          <p:nvPr/>
        </p:nvSpPr>
        <p:spPr>
          <a:xfrm>
            <a:off x="10285408" y="790696"/>
            <a:ext cx="1419860" cy="740636"/>
          </a:xfrm>
          <a:prstGeom prst="wedgeRoundRectCallout">
            <a:avLst>
              <a:gd name="adj1" fmla="val -184546"/>
              <a:gd name="adj2" fmla="val 15592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Chałupy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215 266</a:t>
            </a:r>
          </a:p>
          <a:p>
            <a:pPr algn="r"/>
            <a:r>
              <a:rPr lang="pl-PL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16 480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99866855-BF45-4976-A84C-9C4EEF376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4" y="820196"/>
            <a:ext cx="564034" cy="564034"/>
          </a:xfrm>
          <a:prstGeom prst="rect">
            <a:avLst/>
          </a:prstGeom>
        </p:spPr>
      </p:pic>
      <p:sp>
        <p:nvSpPr>
          <p:cNvPr id="27" name="Dymek mowy: prostokąt z zaokrąglonymi rogami 58">
            <a:extLst>
              <a:ext uri="{FF2B5EF4-FFF2-40B4-BE49-F238E27FC236}">
                <a16:creationId xmlns:a16="http://schemas.microsoft.com/office/drawing/2014/main" id="{9F6F9825-154D-43D9-9E52-43091C96D9EE}"/>
              </a:ext>
            </a:extLst>
          </p:cNvPr>
          <p:cNvSpPr/>
          <p:nvPr/>
        </p:nvSpPr>
        <p:spPr>
          <a:xfrm>
            <a:off x="9870885" y="2896924"/>
            <a:ext cx="1886919" cy="708918"/>
          </a:xfrm>
          <a:prstGeom prst="wedgeRoundRectCallout">
            <a:avLst>
              <a:gd name="adj1" fmla="val -89882"/>
              <a:gd name="adj2" fmla="val -46718"/>
              <a:gd name="adj3" fmla="val 16667"/>
            </a:avLst>
          </a:prstGeom>
          <a:solidFill>
            <a:schemeClr val="accent1">
              <a:lumMod val="75000"/>
              <a:alpha val="27000"/>
            </a:scheme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 </a:t>
            </a:r>
            <a:r>
              <a:rPr lang="pl-PL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Sobieszewska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98 400</a:t>
            </a:r>
          </a:p>
          <a:p>
            <a:pPr algn="r"/>
            <a:r>
              <a:rPr lang="pl-PL" sz="1600" b="1" i="1" dirty="0">
                <a:solidFill>
                  <a:schemeClr val="accent5">
                    <a:lumMod val="75000"/>
                  </a:schemeClr>
                </a:solidFill>
              </a:rPr>
              <a:t>7 026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ACF9F269-E8FF-4672-A21E-57423DA3A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89" y="2915545"/>
            <a:ext cx="564034" cy="564034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3772513F-4B86-49D8-A00B-ADDF7EC87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88" y="4909629"/>
            <a:ext cx="274337" cy="27272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A6E27AC5-ED10-4392-9B93-90566198AD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82" y="3143072"/>
            <a:ext cx="278381" cy="278381"/>
          </a:xfrm>
          <a:prstGeom prst="rect">
            <a:avLst/>
          </a:prstGeom>
        </p:spPr>
      </p:pic>
      <p:sp>
        <p:nvSpPr>
          <p:cNvPr id="31" name="Dymek mowy: prostokąt z zaokrąglonymi rogami 54">
            <a:extLst>
              <a:ext uri="{FF2B5EF4-FFF2-40B4-BE49-F238E27FC236}">
                <a16:creationId xmlns:a16="http://schemas.microsoft.com/office/drawing/2014/main" id="{3C907FEA-02D4-48AC-B87D-B73A70E6E675}"/>
              </a:ext>
            </a:extLst>
          </p:cNvPr>
          <p:cNvSpPr/>
          <p:nvPr/>
        </p:nvSpPr>
        <p:spPr>
          <a:xfrm>
            <a:off x="8213694" y="128931"/>
            <a:ext cx="1955861" cy="699205"/>
          </a:xfrm>
          <a:prstGeom prst="wedgeRoundRectCallout">
            <a:avLst>
              <a:gd name="adj1" fmla="val -74578"/>
              <a:gd name="adj2" fmla="val 81234"/>
              <a:gd name="adj3" fmla="val 16667"/>
            </a:avLst>
          </a:prstGeom>
          <a:solidFill>
            <a:srgbClr val="7030A0">
              <a:alpha val="27000"/>
            </a:srgb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Władysławowo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284 538</a:t>
            </a:r>
          </a:p>
          <a:p>
            <a:pPr algn="r"/>
            <a:r>
              <a:rPr lang="pl-PL" sz="16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16 542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99866855-BF45-4976-A84C-9C4EEF376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79" y="192538"/>
            <a:ext cx="564034" cy="564034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A6E27AC5-ED10-4392-9B93-90566198AD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33" y="1806726"/>
            <a:ext cx="278381" cy="278381"/>
          </a:xfrm>
          <a:prstGeom prst="rect">
            <a:avLst/>
          </a:prstGeom>
        </p:spPr>
      </p:pic>
      <p:sp>
        <p:nvSpPr>
          <p:cNvPr id="34" name="Dymek mowy: prostokąt z zaokrąglonymi rogami 17">
            <a:extLst>
              <a:ext uri="{FF2B5EF4-FFF2-40B4-BE49-F238E27FC236}">
                <a16:creationId xmlns:a16="http://schemas.microsoft.com/office/drawing/2014/main" id="{EBFEA48A-6981-4818-BBFB-F3CD5954DB4E}"/>
              </a:ext>
            </a:extLst>
          </p:cNvPr>
          <p:cNvSpPr/>
          <p:nvPr/>
        </p:nvSpPr>
        <p:spPr>
          <a:xfrm>
            <a:off x="4140333" y="4725920"/>
            <a:ext cx="1557239" cy="540075"/>
          </a:xfrm>
          <a:prstGeom prst="wedgeRoundRectCallout">
            <a:avLst>
              <a:gd name="adj1" fmla="val 46500"/>
              <a:gd name="adj2" fmla="val 126022"/>
              <a:gd name="adj3" fmla="val 16667"/>
            </a:avLst>
          </a:prstGeom>
          <a:solidFill>
            <a:srgbClr val="7030A0">
              <a:alpha val="27000"/>
            </a:srgbClr>
          </a:solidFill>
          <a:effectLst>
            <a:outerShdw blurRad="101600" dist="50800" dir="5400000" sx="94000" sy="94000" algn="ctr" rotWithShape="0">
              <a:schemeClr val="bg2">
                <a:lumMod val="50000"/>
                <a:alpha val="9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Stary Młyn</a:t>
            </a:r>
          </a:p>
          <a:p>
            <a:pPr algn="r"/>
            <a:r>
              <a:rPr lang="pl-PL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73 101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1A5C210D-1678-456D-B727-A885909BF8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383" y="4763972"/>
            <a:ext cx="564034" cy="564034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A6E27AC5-ED10-4392-9B93-90566198AD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60" y="969174"/>
            <a:ext cx="228339" cy="228339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9338D513-D7C9-4625-B9A2-CAE961E804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23" y="1442302"/>
            <a:ext cx="389314" cy="388968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9338D513-D7C9-4625-B9A2-CAE961E804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856" y="2462803"/>
            <a:ext cx="389314" cy="388968"/>
          </a:xfrm>
          <a:prstGeom prst="rect">
            <a:avLst/>
          </a:prstGeom>
        </p:spPr>
      </p:pic>
      <p:sp>
        <p:nvSpPr>
          <p:cNvPr id="39" name="pole tekstowe 38"/>
          <p:cNvSpPr txBox="1"/>
          <p:nvPr/>
        </p:nvSpPr>
        <p:spPr>
          <a:xfrm>
            <a:off x="3971001" y="2518206"/>
            <a:ext cx="63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Słupsk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8049887" y="1979759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Gdynia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8159742" y="2292781"/>
            <a:ext cx="630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Sopot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8305950" y="2557945"/>
            <a:ext cx="7905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Gdańsk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8323591" y="3755124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Tczew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9196644" y="4212507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Malbork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5327875" y="5819778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Chojnice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5192860" y="3756360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Bytów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3877216" y="4295191"/>
            <a:ext cx="818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Miastko</a:t>
            </a:r>
          </a:p>
        </p:txBody>
      </p:sp>
      <p:sp>
        <p:nvSpPr>
          <p:cNvPr id="48" name="pole tekstowe 47"/>
          <p:cNvSpPr txBox="1"/>
          <p:nvPr/>
        </p:nvSpPr>
        <p:spPr>
          <a:xfrm>
            <a:off x="6375537" y="3938201"/>
            <a:ext cx="1004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Kościerzyna</a:t>
            </a:r>
          </a:p>
        </p:txBody>
      </p:sp>
      <p:pic>
        <p:nvPicPr>
          <p:cNvPr id="49" name="Picture 2" descr="https://ptr.pomorskie.eu/assets/loga_tras/K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23" y="5585965"/>
            <a:ext cx="266311" cy="282050"/>
          </a:xfrm>
          <a:prstGeom prst="rect">
            <a:avLst/>
          </a:prstGeom>
          <a:noFill/>
          <a:ln w="25400" cap="rnd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Strzałka w górę 52"/>
          <p:cNvSpPr/>
          <p:nvPr/>
        </p:nvSpPr>
        <p:spPr>
          <a:xfrm>
            <a:off x="3355676" y="1449239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Strzałka w górę 53"/>
          <p:cNvSpPr/>
          <p:nvPr/>
        </p:nvSpPr>
        <p:spPr>
          <a:xfrm rot="10800000">
            <a:off x="10538603" y="4180936"/>
            <a:ext cx="224286" cy="2242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Strzałka w górę 54"/>
          <p:cNvSpPr/>
          <p:nvPr/>
        </p:nvSpPr>
        <p:spPr>
          <a:xfrm>
            <a:off x="5595669" y="644107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Strzałka w górę 55"/>
          <p:cNvSpPr/>
          <p:nvPr/>
        </p:nvSpPr>
        <p:spPr>
          <a:xfrm>
            <a:off x="8847827" y="54921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7" name="Strzałka w górę 56"/>
          <p:cNvSpPr/>
          <p:nvPr/>
        </p:nvSpPr>
        <p:spPr>
          <a:xfrm>
            <a:off x="10788483" y="127541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8" name="Strzałka w górę 57"/>
          <p:cNvSpPr/>
          <p:nvPr/>
        </p:nvSpPr>
        <p:spPr>
          <a:xfrm>
            <a:off x="10936570" y="2228491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górę 58"/>
          <p:cNvSpPr/>
          <p:nvPr/>
        </p:nvSpPr>
        <p:spPr>
          <a:xfrm>
            <a:off x="10829027" y="3341779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Strzałka w górę 60"/>
          <p:cNvSpPr/>
          <p:nvPr/>
        </p:nvSpPr>
        <p:spPr>
          <a:xfrm>
            <a:off x="10302815" y="544614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górę 61"/>
          <p:cNvSpPr/>
          <p:nvPr/>
        </p:nvSpPr>
        <p:spPr>
          <a:xfrm>
            <a:off x="7973683" y="4894053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Strzałka w górę 62"/>
          <p:cNvSpPr/>
          <p:nvPr/>
        </p:nvSpPr>
        <p:spPr>
          <a:xfrm>
            <a:off x="7645880" y="3746740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4" name="Strzałka w górę 63"/>
          <p:cNvSpPr/>
          <p:nvPr/>
        </p:nvSpPr>
        <p:spPr>
          <a:xfrm>
            <a:off x="6955767" y="286684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Strzałka w górę 64"/>
          <p:cNvSpPr/>
          <p:nvPr/>
        </p:nvSpPr>
        <p:spPr>
          <a:xfrm>
            <a:off x="6602083" y="2073216"/>
            <a:ext cx="224286" cy="224286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70" name="Grupa 69"/>
          <p:cNvGrpSpPr/>
          <p:nvPr/>
        </p:nvGrpSpPr>
        <p:grpSpPr>
          <a:xfrm>
            <a:off x="8444835" y="1739291"/>
            <a:ext cx="1575466" cy="699205"/>
            <a:chOff x="8797894" y="-1306169"/>
            <a:chExt cx="1955861" cy="699205"/>
          </a:xfrm>
        </p:grpSpPr>
        <p:sp>
          <p:nvSpPr>
            <p:cNvPr id="67" name="Dymek mowy: prostokąt z zaokrąglonymi rogami 54">
              <a:extLst>
                <a:ext uri="{FF2B5EF4-FFF2-40B4-BE49-F238E27FC236}">
                  <a16:creationId xmlns:a16="http://schemas.microsoft.com/office/drawing/2014/main" id="{3C907FEA-02D4-48AC-B87D-B73A70E6E675}"/>
                </a:ext>
              </a:extLst>
            </p:cNvPr>
            <p:cNvSpPr/>
            <p:nvPr/>
          </p:nvSpPr>
          <p:spPr>
            <a:xfrm>
              <a:off x="8797894" y="-1306169"/>
              <a:ext cx="1955861" cy="699205"/>
            </a:xfrm>
            <a:prstGeom prst="wedgeRoundRectCallout">
              <a:avLst>
                <a:gd name="adj1" fmla="val -50395"/>
                <a:gd name="adj2" fmla="val 70336"/>
                <a:gd name="adj3" fmla="val 16667"/>
              </a:avLst>
            </a:prstGeom>
            <a:solidFill>
              <a:srgbClr val="7030A0">
                <a:alpha val="27000"/>
              </a:srgbClr>
            </a:solidFill>
            <a:effectLst>
              <a:outerShdw blurRad="101600" dist="50800" dir="5400000" sx="94000" sy="94000" algn="ctr" rotWithShape="0">
                <a:schemeClr val="bg2">
                  <a:lumMod val="50000"/>
                  <a:alpha val="9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pl-PL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Gdańsk</a:t>
              </a:r>
            </a:p>
            <a:p>
              <a:pPr algn="r"/>
              <a:r>
                <a:rPr lang="pl-PL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1 254 813</a:t>
              </a:r>
            </a:p>
            <a:p>
              <a:pPr algn="r"/>
              <a:r>
                <a:rPr lang="pl-PL" sz="1600" b="1" i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168 012</a:t>
              </a:r>
            </a:p>
          </p:txBody>
        </p:sp>
        <p:pic>
          <p:nvPicPr>
            <p:cNvPr id="68" name="Obraz 67">
              <a:extLst>
                <a:ext uri="{FF2B5EF4-FFF2-40B4-BE49-F238E27FC236}">
                  <a16:creationId xmlns:a16="http://schemas.microsoft.com/office/drawing/2014/main" id="{99866855-BF45-4976-A84C-9C4EEF376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579" y="-1242562"/>
              <a:ext cx="696016" cy="564034"/>
            </a:xfrm>
            <a:prstGeom prst="rect">
              <a:avLst/>
            </a:prstGeom>
          </p:spPr>
        </p:pic>
        <p:sp>
          <p:nvSpPr>
            <p:cNvPr id="69" name="Strzałka w górę 68"/>
            <p:cNvSpPr/>
            <p:nvPr/>
          </p:nvSpPr>
          <p:spPr>
            <a:xfrm>
              <a:off x="9432027" y="-885884"/>
              <a:ext cx="224286" cy="224286"/>
            </a:xfrm>
            <a:prstGeom prst="up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71" name="Grupa 70"/>
          <p:cNvGrpSpPr/>
          <p:nvPr/>
        </p:nvGrpSpPr>
        <p:grpSpPr>
          <a:xfrm>
            <a:off x="124164" y="3366828"/>
            <a:ext cx="3397001" cy="3177047"/>
            <a:chOff x="248101" y="3855181"/>
            <a:chExt cx="3042949" cy="2813485"/>
          </a:xfrm>
        </p:grpSpPr>
        <p:sp>
          <p:nvSpPr>
            <p:cNvPr id="72" name="pole tekstowe 71"/>
            <p:cNvSpPr txBox="1"/>
            <p:nvPr/>
          </p:nvSpPr>
          <p:spPr>
            <a:xfrm>
              <a:off x="248101" y="6150809"/>
              <a:ext cx="3042949" cy="517857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l-PL" sz="1600" b="1" dirty="0"/>
                <a:t>Świnoujście – EV10/13 Zach-Pom </a:t>
              </a:r>
              <a:br>
                <a:rPr lang="pl-PL" sz="1600" b="1" dirty="0"/>
              </a:br>
              <a:r>
                <a:rPr lang="pl-PL" sz="1600" dirty="0"/>
                <a:t>782 527 rowerzystów</a:t>
              </a:r>
            </a:p>
          </p:txBody>
        </p:sp>
        <p:sp>
          <p:nvSpPr>
            <p:cNvPr id="73" name="pole tekstowe 72"/>
            <p:cNvSpPr txBox="1"/>
            <p:nvPr/>
          </p:nvSpPr>
          <p:spPr>
            <a:xfrm>
              <a:off x="259054" y="5540632"/>
              <a:ext cx="2723759" cy="517857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l-PL" sz="1600" b="1" dirty="0"/>
                <a:t>Darłowo – EV10/13 Zach-Pom</a:t>
              </a:r>
              <a:br>
                <a:rPr lang="pl-PL" sz="1600" b="1" dirty="0"/>
              </a:br>
              <a:r>
                <a:rPr lang="pl-PL" sz="1600" dirty="0"/>
                <a:t>103 921 rowerzystów</a:t>
              </a:r>
            </a:p>
          </p:txBody>
        </p:sp>
        <p:sp>
          <p:nvSpPr>
            <p:cNvPr id="74" name="pole tekstowe 73"/>
            <p:cNvSpPr txBox="1"/>
            <p:nvPr/>
          </p:nvSpPr>
          <p:spPr>
            <a:xfrm>
              <a:off x="259054" y="4697973"/>
              <a:ext cx="2571234" cy="735903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6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pl-PL" sz="1600" b="1" dirty="0"/>
                <a:t>Sromowce </a:t>
              </a:r>
              <a:r>
                <a:rPr lang="pl-PL" sz="1600" b="1" dirty="0" err="1"/>
                <a:t>Niżne</a:t>
              </a:r>
              <a:r>
                <a:rPr lang="pl-PL" sz="1600" b="1" dirty="0"/>
                <a:t> – </a:t>
              </a:r>
              <a:r>
                <a:rPr lang="pl-PL" sz="1600" b="1" dirty="0" err="1"/>
                <a:t>VeloDunajec</a:t>
              </a:r>
              <a:br>
                <a:rPr lang="pl-PL" sz="1600" b="1" dirty="0"/>
              </a:br>
              <a:r>
                <a:rPr lang="pl-PL" sz="1600" b="1" dirty="0"/>
                <a:t>Małopolska</a:t>
              </a:r>
              <a:br>
                <a:rPr lang="pl-PL" sz="1600" b="1" dirty="0"/>
              </a:br>
              <a:r>
                <a:rPr lang="pl-PL" sz="1600" dirty="0"/>
                <a:t>129 198 rowerzystów</a:t>
              </a:r>
            </a:p>
          </p:txBody>
        </p:sp>
        <p:sp>
          <p:nvSpPr>
            <p:cNvPr id="75" name="pole tekstowe 74"/>
            <p:cNvSpPr txBox="1"/>
            <p:nvPr/>
          </p:nvSpPr>
          <p:spPr>
            <a:xfrm>
              <a:off x="259054" y="3855181"/>
              <a:ext cx="2723759" cy="763158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l-PL" sz="1600" b="1" dirty="0"/>
                <a:t>Nowy Sącz – </a:t>
              </a:r>
              <a:r>
                <a:rPr lang="pl-PL" sz="1600" b="1" dirty="0" err="1"/>
                <a:t>VeloDunajec</a:t>
              </a:r>
              <a:br>
                <a:rPr lang="pl-PL" sz="1600" b="1" dirty="0"/>
              </a:br>
              <a:r>
                <a:rPr lang="pl-PL" sz="1600" b="1" dirty="0"/>
                <a:t>Małopolska</a:t>
              </a:r>
            </a:p>
            <a:p>
              <a:r>
                <a:rPr lang="pl-PL" sz="1600" dirty="0"/>
                <a:t>173 709 rowerzystów</a:t>
              </a:r>
            </a:p>
          </p:txBody>
        </p:sp>
      </p:grpSp>
      <p:sp>
        <p:nvSpPr>
          <p:cNvPr id="76" name="pole tekstowe 75">
            <a:extLst>
              <a:ext uri="{FF2B5EF4-FFF2-40B4-BE49-F238E27FC236}">
                <a16:creationId xmlns:a16="http://schemas.microsoft.com/office/drawing/2014/main" id="{1715CB04-8497-401F-A565-8E923DC564DD}"/>
              </a:ext>
            </a:extLst>
          </p:cNvPr>
          <p:cNvSpPr txBox="1"/>
          <p:nvPr/>
        </p:nvSpPr>
        <p:spPr>
          <a:xfrm>
            <a:off x="51643" y="1643417"/>
            <a:ext cx="27369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/>
              <a:t>Porównanie z licznikami</a:t>
            </a:r>
          </a:p>
          <a:p>
            <a:r>
              <a:rPr lang="pl-PL" sz="2000" b="1" dirty="0"/>
              <a:t> na innych trasach:</a:t>
            </a:r>
            <a:br>
              <a:rPr lang="pl-PL" sz="2000" b="1" dirty="0"/>
            </a:br>
            <a:r>
              <a:rPr lang="pl-PL" sz="2000" b="1" dirty="0" err="1"/>
              <a:t>VeloMałopolska</a:t>
            </a:r>
            <a:r>
              <a:rPr lang="pl-PL" sz="2000" b="1" dirty="0"/>
              <a:t>, </a:t>
            </a:r>
          </a:p>
          <a:p>
            <a:r>
              <a:rPr lang="pl-PL" sz="2000" b="1" dirty="0" err="1"/>
              <a:t>VeloBaltica</a:t>
            </a:r>
            <a:r>
              <a:rPr lang="pl-PL" sz="2000" b="1" dirty="0"/>
              <a:t> – EV10/13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A65D311-AC43-42FC-AD7C-A6BC39D95980}"/>
              </a:ext>
            </a:extLst>
          </p:cNvPr>
          <p:cNvSpPr txBox="1"/>
          <p:nvPr/>
        </p:nvSpPr>
        <p:spPr>
          <a:xfrm>
            <a:off x="6491256" y="6164815"/>
            <a:ext cx="3629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 dirty="0"/>
              <a:t>www.ptr.pomorskie.eu</a:t>
            </a:r>
          </a:p>
        </p:txBody>
      </p:sp>
    </p:spTree>
    <p:extLst>
      <p:ext uri="{BB962C8B-B14F-4D97-AF65-F5344CB8AC3E}">
        <p14:creationId xmlns:p14="http://schemas.microsoft.com/office/powerpoint/2010/main" val="97018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D7F4C9-C98B-4789-AF15-7AB464C12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427" y="275672"/>
            <a:ext cx="3919330" cy="529397"/>
          </a:xfrm>
        </p:spPr>
        <p:txBody>
          <a:bodyPr>
            <a:normAutofit/>
          </a:bodyPr>
          <a:lstStyle/>
          <a:p>
            <a:pPr algn="r"/>
            <a:r>
              <a:rPr lang="pl-PL" sz="24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Ważne publikacje rowerowe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A5B7A59-26F4-4C1D-BDB6-28FC41CA9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15" y="1009446"/>
            <a:ext cx="3645798" cy="5233203"/>
          </a:xfrm>
        </p:spPr>
      </p:pic>
      <p:graphicFrame>
        <p:nvGraphicFramePr>
          <p:cNvPr id="6" name="Obiekt 5">
            <a:extLst>
              <a:ext uri="{FF2B5EF4-FFF2-40B4-BE49-F238E27FC236}">
                <a16:creationId xmlns:a16="http://schemas.microsoft.com/office/drawing/2014/main" id="{C11BBDA6-F4D4-4AC3-AE6C-BD1A2F0BF9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838895"/>
              </p:ext>
            </p:extLst>
          </p:nvPr>
        </p:nvGraphicFramePr>
        <p:xfrm>
          <a:off x="467139" y="1009446"/>
          <a:ext cx="3645798" cy="5158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Acrobat Document" r:id="rId4" imgW="4533486" imgH="6415878" progId="AcroExch.Document.DC">
                  <p:embed/>
                </p:oleObj>
              </mc:Choice>
              <mc:Fallback>
                <p:oleObj name="Acrobat Document" r:id="rId4" imgW="4533486" imgH="641587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139" y="1009446"/>
                        <a:ext cx="3645798" cy="5158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Symbol zastępczy obrazu 13">
            <a:extLst>
              <a:ext uri="{FF2B5EF4-FFF2-40B4-BE49-F238E27FC236}">
                <a16:creationId xmlns:a16="http://schemas.microsoft.com/office/drawing/2014/main" id="{8F376F59-48B5-45B6-8C4C-0F8B6E7E8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F889CF1-66F9-41B1-8B8C-69204A1AB379}"/>
              </a:ext>
            </a:extLst>
          </p:cNvPr>
          <p:cNvSpPr txBox="1"/>
          <p:nvPr/>
        </p:nvSpPr>
        <p:spPr>
          <a:xfrm>
            <a:off x="8782879" y="5283441"/>
            <a:ext cx="3067878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b="1" i="1" dirty="0"/>
              <a:t>www.dt.pomorskie.eu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4EDE95A1-6C23-4B3E-94DF-31F910F0DE61}"/>
              </a:ext>
            </a:extLst>
          </p:cNvPr>
          <p:cNvCxnSpPr>
            <a:cxnSpLocks/>
          </p:cNvCxnSpPr>
          <p:nvPr/>
        </p:nvCxnSpPr>
        <p:spPr>
          <a:xfrm>
            <a:off x="7812157" y="805069"/>
            <a:ext cx="4164495" cy="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88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4739" y="775252"/>
            <a:ext cx="5560852" cy="5774838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Zwiększenie atrakcyjności przestrzeni poprzez </a:t>
            </a:r>
            <a:r>
              <a:rPr lang="pl-PL" sz="2000" b="1" dirty="0">
                <a:solidFill>
                  <a:srgbClr val="002060"/>
                </a:solidFill>
                <a:cs typeface="Arial" panose="020B0604020202020204" pitchFamily="34" charset="0"/>
              </a:rPr>
              <a:t>powstanie </a:t>
            </a:r>
            <a:r>
              <a:rPr lang="pl-PL" sz="2000" b="1" dirty="0">
                <a:solidFill>
                  <a:srgbClr val="0D2B68"/>
                </a:solidFill>
                <a:cs typeface="Arial" panose="020B0604020202020204" pitchFamily="34" charset="0"/>
              </a:rPr>
              <a:t>parków zdrowia </a:t>
            </a:r>
            <a:r>
              <a:rPr lang="pl-PL" sz="2000" dirty="0">
                <a:solidFill>
                  <a:srgbClr val="0D2B68"/>
                </a:solidFill>
                <a:cs typeface="Arial" panose="020B0604020202020204" pitchFamily="34" charset="0"/>
              </a:rPr>
              <a:t>- </a:t>
            </a:r>
            <a:r>
              <a:rPr lang="pl-PL" sz="2000" dirty="0">
                <a:solidFill>
                  <a:srgbClr val="0D2B68"/>
                </a:solidFill>
              </a:rPr>
              <a:t>ogólnodostępnych, obszarów spełniający funkcje wypoczynkowe, regeneracyjne, prozdrowotne i edukacyjne z infrastrukturą umożliwiającą spędzanie wolnego czasu, osobom w różnym stanie zdrowia i wieku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D2B68"/>
                </a:solidFill>
              </a:rPr>
              <a:t>Wykorzystanie dużego potencjału prozdrowotnego oraz atrakcyjności województwa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D2B68"/>
                </a:solidFill>
              </a:rPr>
              <a:t>Promocja zdrowego trybu życia, walory edukacyjne, profilaktyczne oraz wsparcie rehabilitacji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D2B68"/>
                </a:solidFill>
              </a:rPr>
              <a:t>Dokument </a:t>
            </a:r>
            <a:r>
              <a:rPr lang="pl-PL" sz="2000" b="1" dirty="0">
                <a:solidFill>
                  <a:srgbClr val="0D2B68"/>
                </a:solidFill>
              </a:rPr>
              <a:t>„PS PSU – Potencjał i plan rozwoju” </a:t>
            </a:r>
            <a:r>
              <a:rPr lang="pl-PL" sz="2000" dirty="0">
                <a:solidFill>
                  <a:srgbClr val="0D2B68"/>
                </a:solidFill>
              </a:rPr>
              <a:t>zawiera karty miejsc, obiektów oraz rozwiązań prozdrowotnych pomagające zidentyfikować najlepsze miejsce na lokalizację parku zdrowia                         i korzystne rozwiązania.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b="1" dirty="0">
                <a:solidFill>
                  <a:srgbClr val="0D2B68"/>
                </a:solidFill>
              </a:rPr>
              <a:t>Finansowanie- konkurs FEP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b="1" dirty="0">
                <a:solidFill>
                  <a:srgbClr val="0D2B68"/>
                </a:solidFill>
              </a:rPr>
              <a:t>Wartość PS - 20 mln PLN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endParaRPr lang="pl-PL" sz="2000" b="1" dirty="0">
              <a:solidFill>
                <a:srgbClr val="0D2B68"/>
              </a:solidFill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6640699" y="260213"/>
            <a:ext cx="5400600" cy="78118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Pomorska Strefa Uzdrowiskowa</a:t>
            </a:r>
          </a:p>
          <a:p>
            <a:pPr algn="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Nowa perspektywa</a:t>
            </a:r>
          </a:p>
        </p:txBody>
      </p:sp>
      <p:cxnSp>
        <p:nvCxnSpPr>
          <p:cNvPr id="8" name="Łącznik prosty 7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ymbol zastępczy obrazu 13">
            <a:extLst>
              <a:ext uri="{FF2B5EF4-FFF2-40B4-BE49-F238E27FC236}">
                <a16:creationId xmlns:a16="http://schemas.microsoft.com/office/drawing/2014/main" id="{4C8D3FC9-CEFC-4B1D-A9EB-5DB26A507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5139" y="1232452"/>
            <a:ext cx="3632806" cy="51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62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/>
          <p:cNvSpPr txBox="1">
            <a:spLocks/>
          </p:cNvSpPr>
          <p:nvPr/>
        </p:nvSpPr>
        <p:spPr>
          <a:xfrm>
            <a:off x="6640699" y="260213"/>
            <a:ext cx="5400600" cy="4617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Pomorska Strefa Uzdrowiskowa</a:t>
            </a:r>
          </a:p>
        </p:txBody>
      </p:sp>
      <p:cxnSp>
        <p:nvCxnSpPr>
          <p:cNvPr id="8" name="Łącznik prosty 7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ymbol zastępczy obrazu 13">
            <a:extLst>
              <a:ext uri="{FF2B5EF4-FFF2-40B4-BE49-F238E27FC236}">
                <a16:creationId xmlns:a16="http://schemas.microsoft.com/office/drawing/2014/main" id="{4C8D3FC9-CEFC-4B1D-A9EB-5DB26A507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983" y="1690688"/>
            <a:ext cx="7956316" cy="4763364"/>
          </a:xfrm>
          <a:prstGeom prst="rect">
            <a:avLst/>
          </a:prstGeom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6F20DC1D-4BD2-4264-95A2-F4BD3890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69" y="795130"/>
            <a:ext cx="8415131" cy="895558"/>
          </a:xfrm>
        </p:spPr>
        <p:txBody>
          <a:bodyPr>
            <a:normAutofit/>
          </a:bodyPr>
          <a:lstStyle/>
          <a:p>
            <a:pPr algn="ctr"/>
            <a:r>
              <a:rPr lang="pl-PL" sz="4000" b="1" dirty="0">
                <a:solidFill>
                  <a:schemeClr val="accent5">
                    <a:lumMod val="50000"/>
                  </a:schemeClr>
                </a:solidFill>
              </a:rPr>
              <a:t>Przykładowy park zdrowia</a:t>
            </a:r>
            <a:endParaRPr lang="pl-PL" sz="4000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251129" y="1242909"/>
            <a:ext cx="3683153" cy="5344579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Atrakcyjna przestrzeń dla turystów i mieszkańców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Dostępny środkami transportu publicznego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Zawierający infrastrukturę prozdrowotną (np. tężnie, ścieżki zdrowia i edukacyjne, groty solne, urządzenia rehabilitacyjne)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Wyposażony w zacienione miejsca odpoczynku oraz dodatkowe udogodnienia, np. stojaki na rowery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Z dostępem do toalety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Odpowiednio położony – z dala od źródeł hałasu i zanieczyszczeń</a:t>
            </a:r>
            <a:endParaRPr lang="pl-PL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1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20DC1D-4BD2-4264-95A2-F4BD38906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953" y="138604"/>
            <a:ext cx="10008703" cy="895558"/>
          </a:xfrm>
        </p:spPr>
        <p:txBody>
          <a:bodyPr>
            <a:normAutofit/>
          </a:bodyPr>
          <a:lstStyle/>
          <a:p>
            <a:pPr algn="r"/>
            <a:r>
              <a:rPr lang="pl-PL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Single tracki </a:t>
            </a:r>
            <a:br>
              <a:rPr lang="pl-PL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pl-PL" sz="28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 propozycje lokalizacji sieci tras kolarstwa górskiego </a:t>
            </a:r>
            <a:endParaRPr lang="pl-PL" sz="2800" dirty="0">
              <a:latin typeface="+mn-lt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18CDD223-8D7B-44BD-B58F-DBF0443AD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6506" y="1626517"/>
            <a:ext cx="3174753" cy="4508746"/>
          </a:xfrm>
          <a:prstGeom prst="rect">
            <a:avLst/>
          </a:prstGeom>
          <a:effectLst>
            <a:outerShdw blurRad="203200" dist="38100" dir="2700000" sx="104000" sy="104000" algn="tl" rotWithShape="0">
              <a:prstClr val="black">
                <a:alpha val="56000"/>
              </a:prstClr>
            </a:outerShdw>
          </a:effectLst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26F9CAFB-42A2-45B5-9CA1-0C054695C7D0}"/>
              </a:ext>
            </a:extLst>
          </p:cNvPr>
          <p:cNvCxnSpPr>
            <a:cxnSpLocks/>
          </p:cNvCxnSpPr>
          <p:nvPr/>
        </p:nvCxnSpPr>
        <p:spPr>
          <a:xfrm>
            <a:off x="6302829" y="1149997"/>
            <a:ext cx="5889171" cy="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ymbol zastępczy obrazu 13">
            <a:extLst>
              <a:ext uri="{FF2B5EF4-FFF2-40B4-BE49-F238E27FC236}">
                <a16:creationId xmlns:a16="http://schemas.microsoft.com/office/drawing/2014/main" id="{8F376F59-48B5-45B6-8C4C-0F8B6E7E8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CD9DB81-FAB7-45CC-BB8B-0AEA9980AE3D}"/>
              </a:ext>
            </a:extLst>
          </p:cNvPr>
          <p:cNvSpPr txBox="1"/>
          <p:nvPr/>
        </p:nvSpPr>
        <p:spPr>
          <a:xfrm>
            <a:off x="620741" y="1626517"/>
            <a:ext cx="6277591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Inwestycje realizowane z programu</a:t>
            </a:r>
          </a:p>
          <a:p>
            <a:r>
              <a:rPr lang="pl-PL" sz="2400" b="1" dirty="0">
                <a:solidFill>
                  <a:schemeClr val="accent5">
                    <a:lumMod val="50000"/>
                  </a:schemeClr>
                </a:solidFill>
              </a:rPr>
              <a:t>RLKS Rozwój Lokalny Kierowany przez Społeczność</a:t>
            </a:r>
          </a:p>
          <a:p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przez </a:t>
            </a:r>
            <a:r>
              <a:rPr lang="pl-PL" sz="2400" b="1" dirty="0">
                <a:solidFill>
                  <a:schemeClr val="accent5">
                    <a:lumMod val="50000"/>
                  </a:schemeClr>
                </a:solidFill>
              </a:rPr>
              <a:t>Lokalne Grupy Działania</a:t>
            </a:r>
          </a:p>
          <a:p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2400" b="1" dirty="0">
                <a:solidFill>
                  <a:schemeClr val="accent5">
                    <a:lumMod val="50000"/>
                  </a:schemeClr>
                </a:solidFill>
              </a:rPr>
              <a:t>5 mln Euro</a:t>
            </a:r>
          </a:p>
          <a:p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Projekty typu</a:t>
            </a:r>
          </a:p>
          <a:p>
            <a:pPr marL="285750" indent="-285750">
              <a:buFontTx/>
              <a:buChar char="-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Single </a:t>
            </a:r>
            <a:r>
              <a:rPr lang="pl-PL" sz="2400" dirty="0" err="1">
                <a:solidFill>
                  <a:schemeClr val="accent5">
                    <a:lumMod val="50000"/>
                  </a:schemeClr>
                </a:solidFill>
              </a:rPr>
              <a:t>track</a:t>
            </a:r>
            <a:endParaRPr lang="pl-PL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Pomorska Turystyka Konna</a:t>
            </a:r>
          </a:p>
          <a:p>
            <a:pPr marL="285750" indent="-285750">
              <a:buFontTx/>
              <a:buChar char="-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Karawaningowe miejsca postojowe</a:t>
            </a:r>
          </a:p>
          <a:p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6717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2903" y="1076381"/>
            <a:ext cx="5560852" cy="5592978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Coraz częściej wybierana forma turystyki przeznaczona dla wszystkich, odpowiadająca na trendy wyboru aktywności na otwartej przestrzeni</a:t>
            </a:r>
          </a:p>
          <a:p>
            <a:pPr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Odpowiedź na zapotrzebowanie wsparcia rozwoju branży turystycznej</a:t>
            </a:r>
          </a:p>
          <a:p>
            <a:pPr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Szansa na pokonanie bariery sezonowości</a:t>
            </a:r>
          </a:p>
          <a:p>
            <a:pPr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Atrakcyjna forma spędzania czasu wolnego nie tylko  dla turystów, ale i mieszkańców, szczególnie dzieci i młodzieży</a:t>
            </a:r>
          </a:p>
          <a:p>
            <a:pPr>
              <a:spcAft>
                <a:spcPts val="900"/>
              </a:spcAft>
            </a:pPr>
            <a:r>
              <a:rPr lang="pl-PL" sz="2000" dirty="0">
                <a:solidFill>
                  <a:srgbClr val="002060"/>
                </a:solidFill>
                <a:cs typeface="Arial" panose="020B0604020202020204" pitchFamily="34" charset="0"/>
              </a:rPr>
              <a:t>Podkreślenie naturalnych walorów gminy – funkcja krajoznawcza, wsparcie rehabilitacji - hipoterapia</a:t>
            </a:r>
          </a:p>
          <a:p>
            <a:pPr>
              <a:spcAft>
                <a:spcPts val="900"/>
              </a:spcAft>
            </a:pPr>
            <a:r>
              <a:rPr lang="pl-PL" sz="2000" b="1" dirty="0">
                <a:solidFill>
                  <a:srgbClr val="002060"/>
                </a:solidFill>
                <a:cs typeface="Arial" panose="020B0604020202020204" pitchFamily="34" charset="0"/>
              </a:rPr>
              <a:t>Realizacja – LGD w ramach RLKS,</a:t>
            </a:r>
            <a:br>
              <a:rPr lang="pl-PL" sz="2000" b="1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pl-PL" sz="2000" b="1" dirty="0">
                <a:solidFill>
                  <a:srgbClr val="002060"/>
                </a:solidFill>
                <a:cs typeface="Arial" panose="020B0604020202020204" pitchFamily="34" charset="0"/>
              </a:rPr>
              <a:t>inwestycje w regionie 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900"/>
              </a:spcAft>
            </a:pP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900"/>
              </a:spcAft>
            </a:pP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6669521" y="46094"/>
            <a:ext cx="5400600" cy="46170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Pomorska Turystyka Konna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r="3345"/>
          <a:stretch/>
        </p:blipFill>
        <p:spPr>
          <a:xfrm>
            <a:off x="9369821" y="891944"/>
            <a:ext cx="2463570" cy="2216151"/>
          </a:xfrm>
          <a:prstGeom prst="rect">
            <a:avLst/>
          </a:prstGeom>
        </p:spPr>
      </p:pic>
      <p:cxnSp>
        <p:nvCxnSpPr>
          <p:cNvPr id="8" name="Łącznik prosty 7"/>
          <p:cNvCxnSpPr>
            <a:cxnSpLocks/>
          </p:cNvCxnSpPr>
          <p:nvPr/>
        </p:nvCxnSpPr>
        <p:spPr>
          <a:xfrm>
            <a:off x="8503920" y="507689"/>
            <a:ext cx="3698240" cy="20631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ymbol zastępczy obrazu 13">
            <a:extLst>
              <a:ext uri="{FF2B5EF4-FFF2-40B4-BE49-F238E27FC236}">
                <a16:creationId xmlns:a16="http://schemas.microsoft.com/office/drawing/2014/main" id="{4C8D3FC9-CEFC-4B1D-A9EB-5DB26A507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95B9FC1-5667-4504-AFFF-6B6B2B687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998" y="3213120"/>
            <a:ext cx="2492393" cy="352697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5A740F-21FD-4897-A280-34EBE63CB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66" y="3213120"/>
            <a:ext cx="2661221" cy="35269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3B8D0DA-CFE5-4FB8-9F55-D4A2CA391B9C}"/>
              </a:ext>
            </a:extLst>
          </p:cNvPr>
          <p:cNvSpPr txBox="1"/>
          <p:nvPr/>
        </p:nvSpPr>
        <p:spPr>
          <a:xfrm>
            <a:off x="6241766" y="1126602"/>
            <a:ext cx="2790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Region Pomorski</a:t>
            </a:r>
          </a:p>
          <a:p>
            <a:endParaRPr lang="pl-PL" b="1" dirty="0"/>
          </a:p>
          <a:p>
            <a:r>
              <a:rPr lang="pl-PL" b="1" dirty="0"/>
              <a:t>879 km szlaków konnych</a:t>
            </a:r>
          </a:p>
          <a:p>
            <a:r>
              <a:rPr lang="pl-PL" b="1" dirty="0"/>
              <a:t>ponad 200 ośrodków wg danych</a:t>
            </a:r>
          </a:p>
        </p:txBody>
      </p:sp>
    </p:spTree>
    <p:extLst>
      <p:ext uri="{BB962C8B-B14F-4D97-AF65-F5344CB8AC3E}">
        <p14:creationId xmlns:p14="http://schemas.microsoft.com/office/powerpoint/2010/main" val="1561696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23" y="2172738"/>
            <a:ext cx="4912460" cy="3295966"/>
          </a:xfrm>
        </p:spPr>
      </p:pic>
      <p:sp>
        <p:nvSpPr>
          <p:cNvPr id="5" name="Prostokąt 4"/>
          <p:cNvSpPr/>
          <p:nvPr/>
        </p:nvSpPr>
        <p:spPr>
          <a:xfrm>
            <a:off x="955041" y="801511"/>
            <a:ext cx="524065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STADNINY ZGŁOSZONE PRZEZ JST </a:t>
            </a:r>
            <a:endParaRPr lang="pl-PL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186170" y="1191041"/>
            <a:ext cx="3873753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pl-PL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TRASY KONNE zidentyfikowane czynne</a:t>
            </a:r>
          </a:p>
        </p:txBody>
      </p:sp>
      <p:sp>
        <p:nvSpPr>
          <p:cNvPr id="7" name="Prostokąt 6"/>
          <p:cNvSpPr/>
          <p:nvPr/>
        </p:nvSpPr>
        <p:spPr>
          <a:xfrm>
            <a:off x="285229" y="6404221"/>
            <a:ext cx="43274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/>
              <a:t>ŹRÓDŁO: </a:t>
            </a:r>
            <a:r>
              <a:rPr lang="pl-PL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BANK DANYCH O LASACH (BDL)</a:t>
            </a:r>
            <a:endParaRPr lang="pl-PL" sz="1600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8750"/>
            <a:ext cx="6775527" cy="4545973"/>
          </a:xfrm>
          <a:prstGeom prst="rect">
            <a:avLst/>
          </a:prstGeom>
          <a:ln>
            <a:noFill/>
          </a:ln>
        </p:spPr>
      </p:pic>
      <p:sp>
        <p:nvSpPr>
          <p:cNvPr id="12" name="Prostokąt 11"/>
          <p:cNvSpPr/>
          <p:nvPr/>
        </p:nvSpPr>
        <p:spPr>
          <a:xfrm>
            <a:off x="7032104" y="124626"/>
            <a:ext cx="4968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Pomorska Turystyka Konna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407" y="1663672"/>
            <a:ext cx="5548175" cy="499446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Łącznik prosty 14"/>
          <p:cNvCxnSpPr>
            <a:cxnSpLocks/>
          </p:cNvCxnSpPr>
          <p:nvPr/>
        </p:nvCxnSpPr>
        <p:spPr>
          <a:xfrm>
            <a:off x="8321040" y="563261"/>
            <a:ext cx="3857007" cy="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ymbol zastępczy obrazu 13">
            <a:extLst>
              <a:ext uri="{FF2B5EF4-FFF2-40B4-BE49-F238E27FC236}">
                <a16:creationId xmlns:a16="http://schemas.microsoft.com/office/drawing/2014/main" id="{4C8D3FC9-CEFC-4B1D-A9EB-5DB26A507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BAC64E3-CC84-406B-AAB2-C3EB03519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9407" y="54782"/>
            <a:ext cx="1660962" cy="166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78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3AB7E0C2-87C9-494D-A4D6-ECEBC9065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47" y="1125564"/>
            <a:ext cx="4785068" cy="3839248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46225" y="118789"/>
            <a:ext cx="4954431" cy="515708"/>
          </a:xfrm>
        </p:spPr>
        <p:txBody>
          <a:bodyPr>
            <a:noAutofit/>
          </a:bodyPr>
          <a:lstStyle/>
          <a:p>
            <a:pPr algn="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Karawaningowe miejsca postojowe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1702" y="1340129"/>
            <a:ext cx="4134282" cy="5394046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214313" indent="-214313">
              <a:spcBef>
                <a:spcPts val="450"/>
              </a:spcBef>
              <a:spcAft>
                <a:spcPts val="900"/>
              </a:spcAft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Zachęcenie turystów do odwiedzenia gminy, dzięki dostosowanej infrastrukturze</a:t>
            </a:r>
          </a:p>
          <a:p>
            <a:pPr marL="214313" indent="-214313">
              <a:spcBef>
                <a:spcPts val="450"/>
              </a:spcBef>
              <a:spcAft>
                <a:spcPts val="900"/>
              </a:spcAft>
            </a:pP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Forma turystyki coraz bardziej popularna ze względu na poszukiwanie indywidualnych podróży</a:t>
            </a:r>
          </a:p>
          <a:p>
            <a:pPr marL="214313" indent="-214313">
              <a:spcBef>
                <a:spcPts val="450"/>
              </a:spcBef>
              <a:spcAft>
                <a:spcPts val="900"/>
              </a:spcAft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Impuls do rozwoju lokalnej oferty </a:t>
            </a:r>
          </a:p>
          <a:p>
            <a:pPr marL="214313" indent="-214313">
              <a:spcBef>
                <a:spcPts val="450"/>
              </a:spcBef>
              <a:spcAft>
                <a:spcPts val="900"/>
              </a:spcAft>
            </a:pP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Karawaning generuje niższy ślad węglowy niż podróże samochodowe/lotnicze z pobytami  </a:t>
            </a:r>
            <a:br>
              <a:rPr lang="pl-PL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w hotelach</a:t>
            </a:r>
          </a:p>
          <a:p>
            <a:pPr marL="177800" indent="-177800">
              <a:spcBef>
                <a:spcPts val="450"/>
              </a:spcBef>
              <a:spcAft>
                <a:spcPts val="900"/>
              </a:spcAft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Wzrostowy trend utrzymuje się w skali Europy</a:t>
            </a:r>
          </a:p>
          <a:p>
            <a:pPr marL="177800" indent="-177800">
              <a:spcBef>
                <a:spcPts val="450"/>
              </a:spcBef>
              <a:spcAft>
                <a:spcPts val="900"/>
              </a:spcAft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Najwięcej kamperów rejestrują Niemcy (ponad 66 tys. w 2022)</a:t>
            </a:r>
          </a:p>
          <a:p>
            <a:pPr marL="214313" indent="-214313">
              <a:spcBef>
                <a:spcPts val="450"/>
              </a:spcBef>
              <a:spcAft>
                <a:spcPts val="900"/>
              </a:spcAft>
            </a:pPr>
            <a:endParaRPr lang="pl-PL" sz="20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900"/>
              </a:spcAft>
            </a:pP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spcBef>
                <a:spcPts val="450"/>
              </a:spcBef>
              <a:spcAft>
                <a:spcPts val="900"/>
              </a:spcAft>
            </a:pP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21703" y="924631"/>
            <a:ext cx="41342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100" b="1" dirty="0">
                <a:solidFill>
                  <a:srgbClr val="002060"/>
                </a:solidFill>
              </a:rPr>
              <a:t>Dlaczego warto?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7F38EC85-5D9C-4EDB-AE5D-79436E412E49}"/>
              </a:ext>
            </a:extLst>
          </p:cNvPr>
          <p:cNvSpPr txBox="1">
            <a:spLocks/>
          </p:cNvSpPr>
          <p:nvPr/>
        </p:nvSpPr>
        <p:spPr>
          <a:xfrm>
            <a:off x="4525347" y="4981742"/>
            <a:ext cx="4785068" cy="16944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50"/>
              </a:spcBef>
              <a:spcAft>
                <a:spcPts val="900"/>
              </a:spcAft>
              <a:buNone/>
            </a:pPr>
            <a:r>
              <a:rPr lang="pl-PL" sz="18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Rosnąca popularność tej formy turystyki stwarza zapotrzebowanie na specjalną infrastrukturę dla kamperów i przyczep kempingowych, wyposażoną w punkty odbioru nieczystości, poboru energii, wody, odpowiedniej wielkości miejsca z możliwością wygodnego postoju</a:t>
            </a:r>
          </a:p>
        </p:txBody>
      </p:sp>
      <p:cxnSp>
        <p:nvCxnSpPr>
          <p:cNvPr id="10" name="Łącznik prosty 9"/>
          <p:cNvCxnSpPr/>
          <p:nvPr/>
        </p:nvCxnSpPr>
        <p:spPr>
          <a:xfrm flipV="1">
            <a:off x="6261398" y="609097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ymbol zastępczy obrazu 13">
            <a:extLst>
              <a:ext uri="{FF2B5EF4-FFF2-40B4-BE49-F238E27FC236}">
                <a16:creationId xmlns:a16="http://schemas.microsoft.com/office/drawing/2014/main" id="{4C8D3FC9-CEFC-4B1D-A9EB-5DB26A507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B7206A-2D62-409A-9ED9-C67F94D23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777" y="2046072"/>
            <a:ext cx="2668636" cy="308636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F63D1A9-21B3-44EF-94F5-BD01C846E482}"/>
              </a:ext>
            </a:extLst>
          </p:cNvPr>
          <p:cNvSpPr txBox="1"/>
          <p:nvPr/>
        </p:nvSpPr>
        <p:spPr>
          <a:xfrm>
            <a:off x="6588765" y="672855"/>
            <a:ext cx="586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https://www.motorhome.pl/rynek-kamperow-w-polsce/</a:t>
            </a:r>
          </a:p>
        </p:txBody>
      </p:sp>
    </p:spTree>
    <p:extLst>
      <p:ext uri="{BB962C8B-B14F-4D97-AF65-F5344CB8AC3E}">
        <p14:creationId xmlns:p14="http://schemas.microsoft.com/office/powerpoint/2010/main" val="2439357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7A341B-1AB5-40A5-B987-0C3732E75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029" y="125639"/>
            <a:ext cx="1719943" cy="1325563"/>
          </a:xfrm>
        </p:spPr>
        <p:txBody>
          <a:bodyPr>
            <a:normAutofit/>
          </a:bodyPr>
          <a:lstStyle/>
          <a:p>
            <a:r>
              <a:rPr lang="pl-PL" sz="1800" b="1" dirty="0">
                <a:latin typeface="+mn-lt"/>
              </a:rPr>
              <a:t>Podsumowanie</a:t>
            </a:r>
            <a:br>
              <a:rPr lang="pl-PL" sz="1800" b="1" dirty="0">
                <a:latin typeface="+mn-lt"/>
              </a:rPr>
            </a:br>
            <a:r>
              <a:rPr lang="pl-PL" sz="1800" b="1" dirty="0">
                <a:latin typeface="+mn-lt"/>
              </a:rPr>
              <a:t>raport</a:t>
            </a:r>
            <a:br>
              <a:rPr lang="pl-PL" sz="1800" b="1" dirty="0">
                <a:latin typeface="+mn-lt"/>
              </a:rPr>
            </a:br>
            <a:r>
              <a:rPr lang="pl-PL" sz="1800" b="1" dirty="0">
                <a:latin typeface="+mn-lt"/>
              </a:rPr>
              <a:t>31.10.2024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BBF91519-20AB-48B4-9758-E21FAAFFE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235" y="0"/>
            <a:ext cx="10694264" cy="68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51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22440-4D13-47DB-906C-B2ED81F74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65585"/>
            <a:ext cx="5985933" cy="786893"/>
          </a:xfrm>
        </p:spPr>
        <p:txBody>
          <a:bodyPr>
            <a:noAutofit/>
          </a:bodyPr>
          <a:lstStyle/>
          <a:p>
            <a:pPr algn="r"/>
            <a:br>
              <a:rPr lang="pl-PL" sz="2400" dirty="0">
                <a:latin typeface="+mn-lt"/>
                <a:ea typeface="Cambria" panose="02040503050406030204" pitchFamily="18" charset="0"/>
              </a:rPr>
            </a:br>
            <a:br>
              <a:rPr lang="pl-PL" sz="2400" dirty="0">
                <a:latin typeface="+mn-lt"/>
                <a:ea typeface="Cambria" panose="02040503050406030204" pitchFamily="18" charset="0"/>
              </a:rPr>
            </a:br>
            <a:r>
              <a:rPr lang="pl-PL" sz="2400" dirty="0">
                <a:latin typeface="+mn-lt"/>
                <a:ea typeface="Cambria" panose="02040503050406030204" pitchFamily="18" charset="0"/>
              </a:rPr>
              <a:t>REGIONALNY PROGRAM STRATEGICZNY</a:t>
            </a:r>
            <a:br>
              <a:rPr lang="pl-PL" sz="2400" dirty="0">
                <a:latin typeface="+mn-lt"/>
                <a:ea typeface="Cambria" panose="02040503050406030204" pitchFamily="18" charset="0"/>
              </a:rPr>
            </a:br>
            <a:br>
              <a:rPr lang="pl-PL" sz="2400" dirty="0">
                <a:latin typeface="+mn-lt"/>
                <a:ea typeface="Cambria" panose="02040503050406030204" pitchFamily="18" charset="0"/>
              </a:rPr>
            </a:br>
            <a:r>
              <a:rPr lang="pl-PL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w zakresie  gospodarki, rynku pracy, </a:t>
            </a:r>
            <a:br>
              <a:rPr lang="pl-PL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</a:br>
            <a:r>
              <a:rPr lang="pl-PL" sz="2400" dirty="0">
                <a:solidFill>
                  <a:schemeClr val="tx2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oferty turystycznej i czasu wolnego</a:t>
            </a:r>
            <a:br>
              <a:rPr lang="pl-PL" sz="2400" dirty="0">
                <a:latin typeface="+mn-lt"/>
                <a:ea typeface="Cambria" panose="02040503050406030204" pitchFamily="18" charset="0"/>
              </a:rPr>
            </a:br>
            <a:endParaRPr lang="pl-PL" sz="24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BE544F-B3B0-4F85-B503-C0EE7942B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63" y="1745168"/>
            <a:ext cx="7314803" cy="4351338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fontAlgn="t"/>
            <a:r>
              <a:rPr lang="pl-PL" sz="2400" dirty="0"/>
              <a:t>Pomorskie Trasy Rowerowe - etap 2</a:t>
            </a:r>
          </a:p>
          <a:p>
            <a:pPr fontAlgn="t"/>
            <a:r>
              <a:rPr lang="pl-PL" sz="2400" dirty="0"/>
              <a:t>Pomorskie Trasy Rowerowe - etap 3 Trasa </a:t>
            </a:r>
            <a:r>
              <a:rPr lang="pl-PL" sz="2400" dirty="0" err="1"/>
              <a:t>Subregionalna</a:t>
            </a:r>
            <a:endParaRPr lang="pl-PL" sz="2400" dirty="0"/>
          </a:p>
          <a:p>
            <a:pPr fontAlgn="t"/>
            <a:r>
              <a:rPr lang="pl-PL" sz="2400" dirty="0"/>
              <a:t>Pomorska Strefa Uzdrowiskowa</a:t>
            </a:r>
          </a:p>
          <a:p>
            <a:pPr fontAlgn="t"/>
            <a:r>
              <a:rPr lang="pl-PL" sz="2400" dirty="0"/>
              <a:t>Pomorska Turystyka Konna</a:t>
            </a:r>
          </a:p>
          <a:p>
            <a:pPr fontAlgn="t"/>
            <a:endParaRPr lang="pl-PL" sz="2400" dirty="0"/>
          </a:p>
          <a:p>
            <a:pPr fontAlgn="t"/>
            <a:r>
              <a:rPr lang="pl-PL" sz="2400" dirty="0"/>
              <a:t>Pomorskie Szlaki Kajakowe. Etap II</a:t>
            </a:r>
          </a:p>
          <a:p>
            <a:pPr fontAlgn="t"/>
            <a:r>
              <a:rPr lang="pl-PL" sz="2400" dirty="0"/>
              <a:t>Rozwój oferty turystyki wodnej w obszarze Pętli Żuławskiej,</a:t>
            </a:r>
          </a:p>
          <a:p>
            <a:pPr marL="0" indent="0" fontAlgn="t">
              <a:buNone/>
            </a:pPr>
            <a:r>
              <a:rPr lang="pl-PL" sz="2400" dirty="0"/>
              <a:t>    Zatoki Gdańskiej i Morza Bałtyckiego</a:t>
            </a:r>
          </a:p>
          <a:p>
            <a:pPr fontAlgn="t"/>
            <a:r>
              <a:rPr lang="pl-PL" sz="2400" dirty="0"/>
              <a:t>Pomorskie Kąpieliska</a:t>
            </a:r>
          </a:p>
          <a:p>
            <a:pPr fontAlgn="t"/>
            <a:r>
              <a:rPr lang="pl-PL" sz="2400" dirty="0"/>
              <a:t>Żagle na jeziorach</a:t>
            </a:r>
          </a:p>
          <a:p>
            <a:pPr marL="0" indent="0" fontAlgn="t">
              <a:buNone/>
            </a:pPr>
            <a:endParaRPr lang="pl-PL" sz="2400" dirty="0"/>
          </a:p>
          <a:p>
            <a:pPr fontAlgn="t"/>
            <a:r>
              <a:rPr lang="pl-PL" sz="2400" dirty="0"/>
              <a:t>Pomorska Platforma Wsparcia Ruchu Turystycznego                                   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17BF597-6E33-45A1-A791-FEE0A78AD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3" y="213449"/>
            <a:ext cx="1854862" cy="51500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36CAD13-D045-4E54-BF7E-46A51C607BDA}"/>
              </a:ext>
            </a:extLst>
          </p:cNvPr>
          <p:cNvSpPr txBox="1"/>
          <p:nvPr/>
        </p:nvSpPr>
        <p:spPr>
          <a:xfrm>
            <a:off x="8068194" y="1745167"/>
            <a:ext cx="3679858" cy="1106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indent="-180340" algn="ctr">
              <a:lnSpc>
                <a:spcPct val="115000"/>
              </a:lnSpc>
              <a:spcAft>
                <a:spcPts val="600"/>
              </a:spcAft>
            </a:pPr>
            <a:r>
              <a:rPr lang="pl-PL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 szczegółowy 3</a:t>
            </a:r>
          </a:p>
          <a:p>
            <a:pPr indent="-180340" algn="ctr">
              <a:lnSpc>
                <a:spcPct val="115000"/>
              </a:lnSpc>
              <a:spcAft>
                <a:spcPts val="600"/>
              </a:spcAft>
            </a:pPr>
            <a:r>
              <a:rPr lang="pl-PL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Inspirująca oferta turystyczna                i czasu wolnego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76FABF7-0502-446F-A7F0-3B7C458BA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754" y="3183748"/>
            <a:ext cx="1474177" cy="1474177"/>
          </a:xfrm>
          <a:prstGeom prst="rect">
            <a:avLst/>
          </a:prstGeom>
        </p:spPr>
      </p:pic>
      <p:grpSp>
        <p:nvGrpSpPr>
          <p:cNvPr id="8" name="Grupa 5">
            <a:extLst>
              <a:ext uri="{FF2B5EF4-FFF2-40B4-BE49-F238E27FC236}">
                <a16:creationId xmlns:a16="http://schemas.microsoft.com/office/drawing/2014/main" id="{9B505002-76DB-4837-995E-138E6A6961DD}"/>
              </a:ext>
            </a:extLst>
          </p:cNvPr>
          <p:cNvGrpSpPr/>
          <p:nvPr/>
        </p:nvGrpSpPr>
        <p:grpSpPr>
          <a:xfrm>
            <a:off x="7687733" y="4820901"/>
            <a:ext cx="4504267" cy="1264167"/>
            <a:chOff x="261843" y="1406103"/>
            <a:chExt cx="5781155" cy="1327072"/>
          </a:xfrm>
        </p:grpSpPr>
        <p:pic>
          <p:nvPicPr>
            <p:cNvPr id="9" name="Obraz 6" descr="http://dtp.pomorskie.eu/documents/100752/793184/pzPSK.jpg/d76d87fd-ff8c-43d3-934b-574fcf3c977f?t=1450086754912">
              <a:extLst>
                <a:ext uri="{FF2B5EF4-FFF2-40B4-BE49-F238E27FC236}">
                  <a16:creationId xmlns:a16="http://schemas.microsoft.com/office/drawing/2014/main" id="{8A427A7C-FF37-40C0-8839-C78F7DC21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11"/>
            <a:stretch>
              <a:fillRect/>
            </a:stretch>
          </p:blipFill>
          <p:spPr bwMode="auto">
            <a:xfrm>
              <a:off x="4768588" y="1406103"/>
              <a:ext cx="1274410" cy="1327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az 7" descr="http://dtp.pomorskie.eu/documents/100752/793230/logoPSK_pion.jpg/201c04f5-f8c2-4e20-a6d3-7d493b3be28f?t=1450085036000">
              <a:extLst>
                <a:ext uri="{FF2B5EF4-FFF2-40B4-BE49-F238E27FC236}">
                  <a16:creationId xmlns:a16="http://schemas.microsoft.com/office/drawing/2014/main" id="{A0C583EF-FD1A-446D-A22D-53D277A10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43" y="1488414"/>
              <a:ext cx="1601815" cy="1244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8" descr="http://dtp.pomorskie.eu/documents/100752/793184/pzPSK.jpg/d76d87fd-ff8c-43d3-934b-574fcf3c977f?t=1450086754912">
              <a:extLst>
                <a:ext uri="{FF2B5EF4-FFF2-40B4-BE49-F238E27FC236}">
                  <a16:creationId xmlns:a16="http://schemas.microsoft.com/office/drawing/2014/main" id="{90A4069F-9742-489E-BB3F-9C003E430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7"/>
            <a:stretch>
              <a:fillRect/>
            </a:stretch>
          </p:blipFill>
          <p:spPr bwMode="auto">
            <a:xfrm>
              <a:off x="3344063" y="1428088"/>
              <a:ext cx="1307925" cy="1289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F5022E0-A3D2-4BFE-9F84-876950788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r="9605"/>
            <a:stretch>
              <a:fillRect/>
            </a:stretch>
          </p:blipFill>
          <p:spPr bwMode="auto">
            <a:xfrm>
              <a:off x="1863659" y="1507410"/>
              <a:ext cx="1480403" cy="120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D28E36F0-C371-45CF-8F89-739AECDFBCC1}"/>
              </a:ext>
            </a:extLst>
          </p:cNvPr>
          <p:cNvCxnSpPr/>
          <p:nvPr/>
        </p:nvCxnSpPr>
        <p:spPr>
          <a:xfrm flipV="1">
            <a:off x="6096000" y="445553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184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9AB5CBA-78F1-4610-8B18-75E40058DA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896"/>
          <a:stretch/>
        </p:blipFill>
        <p:spPr>
          <a:xfrm>
            <a:off x="-9333" y="832"/>
            <a:ext cx="9877530" cy="6874182"/>
          </a:xfrm>
          <a:prstGeom prst="rect">
            <a:avLst/>
          </a:prstGeom>
        </p:spPr>
      </p:pic>
      <p:sp>
        <p:nvSpPr>
          <p:cNvPr id="30" name="Prostokąt 3"/>
          <p:cNvSpPr/>
          <p:nvPr/>
        </p:nvSpPr>
        <p:spPr>
          <a:xfrm>
            <a:off x="8458199" y="5458695"/>
            <a:ext cx="3895563" cy="1439862"/>
          </a:xfrm>
          <a:custGeom>
            <a:avLst/>
            <a:gdLst>
              <a:gd name="connsiteX0" fmla="*/ 0 w 4563292"/>
              <a:gd name="connsiteY0" fmla="*/ 0 h 1045029"/>
              <a:gd name="connsiteX1" fmla="*/ 4563292 w 4563292"/>
              <a:gd name="connsiteY1" fmla="*/ 0 h 1045029"/>
              <a:gd name="connsiteX2" fmla="*/ 4563292 w 4563292"/>
              <a:gd name="connsiteY2" fmla="*/ 1045029 h 1045029"/>
              <a:gd name="connsiteX3" fmla="*/ 0 w 4563292"/>
              <a:gd name="connsiteY3" fmla="*/ 1045029 h 1045029"/>
              <a:gd name="connsiteX4" fmla="*/ 0 w 4563292"/>
              <a:gd name="connsiteY4" fmla="*/ 0 h 1045029"/>
              <a:gd name="connsiteX0" fmla="*/ 487680 w 4563292"/>
              <a:gd name="connsiteY0" fmla="*/ 0 h 1053738"/>
              <a:gd name="connsiteX1" fmla="*/ 4563292 w 4563292"/>
              <a:gd name="connsiteY1" fmla="*/ 8709 h 1053738"/>
              <a:gd name="connsiteX2" fmla="*/ 4563292 w 4563292"/>
              <a:gd name="connsiteY2" fmla="*/ 1053738 h 1053738"/>
              <a:gd name="connsiteX3" fmla="*/ 0 w 4563292"/>
              <a:gd name="connsiteY3" fmla="*/ 1053738 h 1053738"/>
              <a:gd name="connsiteX4" fmla="*/ 487680 w 4563292"/>
              <a:gd name="connsiteY4" fmla="*/ 0 h 1053738"/>
              <a:gd name="connsiteX0" fmla="*/ 487680 w 4580709"/>
              <a:gd name="connsiteY0" fmla="*/ 8708 h 1062446"/>
              <a:gd name="connsiteX1" fmla="*/ 4580709 w 4580709"/>
              <a:gd name="connsiteY1" fmla="*/ 0 h 1062446"/>
              <a:gd name="connsiteX2" fmla="*/ 4563292 w 4580709"/>
              <a:gd name="connsiteY2" fmla="*/ 1062446 h 1062446"/>
              <a:gd name="connsiteX3" fmla="*/ 0 w 4580709"/>
              <a:gd name="connsiteY3" fmla="*/ 1062446 h 1062446"/>
              <a:gd name="connsiteX4" fmla="*/ 487680 w 4580709"/>
              <a:gd name="connsiteY4" fmla="*/ 8708 h 1062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0709" h="1062446">
                <a:moveTo>
                  <a:pt x="487680" y="8708"/>
                </a:moveTo>
                <a:lnTo>
                  <a:pt x="4580709" y="0"/>
                </a:lnTo>
                <a:lnTo>
                  <a:pt x="4563292" y="1062446"/>
                </a:lnTo>
                <a:lnTo>
                  <a:pt x="0" y="1062446"/>
                </a:lnTo>
                <a:lnTo>
                  <a:pt x="487680" y="87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2180" r="5005" b="22875"/>
          <a:stretch/>
        </p:blipFill>
        <p:spPr>
          <a:xfrm>
            <a:off x="157089" y="231256"/>
            <a:ext cx="1578019" cy="661920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3048000" y="276728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SzPct val="100000"/>
              <a:defRPr sz="1600">
                <a:solidFill>
                  <a:srgbClr val="FFFFFF"/>
                </a:solidFill>
              </a:defRPr>
            </a:pPr>
            <a:endParaRPr lang="pl-PL" b="1" dirty="0"/>
          </a:p>
        </p:txBody>
      </p:sp>
      <p:sp>
        <p:nvSpPr>
          <p:cNvPr id="19" name="Prostokąt 18"/>
          <p:cNvSpPr/>
          <p:nvPr/>
        </p:nvSpPr>
        <p:spPr>
          <a:xfrm>
            <a:off x="10152930" y="816508"/>
            <a:ext cx="1492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u="sng" dirty="0">
                <a:solidFill>
                  <a:srgbClr val="1E3C6C"/>
                </a:solidFill>
              </a:rPr>
              <a:t> długość tras</a:t>
            </a:r>
          </a:p>
        </p:txBody>
      </p:sp>
      <p:grpSp>
        <p:nvGrpSpPr>
          <p:cNvPr id="24" name="Grupa 23"/>
          <p:cNvGrpSpPr/>
          <p:nvPr/>
        </p:nvGrpSpPr>
        <p:grpSpPr>
          <a:xfrm>
            <a:off x="10429875" y="1240993"/>
            <a:ext cx="943407" cy="1289159"/>
            <a:chOff x="10429875" y="1126693"/>
            <a:chExt cx="943407" cy="1289159"/>
          </a:xfrm>
        </p:grpSpPr>
        <p:pic>
          <p:nvPicPr>
            <p:cNvPr id="15" name="Picture 2" descr="https://dt.pomorskie.eu/wp-content/uploads/2021/11/EV10-EV1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75" y="1126693"/>
              <a:ext cx="943407" cy="943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pole tekstowe 19"/>
            <p:cNvSpPr txBox="1"/>
            <p:nvPr/>
          </p:nvSpPr>
          <p:spPr>
            <a:xfrm>
              <a:off x="10429875" y="2046520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/>
                <a:t>303 km </a:t>
              </a:r>
            </a:p>
          </p:txBody>
        </p:sp>
      </p:grpSp>
      <p:grpSp>
        <p:nvGrpSpPr>
          <p:cNvPr id="25" name="Grupa 24"/>
          <p:cNvGrpSpPr/>
          <p:nvPr/>
        </p:nvGrpSpPr>
        <p:grpSpPr>
          <a:xfrm>
            <a:off x="10442576" y="2611005"/>
            <a:ext cx="944826" cy="1271025"/>
            <a:chOff x="10442576" y="2585605"/>
            <a:chExt cx="944826" cy="1271025"/>
          </a:xfrm>
        </p:grpSpPr>
        <p:pic>
          <p:nvPicPr>
            <p:cNvPr id="17" name="Picture 6" descr="https://dt.pomorskie.eu/wp-content/uploads/2021/11/R10.JPG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576" y="2585605"/>
              <a:ext cx="927326" cy="916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pole tekstowe 20"/>
            <p:cNvSpPr txBox="1"/>
            <p:nvPr/>
          </p:nvSpPr>
          <p:spPr>
            <a:xfrm>
              <a:off x="10447721" y="3487298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/>
                <a:t>145 km </a:t>
              </a:r>
            </a:p>
          </p:txBody>
        </p:sp>
      </p:grpSp>
      <p:grpSp>
        <p:nvGrpSpPr>
          <p:cNvPr id="26" name="Grupa 25"/>
          <p:cNvGrpSpPr/>
          <p:nvPr/>
        </p:nvGrpSpPr>
        <p:grpSpPr>
          <a:xfrm>
            <a:off x="10429876" y="4228669"/>
            <a:ext cx="956802" cy="1271025"/>
            <a:chOff x="10429876" y="4088969"/>
            <a:chExt cx="956802" cy="1271025"/>
          </a:xfrm>
        </p:grpSpPr>
        <p:pic>
          <p:nvPicPr>
            <p:cNvPr id="16" name="Picture 4" descr="https://dt.pomorskie.eu/wp-content/uploads/2021/11/EV9-WTR.JPG-e1635932694132-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76" y="4088969"/>
              <a:ext cx="938046" cy="92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pole tekstowe 21"/>
            <p:cNvSpPr txBox="1"/>
            <p:nvPr/>
          </p:nvSpPr>
          <p:spPr>
            <a:xfrm>
              <a:off x="10446997" y="4990662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/>
                <a:t>220 km </a:t>
              </a:r>
            </a:p>
          </p:txBody>
        </p:sp>
      </p:grpSp>
      <p:grpSp>
        <p:nvGrpSpPr>
          <p:cNvPr id="27" name="Grupa 26"/>
          <p:cNvGrpSpPr/>
          <p:nvPr/>
        </p:nvGrpSpPr>
        <p:grpSpPr>
          <a:xfrm>
            <a:off x="10429876" y="5524069"/>
            <a:ext cx="921966" cy="1268923"/>
            <a:chOff x="10429876" y="5409769"/>
            <a:chExt cx="921966" cy="1268923"/>
          </a:xfrm>
        </p:grpSpPr>
        <p:pic>
          <p:nvPicPr>
            <p:cNvPr id="18" name="Picture 8" descr="https://dt.pomorskie.eu/wp-content/uploads/2021/11/R9.JPG-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76" y="5409769"/>
              <a:ext cx="921966" cy="92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pole tekstowe 22"/>
            <p:cNvSpPr txBox="1"/>
            <p:nvPr/>
          </p:nvSpPr>
          <p:spPr>
            <a:xfrm>
              <a:off x="10514216" y="6309360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b="1" dirty="0"/>
                <a:t>25 km </a:t>
              </a:r>
            </a:p>
          </p:txBody>
        </p:sp>
      </p:grpSp>
      <p:pic>
        <p:nvPicPr>
          <p:cNvPr id="2050" name="Picture 2" descr="https://dt.pomorskie.eu/wp-content/uploads/2021/11/SUBREGIONALNA-TRASA-ROWEROWA_znak-R-4.JPG-e16373109728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699" y="5499230"/>
            <a:ext cx="919831" cy="9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pole tekstowe 28"/>
          <p:cNvSpPr txBox="1"/>
          <p:nvPr/>
        </p:nvSpPr>
        <p:spPr>
          <a:xfrm>
            <a:off x="8947773" y="6400779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/>
              <a:t>270 km </a:t>
            </a:r>
          </a:p>
        </p:txBody>
      </p:sp>
      <p:pic>
        <p:nvPicPr>
          <p:cNvPr id="28" name="Picture 2" descr="https://dt.pomorskie.eu/wp-content/uploads/2021/11/EV10-EV1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68" y="171190"/>
            <a:ext cx="561135" cy="5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dt.pomorskie.eu/wp-content/uploads/2021/11/EV9-WTR.JPG-e1635932694132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207" y="6278710"/>
            <a:ext cx="487288" cy="49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dt.pomorskie.eu/wp-content/uploads/2021/11/SUBREGIONALNA-TRASA-ROWEROWA_znak-R-4.JPG-e16373109728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50" y="4240372"/>
            <a:ext cx="496985" cy="49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6681DCE-F091-421C-A34D-D049DF239EC2}"/>
              </a:ext>
            </a:extLst>
          </p:cNvPr>
          <p:cNvSpPr txBox="1"/>
          <p:nvPr/>
        </p:nvSpPr>
        <p:spPr>
          <a:xfrm flipH="1">
            <a:off x="8062782" y="231256"/>
            <a:ext cx="389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Pomorskie Trasy Rowerowe</a:t>
            </a:r>
          </a:p>
        </p:txBody>
      </p:sp>
      <p:cxnSp>
        <p:nvCxnSpPr>
          <p:cNvPr id="31" name="Łącznik prosty 30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8" descr="https://dt.pomorskie.eu/wp-content/uploads/2021/11/R9.JPG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752" y="3080435"/>
            <a:ext cx="275685" cy="2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dt.pomorskie.eu/wp-content/uploads/2021/11/R9.JPG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769" y="6018414"/>
            <a:ext cx="275685" cy="27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75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F434A1-A6D9-486E-9BC6-D3191E77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269" y="178304"/>
            <a:ext cx="6509743" cy="571046"/>
          </a:xfrm>
        </p:spPr>
        <p:txBody>
          <a:bodyPr>
            <a:normAutofit fontScale="90000"/>
          </a:bodyPr>
          <a:lstStyle/>
          <a:p>
            <a:pPr algn="r"/>
            <a:r>
              <a:rPr lang="pl-PL" sz="2800" dirty="0">
                <a:latin typeface="+mn-lt"/>
              </a:rPr>
              <a:t>Pomorskie Trasy rowerowe EV10/13 WTR R9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B6BE8736-06C4-4FB4-90D6-F698FA20832F}"/>
              </a:ext>
            </a:extLst>
          </p:cNvPr>
          <p:cNvGrpSpPr/>
          <p:nvPr/>
        </p:nvGrpSpPr>
        <p:grpSpPr>
          <a:xfrm>
            <a:off x="-1" y="2593911"/>
            <a:ext cx="5738327" cy="4014947"/>
            <a:chOff x="168102" y="1722423"/>
            <a:chExt cx="5696898" cy="4720040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514346B1-1C5C-4444-B8B7-E827440C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02" y="1722423"/>
              <a:ext cx="5696898" cy="4720040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DAD358D0-A9C5-4CCC-9F1D-9A9ADF8F6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523" y="4200719"/>
              <a:ext cx="390062" cy="380301"/>
            </a:xfrm>
            <a:prstGeom prst="rect">
              <a:avLst/>
            </a:prstGeom>
          </p:spPr>
        </p:pic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CA3094C5-9DFE-4971-A3BE-EA2CCA9B5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3" y="6048487"/>
              <a:ext cx="390062" cy="38030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D111417D-A7A7-40FE-A469-A23C3389D0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73" t="18777" r="30047" b="53445"/>
            <a:stretch/>
          </p:blipFill>
          <p:spPr>
            <a:xfrm>
              <a:off x="1619744" y="3384516"/>
              <a:ext cx="726682" cy="726682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B331C8CB-4220-4F6B-A735-3A9592828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73" t="18777" r="30047" b="53445"/>
            <a:stretch/>
          </p:blipFill>
          <p:spPr>
            <a:xfrm>
              <a:off x="1021273" y="1994976"/>
              <a:ext cx="387963" cy="387963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659859FC-2AC7-4D40-8BD7-7E2D9B7A09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73" t="18777" r="30047" b="53445"/>
            <a:stretch/>
          </p:blipFill>
          <p:spPr>
            <a:xfrm>
              <a:off x="4813172" y="4387038"/>
              <a:ext cx="387963" cy="387963"/>
            </a:xfrm>
            <a:prstGeom prst="rect">
              <a:avLst/>
            </a:prstGeom>
          </p:spPr>
        </p:pic>
        <p:sp>
          <p:nvSpPr>
            <p:cNvPr id="11" name="Prostokąt 10">
              <a:extLst>
                <a:ext uri="{FF2B5EF4-FFF2-40B4-BE49-F238E27FC236}">
                  <a16:creationId xmlns:a16="http://schemas.microsoft.com/office/drawing/2014/main" id="{03C60470-E883-41DB-9B8E-53D4ED21814C}"/>
                </a:ext>
              </a:extLst>
            </p:cNvPr>
            <p:cNvSpPr/>
            <p:nvPr/>
          </p:nvSpPr>
          <p:spPr>
            <a:xfrm>
              <a:off x="1614692" y="4581019"/>
              <a:ext cx="1279169" cy="5835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EE5FDD61-3DDA-4078-A59C-7EF9CC5B9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456" y="4434196"/>
              <a:ext cx="749114" cy="730368"/>
            </a:xfrm>
            <a:prstGeom prst="rect">
              <a:avLst/>
            </a:prstGeom>
          </p:spPr>
        </p:pic>
      </p:grp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E3D0549F-8512-4665-B290-065645F42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4878" y="2593911"/>
            <a:ext cx="5337122" cy="4264089"/>
          </a:xfrm>
          <a:solidFill>
            <a:schemeClr val="accent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pPr marL="342900" indent="-342900">
              <a:buSzPct val="100000"/>
              <a:buFont typeface="Arial"/>
              <a:buChar char="•"/>
              <a:defRPr sz="1600">
                <a:solidFill>
                  <a:srgbClr val="FFFFFF"/>
                </a:solidFill>
              </a:defRPr>
            </a:pPr>
            <a:r>
              <a:rPr lang="pl-PL" sz="2000" dirty="0"/>
              <a:t>Budowa  </a:t>
            </a:r>
            <a:r>
              <a:rPr lang="pl-PL" sz="2000" b="1" dirty="0"/>
              <a:t>693 km oznakowanych tras </a:t>
            </a:r>
            <a:br>
              <a:rPr lang="pl-PL" sz="2000" b="1" dirty="0"/>
            </a:br>
            <a:r>
              <a:rPr lang="pl-PL" sz="2000" b="1" dirty="0"/>
              <a:t>448  km EV10/13                                                                             </a:t>
            </a:r>
            <a:r>
              <a:rPr lang="pl-PL" sz="2000" b="1"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245 km WTR R9</a:t>
            </a:r>
          </a:p>
          <a:p>
            <a:pPr marL="342900" indent="-342900">
              <a:buSzPct val="100000"/>
              <a:buFont typeface="Arial"/>
              <a:buChar char="•"/>
              <a:defRPr sz="1600">
                <a:solidFill>
                  <a:srgbClr val="FFFFFF"/>
                </a:solidFill>
              </a:defRPr>
            </a:pPr>
            <a:endParaRPr lang="pl-PL" sz="2000" dirty="0"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Bef>
                <a:spcPts val="300"/>
              </a:spcBef>
              <a:buSzPct val="100000"/>
              <a:defRPr sz="1600" b="1">
                <a:solidFill>
                  <a:srgbClr val="FFFFFF"/>
                </a:solidFill>
              </a:defRPr>
            </a:pPr>
            <a:r>
              <a:rPr lang="pl-PL" sz="2000" dirty="0"/>
              <a:t>42 Partnerów (11 partnerstw)</a:t>
            </a:r>
          </a:p>
          <a:p>
            <a:pPr marL="342900" indent="-342900">
              <a:spcBef>
                <a:spcPts val="300"/>
              </a:spcBef>
              <a:buSzPct val="100000"/>
              <a:defRPr sz="1600">
                <a:solidFill>
                  <a:srgbClr val="FFFFFF"/>
                </a:solidFill>
              </a:defRPr>
            </a:pPr>
            <a:r>
              <a:rPr lang="pl-PL" sz="2000" dirty="0"/>
              <a:t>75 miejsc postojowych dla rowerzystów</a:t>
            </a:r>
          </a:p>
          <a:p>
            <a:pPr marL="342900" indent="-342900">
              <a:spcBef>
                <a:spcPts val="300"/>
              </a:spcBef>
              <a:buSzPct val="100000"/>
              <a:defRPr sz="1600">
                <a:solidFill>
                  <a:srgbClr val="FFFFFF"/>
                </a:solidFill>
              </a:defRPr>
            </a:pPr>
            <a:r>
              <a:rPr lang="pl-PL" sz="2000" dirty="0"/>
              <a:t>budowa nowych dróg rowerowych</a:t>
            </a:r>
          </a:p>
          <a:p>
            <a:pPr marL="342900" indent="-342900">
              <a:spcBef>
                <a:spcPts val="300"/>
              </a:spcBef>
              <a:buSzPct val="100000"/>
              <a:defRPr sz="1600">
                <a:solidFill>
                  <a:srgbClr val="FFFFFF"/>
                </a:solidFill>
              </a:defRPr>
            </a:pPr>
            <a:r>
              <a:rPr lang="pl-PL" sz="2000" dirty="0"/>
              <a:t>przebudowa istniejących dróg publicznych i leśnych w zakresie przystosowania do ruchu rowerowego</a:t>
            </a:r>
          </a:p>
          <a:p>
            <a:pPr marL="342900" indent="-342900">
              <a:spcBef>
                <a:spcPts val="300"/>
              </a:spcBef>
              <a:buSzPct val="100000"/>
              <a:defRPr sz="1600">
                <a:solidFill>
                  <a:srgbClr val="FFFFFF"/>
                </a:solidFill>
              </a:defRPr>
            </a:pPr>
            <a:r>
              <a:rPr lang="pl-PL" sz="2000" dirty="0"/>
              <a:t>budowa dróg rowerowych na wałach przeciwpowodziowych </a:t>
            </a:r>
          </a:p>
          <a:p>
            <a:pPr marL="342900" indent="-342900">
              <a:spcBef>
                <a:spcPts val="300"/>
              </a:spcBef>
              <a:buSzPct val="100000"/>
              <a:defRPr sz="1600">
                <a:solidFill>
                  <a:srgbClr val="FFFFFF"/>
                </a:solidFill>
              </a:defRPr>
            </a:pPr>
            <a:r>
              <a:rPr lang="pl-PL" sz="2000" dirty="0"/>
              <a:t>spójne oznakowanie tras</a:t>
            </a:r>
          </a:p>
          <a:p>
            <a:pPr marL="342900" indent="-342900">
              <a:spcBef>
                <a:spcPts val="300"/>
              </a:spcBef>
              <a:buSzPct val="100000"/>
              <a:defRPr sz="1600">
                <a:solidFill>
                  <a:srgbClr val="FFFFFF"/>
                </a:solidFill>
              </a:defRPr>
            </a:pPr>
            <a:r>
              <a:rPr lang="pl-PL" sz="2000" dirty="0"/>
              <a:t>modernizacja mostów i kładek</a:t>
            </a:r>
          </a:p>
          <a:p>
            <a:pPr marL="342900" indent="-342900">
              <a:spcBef>
                <a:spcPts val="300"/>
              </a:spcBef>
              <a:buSzPct val="100000"/>
              <a:defRPr sz="1600">
                <a:solidFill>
                  <a:srgbClr val="FFFFFF"/>
                </a:solidFill>
              </a:defRPr>
            </a:pPr>
            <a:r>
              <a:rPr lang="pl-PL" sz="2000" dirty="0"/>
              <a:t>promocja produktu turystycznego</a:t>
            </a:r>
          </a:p>
          <a:p>
            <a:pPr marL="0" indent="0">
              <a:spcBef>
                <a:spcPts val="300"/>
              </a:spcBef>
              <a:buSzPct val="100000"/>
              <a:buNone/>
              <a:defRPr sz="1600">
                <a:solidFill>
                  <a:srgbClr val="FFFFFF"/>
                </a:solidFill>
              </a:defRPr>
            </a:pPr>
            <a:endParaRPr lang="pl-PL" sz="2000" dirty="0"/>
          </a:p>
          <a:p>
            <a:pPr marL="342900" indent="-342900">
              <a:spcBef>
                <a:spcPts val="300"/>
              </a:spcBef>
              <a:buSzPct val="100000"/>
              <a:defRPr sz="1600">
                <a:solidFill>
                  <a:srgbClr val="FFFFFF"/>
                </a:solidFill>
              </a:defRPr>
            </a:pPr>
            <a:r>
              <a:rPr lang="pl-PL" sz="2000" b="1" dirty="0"/>
              <a:t>Koszt 13 projektów 185,5 mln                                       dofinansowanie 110,6 mln PLN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CF12A703-B10F-4443-A83F-F140C80C3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2" y="213449"/>
            <a:ext cx="2034023" cy="564751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4FA891D-8BAC-415A-A963-DCA49D60A9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62" y="1032970"/>
            <a:ext cx="8652684" cy="1261262"/>
          </a:xfrm>
          <a:prstGeom prst="rect">
            <a:avLst/>
          </a:prstGeom>
        </p:spPr>
      </p:pic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F3E0BAE-EABC-428D-9F7C-76F177A78292}"/>
              </a:ext>
            </a:extLst>
          </p:cNvPr>
          <p:cNvCxnSpPr/>
          <p:nvPr/>
        </p:nvCxnSpPr>
        <p:spPr>
          <a:xfrm>
            <a:off x="6214533" y="749350"/>
            <a:ext cx="5778479" cy="28850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91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F8EEC-0B14-4128-A660-3EDDCC825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0" y="125968"/>
            <a:ext cx="6248400" cy="740808"/>
          </a:xfrm>
        </p:spPr>
        <p:txBody>
          <a:bodyPr>
            <a:noAutofit/>
          </a:bodyPr>
          <a:lstStyle/>
          <a:p>
            <a:pPr algn="r"/>
            <a:r>
              <a:rPr lang="pl-PL" sz="2800" dirty="0">
                <a:latin typeface="+mn-lt"/>
              </a:rPr>
              <a:t>Trasy rowerowe EV10 WTR R9,                       miejsca postojowe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158E200-0E51-40A3-9C13-B45AACCC4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2" r="15241"/>
          <a:stretch/>
        </p:blipFill>
        <p:spPr>
          <a:xfrm>
            <a:off x="7924800" y="1112031"/>
            <a:ext cx="4267200" cy="2985366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5B31FED-EE76-4769-AAE3-7E0B58A177A5}"/>
              </a:ext>
            </a:extLst>
          </p:cNvPr>
          <p:cNvSpPr txBox="1"/>
          <p:nvPr/>
        </p:nvSpPr>
        <p:spPr>
          <a:xfrm>
            <a:off x="8972550" y="4494603"/>
            <a:ext cx="2914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Mikoszewo, EuroVelo9 </a:t>
            </a:r>
          </a:p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 Wiślana Trasa Rowerowa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05919D5-FB80-47E2-ABE4-C633D3D93F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776"/>
            <a:ext cx="3972086" cy="273844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4DD63DE-3150-4665-9AEE-4A5230735996}"/>
              </a:ext>
            </a:extLst>
          </p:cNvPr>
          <p:cNvSpPr txBox="1"/>
          <p:nvPr/>
        </p:nvSpPr>
        <p:spPr>
          <a:xfrm>
            <a:off x="590550" y="3906458"/>
            <a:ext cx="2505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Krynica Morska, </a:t>
            </a:r>
          </a:p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R10 Mierzeja Wiślana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29C4820-F7DD-436D-8DDA-2B83AEA59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05" y="2931557"/>
            <a:ext cx="4429124" cy="325291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968A53D-9D00-4CDB-8AA8-81176B9A1414}"/>
              </a:ext>
            </a:extLst>
          </p:cNvPr>
          <p:cNvSpPr txBox="1"/>
          <p:nvPr/>
        </p:nvSpPr>
        <p:spPr>
          <a:xfrm>
            <a:off x="3514725" y="6362700"/>
            <a:ext cx="447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>
                <a:solidFill>
                  <a:srgbClr val="1E3C6C"/>
                </a:solidFill>
              </a:rPr>
              <a:t>Puck Rozgard, EuroVelo 10/13</a:t>
            </a:r>
            <a:endParaRPr lang="pl-PL" b="1" dirty="0">
              <a:solidFill>
                <a:srgbClr val="1E3C6C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1940689D-C8E7-46C4-9390-5A7BDFAE83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3" y="209616"/>
            <a:ext cx="1854862" cy="515007"/>
          </a:xfrm>
          <a:prstGeom prst="rect">
            <a:avLst/>
          </a:prstGeom>
        </p:spPr>
      </p:pic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7BD29333-4E17-43FE-B5A4-FDCD48F181F2}"/>
              </a:ext>
            </a:extLst>
          </p:cNvPr>
          <p:cNvCxnSpPr>
            <a:endCxn id="2" idx="3"/>
          </p:cNvCxnSpPr>
          <p:nvPr/>
        </p:nvCxnSpPr>
        <p:spPr>
          <a:xfrm flipV="1">
            <a:off x="7611533" y="496372"/>
            <a:ext cx="4389967" cy="2856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9807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5FA1350-90A3-4799-A4FA-57942EEF3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71680"/>
            <a:ext cx="5926347" cy="5286320"/>
          </a:xfrm>
          <a:prstGeom prst="rect">
            <a:avLst/>
          </a:prstGeom>
        </p:spPr>
      </p:pic>
      <p:pic>
        <p:nvPicPr>
          <p:cNvPr id="1026" name="Picture 2" descr="https://dt.pomorskie.eu/wp-content/uploads/2022/03/PTR-2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560" y="179685"/>
            <a:ext cx="2605042" cy="127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8444AC4-0EDA-4F9F-8AAA-097525F8C4AB}"/>
              </a:ext>
            </a:extLst>
          </p:cNvPr>
          <p:cNvSpPr txBox="1"/>
          <p:nvPr/>
        </p:nvSpPr>
        <p:spPr>
          <a:xfrm>
            <a:off x="5969300" y="983186"/>
            <a:ext cx="5231154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000" b="1" dirty="0"/>
              <a:t>20 beneficjentów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000" dirty="0"/>
              <a:t>39 odcinków inwestycyjnych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000" dirty="0"/>
              <a:t>Dofinansowanie – ok 88 mln PLN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000" dirty="0"/>
              <a:t>Łączna długość odcinków rekomendowanych do realizacji : </a:t>
            </a:r>
            <a:r>
              <a:rPr lang="pl-PL" sz="2000" b="1" dirty="0"/>
              <a:t>119 km </a:t>
            </a:r>
          </a:p>
        </p:txBody>
      </p:sp>
      <p:sp>
        <p:nvSpPr>
          <p:cNvPr id="2" name="Prostokąt 1"/>
          <p:cNvSpPr/>
          <p:nvPr/>
        </p:nvSpPr>
        <p:spPr>
          <a:xfrm>
            <a:off x="6096000" y="2729559"/>
            <a:ext cx="2488877" cy="37548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mpd="thickThin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l-PL" sz="2000" b="1" dirty="0"/>
              <a:t>Beneficjenci EV10/13</a:t>
            </a:r>
          </a:p>
          <a:p>
            <a:endParaRPr lang="pl-PL" sz="2000" b="1" dirty="0"/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Ustka gmina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SPN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Smołdzino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Krokowa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Władysławowo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Jastarnia	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Puck gmina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Kosakowo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/>
              <a:t>Pruszcz Gdański gmina	</a:t>
            </a:r>
          </a:p>
          <a:p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A872438-D7DC-4364-A35E-D843369C8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3" y="209617"/>
            <a:ext cx="1617929" cy="44922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25CE013-54C4-452B-B0B5-349ED4740EA6}"/>
              </a:ext>
            </a:extLst>
          </p:cNvPr>
          <p:cNvSpPr/>
          <p:nvPr/>
        </p:nvSpPr>
        <p:spPr>
          <a:xfrm>
            <a:off x="6955540" y="70731"/>
            <a:ext cx="46078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Pomorskie Trasy Rowerowe - etap 2</a:t>
            </a:r>
          </a:p>
          <a:p>
            <a:r>
              <a:rPr lang="pl-PL" sz="2400" dirty="0"/>
              <a:t>                              nowa perspektywa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B3F2EE2-AFC9-4C38-A840-17FA6F1A3809}"/>
              </a:ext>
            </a:extLst>
          </p:cNvPr>
          <p:cNvSpPr txBox="1"/>
          <p:nvPr/>
        </p:nvSpPr>
        <p:spPr>
          <a:xfrm>
            <a:off x="8951677" y="2693841"/>
            <a:ext cx="3048009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l-PL" sz="2000" b="1" dirty="0"/>
              <a:t>Beneficjenci -  EV 9/WTR </a:t>
            </a:r>
            <a:endParaRPr lang="pl-PL" sz="2000" dirty="0"/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Stegna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Ostaszewo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Lichnowy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Suchy Dąb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Miłoradz	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Ryjewo	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Subkowy	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Sztum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Gniew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Kwidzyn gmina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Sadlinki	 </a:t>
            </a:r>
          </a:p>
        </p:txBody>
      </p:sp>
    </p:spTree>
    <p:extLst>
      <p:ext uri="{BB962C8B-B14F-4D97-AF65-F5344CB8AC3E}">
        <p14:creationId xmlns:p14="http://schemas.microsoft.com/office/powerpoint/2010/main" val="191959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t.pomorskie.eu/wp-content/uploads/2021/11/STR-KONCEPCJA-2018-I-Mapa_A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/>
        </p:blipFill>
        <p:spPr bwMode="auto">
          <a:xfrm>
            <a:off x="0" y="1649462"/>
            <a:ext cx="6838950" cy="52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obrazu 13">
            <a:extLst>
              <a:ext uri="{FF2B5EF4-FFF2-40B4-BE49-F238E27FC236}">
                <a16:creationId xmlns:a16="http://schemas.microsoft.com/office/drawing/2014/main" id="{4C8D3FC9-CEFC-4B1D-A9EB-5DB26A507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6946295" y="1109365"/>
            <a:ext cx="523874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Subregionalna Trasa Rowerowa (EuroVelo 20)</a:t>
            </a:r>
          </a:p>
          <a:p>
            <a:pPr marL="371475" indent="-371475">
              <a:buFont typeface="Arial" panose="020B0604020202020204" pitchFamily="34" charset="0"/>
              <a:buChar char="•"/>
            </a:pPr>
            <a:r>
              <a:rPr lang="pl-PL" sz="2000" dirty="0"/>
              <a:t>Ponad 270 km</a:t>
            </a:r>
          </a:p>
          <a:p>
            <a:pPr marL="371475" indent="-371475">
              <a:buFont typeface="Arial" panose="020B0604020202020204" pitchFamily="34" charset="0"/>
              <a:buChar char="•"/>
            </a:pPr>
            <a:r>
              <a:rPr lang="pl-PL" sz="2000" dirty="0"/>
              <a:t>162 km nowe drogi dla rowerów  - DDR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l-PL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b="1" dirty="0"/>
              <a:t>PTR – etap 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2000" b="1" dirty="0"/>
              <a:t>3 beneficjentów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/>
              <a:t>Gmina Miastko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/>
              <a:t>Gmina Tuchomie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dirty="0"/>
              <a:t>Gmina Bytów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b="1" dirty="0"/>
              <a:t>Łączna długość 3 odcinków – 38 km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b="1" dirty="0"/>
              <a:t>Dofinansowanie 27 mln PLN</a:t>
            </a:r>
          </a:p>
        </p:txBody>
      </p:sp>
      <p:pic>
        <p:nvPicPr>
          <p:cNvPr id="1028" name="Picture 4" descr="Subregionalna Trasa Rowerow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98" y="758924"/>
            <a:ext cx="3706950" cy="8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6838950" y="3429000"/>
            <a:ext cx="52387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Szacowany koszt inwestycji:  ok. 300 mln PLN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0FDD67-C217-4B2F-B1A7-F4AF85814DC5}"/>
              </a:ext>
            </a:extLst>
          </p:cNvPr>
          <p:cNvSpPr txBox="1"/>
          <p:nvPr/>
        </p:nvSpPr>
        <p:spPr>
          <a:xfrm>
            <a:off x="6120553" y="205343"/>
            <a:ext cx="612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Sieć tras rowerowych o znaczeniu regionalnym</a:t>
            </a:r>
          </a:p>
        </p:txBody>
      </p:sp>
      <p:cxnSp>
        <p:nvCxnSpPr>
          <p:cNvPr id="10" name="Łącznik prosty 9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F432AF0-E498-45C1-B7D6-84FD320CC246}"/>
              </a:ext>
            </a:extLst>
          </p:cNvPr>
          <p:cNvSpPr txBox="1"/>
          <p:nvPr/>
        </p:nvSpPr>
        <p:spPr>
          <a:xfrm>
            <a:off x="7003141" y="2450549"/>
            <a:ext cx="467571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Rola Województwa Pomorskiego </a:t>
            </a:r>
          </a:p>
          <a:p>
            <a:pPr algn="ctr"/>
            <a:r>
              <a:rPr lang="pl-PL" dirty="0"/>
              <a:t>( Departament Turystyki i Sportu)</a:t>
            </a:r>
          </a:p>
          <a:p>
            <a:pPr algn="ctr"/>
            <a:r>
              <a:rPr lang="pl-PL" b="1" dirty="0"/>
              <a:t>inspirator</a:t>
            </a:r>
          </a:p>
        </p:txBody>
      </p:sp>
    </p:spTree>
    <p:extLst>
      <p:ext uri="{BB962C8B-B14F-4D97-AF65-F5344CB8AC3E}">
        <p14:creationId xmlns:p14="http://schemas.microsoft.com/office/powerpoint/2010/main" val="3441387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0" y="-1033150"/>
            <a:ext cx="7996498" cy="3888088"/>
          </a:xfrm>
        </p:spPr>
      </p:pic>
      <p:pic>
        <p:nvPicPr>
          <p:cNvPr id="5" name="Picture 12" descr="Subregionalna Trasa Rowerowa (7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2"/>
          <a:stretch/>
        </p:blipFill>
        <p:spPr bwMode="auto">
          <a:xfrm>
            <a:off x="5367064" y="2887959"/>
            <a:ext cx="6824936" cy="39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ubregionalna Trasa Rowerowa a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7959"/>
            <a:ext cx="5293388" cy="39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ubregionalna Trasa Rowerowa (2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2"/>
          <a:stretch>
            <a:fillRect/>
          </a:stretch>
        </p:blipFill>
        <p:spPr bwMode="auto">
          <a:xfrm>
            <a:off x="8078703" y="14364"/>
            <a:ext cx="4113297" cy="28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7024832" y="2471062"/>
            <a:ext cx="954620" cy="400110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BYTÓW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078703" y="2478680"/>
            <a:ext cx="4125168" cy="369332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DAWNA LINIA KOLEJOWA, TRZEBIATKOWO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57263" y="6457890"/>
            <a:ext cx="5028043" cy="400110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DAWNA LINIA KOLEJOWA, OKOLICE GŁODOWA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7502142" y="6457890"/>
            <a:ext cx="4653262" cy="400110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</a:rPr>
              <a:t>DAWNA LINIA KOLEJOWA, JEZIORO DŁUGIE</a:t>
            </a:r>
          </a:p>
        </p:txBody>
      </p:sp>
    </p:spTree>
    <p:extLst>
      <p:ext uri="{BB962C8B-B14F-4D97-AF65-F5344CB8AC3E}">
        <p14:creationId xmlns:p14="http://schemas.microsoft.com/office/powerpoint/2010/main" val="2523098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B351F38-4BD0-58ED-3B98-8E65D2C4C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2" y="1221321"/>
            <a:ext cx="7148514" cy="5636679"/>
          </a:xfrm>
          <a:prstGeom prst="rect">
            <a:avLst/>
          </a:prstGeom>
          <a:noFill/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3E4F051-D249-0AAA-3042-CBAF693F15F0}"/>
              </a:ext>
            </a:extLst>
          </p:cNvPr>
          <p:cNvSpPr>
            <a:spLocks noGrp="1"/>
          </p:cNvSpPr>
          <p:nvPr/>
        </p:nvSpPr>
        <p:spPr>
          <a:xfrm>
            <a:off x="7300379" y="2670245"/>
            <a:ext cx="4711700" cy="4130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0" indent="0">
              <a:buNone/>
            </a:pPr>
            <a:br>
              <a:rPr lang="pl-PL" sz="2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</a:br>
            <a:r>
              <a:rPr lang="pl-PL" sz="2000" dirty="0">
                <a:solidFill>
                  <a:schemeClr val="accent5">
                    <a:lumMod val="50000"/>
                  </a:schemeClr>
                </a:solidFill>
              </a:rPr>
              <a:t>Natężenie występowania obiektów noclegowych </a:t>
            </a:r>
            <a:r>
              <a:rPr lang="pl-PL" sz="2000" dirty="0">
                <a:solidFill>
                  <a:schemeClr val="accent2">
                    <a:lumMod val="75000"/>
                  </a:schemeClr>
                </a:solidFill>
              </a:rPr>
              <a:t>(im jaśniejsze tym więcej obiektów) 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</a:rPr>
              <a:t>oferujących usługi na portalach rezerwacyjnych, na którą naniesiono </a:t>
            </a:r>
            <a:r>
              <a:rPr lang="pl-PL" sz="2000" b="1" dirty="0">
                <a:solidFill>
                  <a:schemeClr val="accent5">
                    <a:lumMod val="50000"/>
                  </a:schemeClr>
                </a:solidFill>
              </a:rPr>
              <a:t>pomorską strukturę tras rowerowych.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accent5">
                    <a:lumMod val="50000"/>
                  </a:schemeClr>
                </a:solidFill>
              </a:rPr>
              <a:t>Mapa służy do analizy potencjału destynacji turystycznych oraz oceny możliwości ich rozwoju poprzez budowę tras rowerowych</a:t>
            </a:r>
            <a:r>
              <a:rPr lang="pl-PL" sz="2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BC5D20-6D74-E034-D7D7-1989B09AC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3000"/>
          </a:blip>
          <a:srcRect r="9605"/>
          <a:stretch>
            <a:fillRect/>
          </a:stretch>
        </p:blipFill>
        <p:spPr bwMode="auto">
          <a:xfrm>
            <a:off x="8795804" y="1228833"/>
            <a:ext cx="1358900" cy="1177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A04B85D2-8A02-4D07-8A28-707C44841C6E}"/>
              </a:ext>
            </a:extLst>
          </p:cNvPr>
          <p:cNvSpPr txBox="1">
            <a:spLocks/>
          </p:cNvSpPr>
          <p:nvPr/>
        </p:nvSpPr>
        <p:spPr>
          <a:xfrm>
            <a:off x="6131261" y="110341"/>
            <a:ext cx="5893816" cy="766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Mapa ciepła – województwo pomorskie</a:t>
            </a:r>
          </a:p>
        </p:txBody>
      </p:sp>
      <p:pic>
        <p:nvPicPr>
          <p:cNvPr id="9" name="Symbol zastępczy obrazu 13">
            <a:extLst>
              <a:ext uri="{FF2B5EF4-FFF2-40B4-BE49-F238E27FC236}">
                <a16:creationId xmlns:a16="http://schemas.microsoft.com/office/drawing/2014/main" id="{4C8D3FC9-CEFC-4B1D-A9EB-5DB26A507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88641"/>
            <a:ext cx="2499577" cy="457240"/>
          </a:xfrm>
          <a:prstGeom prst="rect">
            <a:avLst/>
          </a:prstGeom>
        </p:spPr>
      </p:pic>
      <p:cxnSp>
        <p:nvCxnSpPr>
          <p:cNvPr id="10" name="Łącznik prosty 9"/>
          <p:cNvCxnSpPr/>
          <p:nvPr/>
        </p:nvCxnSpPr>
        <p:spPr>
          <a:xfrm flipV="1">
            <a:off x="6375698" y="647700"/>
            <a:ext cx="5930602" cy="25400"/>
          </a:xfrm>
          <a:prstGeom prst="line">
            <a:avLst/>
          </a:prstGeom>
          <a:ln w="25400" cmpd="thinThick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46986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1108</Words>
  <Application>Microsoft Office PowerPoint</Application>
  <PresentationFormat>Panoramiczny</PresentationFormat>
  <Paragraphs>295</Paragraphs>
  <Slides>19</Slides>
  <Notes>4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Motyw pakietu Office</vt:lpstr>
      <vt:lpstr>Acrobat Document</vt:lpstr>
      <vt:lpstr>Przedsięwzięcia Strategiczne w turystyce</vt:lpstr>
      <vt:lpstr>  REGIONALNY PROGRAM STRATEGICZNY  w zakresie  gospodarki, rynku pracy,  oferty turystycznej i czasu wolnego </vt:lpstr>
      <vt:lpstr>Prezentacja programu PowerPoint</vt:lpstr>
      <vt:lpstr>Pomorskie Trasy rowerowe EV10/13 WTR R9</vt:lpstr>
      <vt:lpstr>Trasy rowerowe EV10 WTR R9,                       miejsca postojowe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Ważne publikacje rowerowe</vt:lpstr>
      <vt:lpstr>Prezentacja programu PowerPoint</vt:lpstr>
      <vt:lpstr>Przykładowy park zdrowia</vt:lpstr>
      <vt:lpstr>Single tracki   propozycje lokalizacji sieci tras kolarstwa górskiego </vt:lpstr>
      <vt:lpstr>Prezentacja programu PowerPoint</vt:lpstr>
      <vt:lpstr>Prezentacja programu PowerPoint</vt:lpstr>
      <vt:lpstr>Karawaningowe miejsca postojowe</vt:lpstr>
      <vt:lpstr>Podsumowanie raport 31.10.2024</vt:lpstr>
    </vt:vector>
  </TitlesOfParts>
  <Company>umwp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Chełkowska Marta</cp:lastModifiedBy>
  <cp:revision>217</cp:revision>
  <dcterms:created xsi:type="dcterms:W3CDTF">2025-01-03T10:35:20Z</dcterms:created>
  <dcterms:modified xsi:type="dcterms:W3CDTF">2025-01-21T07:31:59Z</dcterms:modified>
</cp:coreProperties>
</file>