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07" r:id="rId2"/>
    <p:sldId id="329" r:id="rId3"/>
    <p:sldId id="330" r:id="rId4"/>
    <p:sldId id="331" r:id="rId5"/>
    <p:sldId id="324" r:id="rId6"/>
    <p:sldId id="334" r:id="rId7"/>
    <p:sldId id="315" r:id="rId8"/>
    <p:sldId id="323" r:id="rId9"/>
    <p:sldId id="335" r:id="rId10"/>
    <p:sldId id="337" r:id="rId11"/>
    <p:sldId id="338" r:id="rId12"/>
    <p:sldId id="336" r:id="rId13"/>
    <p:sldId id="339" r:id="rId14"/>
    <p:sldId id="341" r:id="rId15"/>
    <p:sldId id="340" r:id="rId16"/>
    <p:sldId id="327" r:id="rId17"/>
    <p:sldId id="256" r:id="rId18"/>
    <p:sldId id="306" r:id="rId19"/>
    <p:sldId id="296" r:id="rId20"/>
    <p:sldId id="300" r:id="rId21"/>
    <p:sldId id="303" r:id="rId22"/>
    <p:sldId id="302" r:id="rId23"/>
    <p:sldId id="304" r:id="rId24"/>
    <p:sldId id="293" r:id="rId25"/>
    <p:sldId id="305" r:id="rId26"/>
    <p:sldId id="295" r:id="rId27"/>
    <p:sldId id="292" r:id="rId28"/>
  </p:sldIdLst>
  <p:sldSz cx="12192000" cy="6858000"/>
  <p:notesSz cx="6797675" cy="99298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52" userDrawn="1">
          <p15:clr>
            <a:srgbClr val="A4A3A4"/>
          </p15:clr>
        </p15:guide>
        <p15:guide id="2" pos="66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3185"/>
    <a:srgbClr val="002B82"/>
    <a:srgbClr val="4A206A"/>
    <a:srgbClr val="E31E24"/>
    <a:srgbClr val="F39314"/>
    <a:srgbClr val="2E3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94" autoAdjust="0"/>
    <p:restoredTop sz="95000" autoAdjust="0"/>
  </p:normalViewPr>
  <p:slideViewPr>
    <p:cSldViewPr showGuides="1">
      <p:cViewPr varScale="1">
        <p:scale>
          <a:sx n="109" d="100"/>
          <a:sy n="109" d="100"/>
        </p:scale>
        <p:origin x="1074" y="96"/>
      </p:cViewPr>
      <p:guideLst>
        <p:guide orient="horz" pos="1752"/>
        <p:guide pos="665"/>
      </p:guideLst>
    </p:cSldViewPr>
  </p:slideViewPr>
  <p:outlineViewPr>
    <p:cViewPr>
      <p:scale>
        <a:sx n="33" d="100"/>
        <a:sy n="33" d="100"/>
      </p:scale>
      <p:origin x="0" y="-5659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28" d="100"/>
          <a:sy n="128" d="100"/>
        </p:scale>
        <p:origin x="4884" y="1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FA78EB-A17D-4DEB-ADC3-58691BEE7E2B}" type="datetimeFigureOut">
              <a:rPr lang="pl-PL" smtClean="0"/>
              <a:t>21.01.2025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529776-1C07-4EBA-9860-AFD6840558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2014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61A48C-7AB4-4432-82D3-5020B422F8CB}" type="datetimeFigureOut">
              <a:rPr lang="pl-PL" smtClean="0"/>
              <a:t>21.01.2025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E1A6A5-6D4E-4617-A015-458F3EFD4B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1277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1A6A5-6D4E-4617-A015-458F3EFD4BF7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11869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1A6A5-6D4E-4617-A015-458F3EFD4BF7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98165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1A6A5-6D4E-4617-A015-458F3EFD4BF7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7748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1A6A5-6D4E-4617-A015-458F3EFD4BF7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69047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1A6A5-6D4E-4617-A015-458F3EFD4BF7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84499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1A6A5-6D4E-4617-A015-458F3EFD4BF7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62585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1A6A5-6D4E-4617-A015-458F3EFD4BF7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65536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1A6A5-6D4E-4617-A015-458F3EFD4BF7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69990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1A6A5-6D4E-4617-A015-458F3EFD4BF7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20447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1A6A5-6D4E-4617-A015-458F3EFD4BF7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42918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1A6A5-6D4E-4617-A015-458F3EFD4BF7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1563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1A6A5-6D4E-4617-A015-458F3EFD4BF7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91565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chemeClr val="tx1"/>
                </a:solidFill>
              </a:rPr>
              <a:t>Tematy strategiczne dla rozwoju gospodarczego i wzrostu poziomu innowacyjności województwa pomorskiego, mieszczące się w obszarach Inteligentnych Specjalizacji Pomorza. 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chemeClr val="tx1"/>
                </a:solidFill>
              </a:rPr>
              <a:t>W szczególny sposób mają przyczynić się osiągnięcia celów Strategii Rozwoju Województwa Pomorskiego 2030 </a:t>
            </a:r>
            <a:br>
              <a:rPr lang="pl-PL" sz="1200" dirty="0">
                <a:solidFill>
                  <a:schemeClr val="tx1"/>
                </a:solidFill>
              </a:rPr>
            </a:br>
            <a:r>
              <a:rPr lang="pl-PL" sz="1200" dirty="0">
                <a:solidFill>
                  <a:schemeClr val="tx1"/>
                </a:solidFill>
              </a:rPr>
              <a:t>i Regionalnego Programu Strategicznego w zakresie gospodarki, rynku pracy, oferty turystycznej i czasu wolnego.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chemeClr val="tx1"/>
                </a:solidFill>
              </a:rPr>
              <a:t>Złożone w konkursie propozycje RAB wraz z projektami badawczo-rozwojowymi zostały ocenione przez Komisję Konkursową i zarekomendowane Zarządowi Województwa Pomorskiego. 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1A6A5-6D4E-4617-A015-458F3EFD4BF7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0618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1A6A5-6D4E-4617-A015-458F3EFD4BF7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837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1A6A5-6D4E-4617-A015-458F3EFD4BF7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823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1A6A5-6D4E-4617-A015-458F3EFD4BF7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4728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1A6A5-6D4E-4617-A015-458F3EFD4BF7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8745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1A6A5-6D4E-4617-A015-458F3EFD4BF7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18515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1A6A5-6D4E-4617-A015-458F3EFD4BF7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0774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1A6A5-6D4E-4617-A015-458F3EFD4BF7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6252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86BAC-94C1-4FD4-BA9F-CA9D9C21E8DF}" type="datetimeFigureOut">
              <a:rPr lang="pl-PL" smtClean="0"/>
              <a:t>21.01.2025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9D0E7-205A-4E3C-A6CF-F8F454C50C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5660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86BAC-94C1-4FD4-BA9F-CA9D9C21E8DF}" type="datetimeFigureOut">
              <a:rPr lang="pl-PL" smtClean="0"/>
              <a:t>21.01.2025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9D0E7-205A-4E3C-A6CF-F8F454C50C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1958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86BAC-94C1-4FD4-BA9F-CA9D9C21E8DF}" type="datetimeFigureOut">
              <a:rPr lang="pl-PL" smtClean="0"/>
              <a:t>21.01.2025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9D0E7-205A-4E3C-A6CF-F8F454C50C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3047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86BAC-94C1-4FD4-BA9F-CA9D9C21E8DF}" type="datetimeFigureOut">
              <a:rPr lang="pl-PL" smtClean="0"/>
              <a:t>21.01.2025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9D0E7-205A-4E3C-A6CF-F8F454C50C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4756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86BAC-94C1-4FD4-BA9F-CA9D9C21E8DF}" type="datetimeFigureOut">
              <a:rPr lang="pl-PL" smtClean="0"/>
              <a:t>21.01.2025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9D0E7-205A-4E3C-A6CF-F8F454C50C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9660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86BAC-94C1-4FD4-BA9F-CA9D9C21E8DF}" type="datetimeFigureOut">
              <a:rPr lang="pl-PL" smtClean="0"/>
              <a:t>21.01.2025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9D0E7-205A-4E3C-A6CF-F8F454C50C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8564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86BAC-94C1-4FD4-BA9F-CA9D9C21E8DF}" type="datetimeFigureOut">
              <a:rPr lang="pl-PL" smtClean="0"/>
              <a:t>21.01.2025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9D0E7-205A-4E3C-A6CF-F8F454C50C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5127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86BAC-94C1-4FD4-BA9F-CA9D9C21E8DF}" type="datetimeFigureOut">
              <a:rPr lang="pl-PL" smtClean="0"/>
              <a:t>21.01.2025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9D0E7-205A-4E3C-A6CF-F8F454C50C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0325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86BAC-94C1-4FD4-BA9F-CA9D9C21E8DF}" type="datetimeFigureOut">
              <a:rPr lang="pl-PL" smtClean="0"/>
              <a:t>21.01.2025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9D0E7-205A-4E3C-A6CF-F8F454C50C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5216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86BAC-94C1-4FD4-BA9F-CA9D9C21E8DF}" type="datetimeFigureOut">
              <a:rPr lang="pl-PL" smtClean="0"/>
              <a:t>21.01.2025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9D0E7-205A-4E3C-A6CF-F8F454C50C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2554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86BAC-94C1-4FD4-BA9F-CA9D9C21E8DF}" type="datetimeFigureOut">
              <a:rPr lang="pl-PL" smtClean="0"/>
              <a:t>21.01.2025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9D0E7-205A-4E3C-A6CF-F8F454C50C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8243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tytułu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4275020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4.png"/><Relationship Id="rId9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4.png"/><Relationship Id="rId9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bip.pomorskie.eu/a,72681,w-sprawie-wyboru-regionalnych-agend-badawczych-wraz-z-projektami-badawczo-rozwojowymi.html" TargetMode="Externa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erb województwa + napis Urząd Marszałkowski Województwa Pomorskie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587" y="1196752"/>
            <a:ext cx="7078827" cy="1299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ytuł 5"/>
          <p:cNvSpPr>
            <a:spLocks noGrp="1"/>
          </p:cNvSpPr>
          <p:nvPr>
            <p:ph type="ctrTitle"/>
          </p:nvPr>
        </p:nvSpPr>
        <p:spPr>
          <a:xfrm>
            <a:off x="1524000" y="3212976"/>
            <a:ext cx="9144000" cy="863675"/>
          </a:xfrm>
        </p:spPr>
        <p:txBody>
          <a:bodyPr>
            <a:normAutofit/>
          </a:bodyPr>
          <a:lstStyle/>
          <a:p>
            <a:r>
              <a:rPr lang="pl-PL" sz="4000" b="1" dirty="0">
                <a:latin typeface="Arial" panose="020B0604020202020204" pitchFamily="34" charset="0"/>
                <a:cs typeface="Arial" panose="020B0604020202020204" pitchFamily="34" charset="0"/>
              </a:rPr>
              <a:t>Gospodarka w czasach niepewności</a:t>
            </a:r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2556586" y="5877272"/>
            <a:ext cx="7078828" cy="863674"/>
          </a:xfrm>
        </p:spPr>
        <p:txBody>
          <a:bodyPr>
            <a:normAutofit/>
          </a:bodyPr>
          <a:lstStyle/>
          <a:p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Gdańsk, 21 styczeń 2025</a:t>
            </a:r>
          </a:p>
          <a:p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Stanisław Szultka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4C7B3343-5F7F-4D5B-8094-C314142C4D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5877272"/>
            <a:ext cx="1774817" cy="789509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531B271D-B72B-4EB2-AD07-B298B6BF459A}"/>
              </a:ext>
            </a:extLst>
          </p:cNvPr>
          <p:cNvSpPr/>
          <p:nvPr/>
        </p:nvSpPr>
        <p:spPr>
          <a:xfrm>
            <a:off x="1127448" y="4269075"/>
            <a:ext cx="105131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Założenia Rocznego Planu Realizacji Regionalnego Programu Strategicznego </a:t>
            </a:r>
          </a:p>
          <a:p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w zakresie gospodarki, rynku pracy, oferty turystycznej i czasu wolnego na 2025 rok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332702347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5" y="159281"/>
            <a:ext cx="2495600" cy="45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95600" y="37071"/>
            <a:ext cx="7957958" cy="687611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Nakłady Inwestycyjne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836711"/>
            <a:ext cx="10515600" cy="5858897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7FB6379-DF35-47FE-8DD6-5DAE16F36A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863" y="164205"/>
            <a:ext cx="1008112" cy="448448"/>
          </a:xfrm>
          <a:prstGeom prst="rect">
            <a:avLst/>
          </a:prstGeom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4BA7BD72-24AD-48BF-925C-89FB98287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03240" y="6539906"/>
            <a:ext cx="1088760" cy="30777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altLang="pl-PL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mbria"/>
                <a:cs typeface="Calibri"/>
              </a:rPr>
              <a:t>Źródło: GUS </a:t>
            </a:r>
          </a:p>
        </p:txBody>
      </p:sp>
      <p:pic>
        <p:nvPicPr>
          <p:cNvPr id="8" name="Symbol zastępczy zawartości 4" descr="Obraz zawierający tekst, zrzut ekranu, diagram, Czcionka&#10;&#10;Opis wygenerowany automatycznie">
            <a:extLst>
              <a:ext uri="{FF2B5EF4-FFF2-40B4-BE49-F238E27FC236}">
                <a16:creationId xmlns:a16="http://schemas.microsoft.com/office/drawing/2014/main" id="{44BCEDC1-5482-4632-8B13-5E7E22F88A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3612" y="856810"/>
            <a:ext cx="10364775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357682"/>
      </p:ext>
    </p:extLst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5" y="159281"/>
            <a:ext cx="2495600" cy="45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95600" y="37071"/>
            <a:ext cx="7957958" cy="687611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Wskaźnik rentowności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836711"/>
            <a:ext cx="10515600" cy="5858897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7FB6379-DF35-47FE-8DD6-5DAE16F36A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863" y="164205"/>
            <a:ext cx="1008112" cy="448448"/>
          </a:xfrm>
          <a:prstGeom prst="rect">
            <a:avLst/>
          </a:prstGeom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4BA7BD72-24AD-48BF-925C-89FB98287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03240" y="6539906"/>
            <a:ext cx="1088760" cy="30777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altLang="pl-PL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mbria"/>
                <a:cs typeface="Calibri"/>
              </a:rPr>
              <a:t>Źródło: GUS </a:t>
            </a:r>
          </a:p>
        </p:txBody>
      </p:sp>
      <p:pic>
        <p:nvPicPr>
          <p:cNvPr id="8" name="Symbol zastępczy zawartości 13">
            <a:extLst>
              <a:ext uri="{FF2B5EF4-FFF2-40B4-BE49-F238E27FC236}">
                <a16:creationId xmlns:a16="http://schemas.microsoft.com/office/drawing/2014/main" id="{64C4E841-199B-4597-8260-D8E1C0F5F9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571" y="943035"/>
            <a:ext cx="10765348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615705"/>
      </p:ext>
    </p:extLst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5" y="159281"/>
            <a:ext cx="2495600" cy="45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95600" y="37071"/>
            <a:ext cx="7957958" cy="687611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Koniunktura gospodarcza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836711"/>
            <a:ext cx="10515600" cy="5858897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7FB6379-DF35-47FE-8DD6-5DAE16F36A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863" y="164205"/>
            <a:ext cx="1008112" cy="448448"/>
          </a:xfrm>
          <a:prstGeom prst="rect">
            <a:avLst/>
          </a:prstGeom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4BA7BD72-24AD-48BF-925C-89FB98287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03240" y="6539906"/>
            <a:ext cx="1088760" cy="30777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altLang="pl-PL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mbria"/>
                <a:cs typeface="Calibri"/>
              </a:rPr>
              <a:t>Źródło: GUS 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C5B991C6-3E23-4677-8878-646A4F377E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384" y="1237674"/>
            <a:ext cx="8212214" cy="5457933"/>
          </a:xfrm>
          <a:prstGeom prst="rect">
            <a:avLst/>
          </a:prstGeo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9A2453D0-7BC4-45E1-AFFF-3BF4CCA2EDFB}"/>
              </a:ext>
            </a:extLst>
          </p:cNvPr>
          <p:cNvSpPr/>
          <p:nvPr/>
        </p:nvSpPr>
        <p:spPr>
          <a:xfrm>
            <a:off x="216025" y="836711"/>
            <a:ext cx="53774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Pomorskie wskaźnik ogólnego klimatu koniunktury 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366581"/>
      </p:ext>
    </p:extLst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5" y="159281"/>
            <a:ext cx="2495600" cy="45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95600" y="37071"/>
            <a:ext cx="7957958" cy="687611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Rynek pracy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836711"/>
            <a:ext cx="10515600" cy="5858897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7FB6379-DF35-47FE-8DD6-5DAE16F36A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863" y="164205"/>
            <a:ext cx="1008112" cy="448448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D29379E3-CF9A-418B-9715-ECCEAB0CAB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41" y="739788"/>
            <a:ext cx="6230133" cy="3625315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43A3A193-042C-4F0A-8A65-456E492A59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6247" y="3317098"/>
            <a:ext cx="6796690" cy="3454547"/>
          </a:xfrm>
          <a:prstGeom prst="rect">
            <a:avLst/>
          </a:prstGeom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4BA7BD72-24AD-48BF-925C-89FB98287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03240" y="6539906"/>
            <a:ext cx="1088760" cy="30777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altLang="pl-PL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mbria"/>
                <a:cs typeface="Calibri"/>
              </a:rPr>
              <a:t>Źródło: GUS </a:t>
            </a:r>
          </a:p>
        </p:txBody>
      </p:sp>
    </p:spTree>
    <p:extLst>
      <p:ext uri="{BB962C8B-B14F-4D97-AF65-F5344CB8AC3E}">
        <p14:creationId xmlns:p14="http://schemas.microsoft.com/office/powerpoint/2010/main" val="52203954"/>
      </p:ext>
    </p:extLst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5" y="159281"/>
            <a:ext cx="2495600" cy="45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95600" y="100638"/>
            <a:ext cx="8208912" cy="687611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Stopa bezrobocia w powiatach województwa pomorskiego w III kwartale 2024 r.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836711"/>
            <a:ext cx="10515600" cy="5858897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7FB6379-DF35-47FE-8DD6-5DAE16F36A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863" y="164205"/>
            <a:ext cx="1008112" cy="448448"/>
          </a:xfrm>
          <a:prstGeom prst="rect">
            <a:avLst/>
          </a:prstGeom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4BA7BD72-24AD-48BF-925C-89FB98287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66985" y="6539906"/>
            <a:ext cx="1225015" cy="30777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altLang="pl-PL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mbria"/>
                <a:cs typeface="Calibri"/>
              </a:rPr>
              <a:t>Źródło: </a:t>
            </a:r>
            <a:r>
              <a:rPr lang="pl-PL" altLang="pl-PL" sz="14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mbria"/>
                <a:cs typeface="Calibri"/>
              </a:rPr>
              <a:t>IBnGR</a:t>
            </a:r>
            <a:r>
              <a:rPr lang="pl-PL" altLang="pl-PL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mbria"/>
                <a:cs typeface="Calibri"/>
              </a:rPr>
              <a:t>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9FB48E7-A05B-46D0-AFE3-29D2ED4FC8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1584" y="788249"/>
            <a:ext cx="6912768" cy="603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055158"/>
      </p:ext>
    </p:extLst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5" y="159281"/>
            <a:ext cx="2495600" cy="45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95600" y="37071"/>
            <a:ext cx="7957958" cy="687611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Wynagrodzenia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836711"/>
            <a:ext cx="10515600" cy="5858897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7FB6379-DF35-47FE-8DD6-5DAE16F36A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863" y="164205"/>
            <a:ext cx="1008112" cy="448448"/>
          </a:xfrm>
          <a:prstGeom prst="rect">
            <a:avLst/>
          </a:prstGeom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4BA7BD72-24AD-48BF-925C-89FB98287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03240" y="6539906"/>
            <a:ext cx="1088760" cy="30777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altLang="pl-PL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mbria"/>
                <a:cs typeface="Calibri"/>
              </a:rPr>
              <a:t>Źródło: GUS 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EA58FD15-769B-4D45-8BF0-52E826EF84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5440" y="1099244"/>
            <a:ext cx="10205061" cy="512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272225"/>
      </p:ext>
    </p:extLst>
  </p:cSld>
  <p:clrMapOvr>
    <a:masterClrMapping/>
  </p:clrMapOvr>
  <p:transition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5" y="159281"/>
            <a:ext cx="2495600" cy="45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95600" y="48926"/>
            <a:ext cx="7957958" cy="687611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Handel zagraniczny pomorskie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836711"/>
            <a:ext cx="10515600" cy="5858897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7FB6379-DF35-47FE-8DD6-5DAE16F36A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863" y="164205"/>
            <a:ext cx="1008112" cy="448448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FD70AD97-0C8E-4685-96E3-2D7C686EEECE}"/>
              </a:ext>
            </a:extLst>
          </p:cNvPr>
          <p:cNvSpPr txBox="1"/>
          <p:nvPr/>
        </p:nvSpPr>
        <p:spPr>
          <a:xfrm>
            <a:off x="4583832" y="6453336"/>
            <a:ext cx="36724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841F6784-F212-400E-A970-4BD30CDA33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474" y="765137"/>
            <a:ext cx="7354326" cy="2229161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4CC59982-8759-467F-853D-7D9D85F8CD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682" y="3406298"/>
            <a:ext cx="4707836" cy="3351111"/>
          </a:xfrm>
          <a:prstGeom prst="rect">
            <a:avLst/>
          </a:prstGeom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B687771B-76EE-4D00-94FA-E5DBD651D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66985" y="6507550"/>
            <a:ext cx="1225015" cy="30777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altLang="pl-PL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mbria"/>
                <a:cs typeface="Calibri"/>
              </a:rPr>
              <a:t>Źródło: </a:t>
            </a:r>
            <a:r>
              <a:rPr lang="pl-PL" altLang="pl-PL" sz="14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mbria"/>
                <a:cs typeface="Calibri"/>
              </a:rPr>
              <a:t>IBnGR</a:t>
            </a:r>
            <a:r>
              <a:rPr lang="pl-PL" altLang="pl-PL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mbria"/>
                <a:cs typeface="Calibri"/>
              </a:rPr>
              <a:t> </a:t>
            </a: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E9C37891-C8DA-44E0-ADED-524398041970}"/>
              </a:ext>
            </a:extLst>
          </p:cNvPr>
          <p:cNvSpPr/>
          <p:nvPr/>
        </p:nvSpPr>
        <p:spPr>
          <a:xfrm>
            <a:off x="-40783" y="3001614"/>
            <a:ext cx="35073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Struktura kierunkowa importu w III kwartale 2024 r. 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02ED4693-5F77-47BB-BB11-346390266D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10636" y="3664444"/>
            <a:ext cx="996074" cy="2145389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9CE88B7F-066D-47DA-B8B6-DAF84F455E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52382" y="3587937"/>
            <a:ext cx="1526387" cy="2361261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F984F472-2C86-499E-980F-76719D298FD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46960" y="3455320"/>
            <a:ext cx="3334382" cy="3300148"/>
          </a:xfrm>
          <a:prstGeom prst="rect">
            <a:avLst/>
          </a:prstGeom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A9D7A828-F5BB-4BF2-9E68-9EE2C84DE327}"/>
              </a:ext>
            </a:extLst>
          </p:cNvPr>
          <p:cNvSpPr txBox="1"/>
          <p:nvPr/>
        </p:nvSpPr>
        <p:spPr>
          <a:xfrm>
            <a:off x="7570331" y="6386136"/>
            <a:ext cx="14401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F709DCE4-DA6A-476F-98CA-0B708796FF25}"/>
              </a:ext>
            </a:extLst>
          </p:cNvPr>
          <p:cNvSpPr/>
          <p:nvPr/>
        </p:nvSpPr>
        <p:spPr>
          <a:xfrm>
            <a:off x="4357243" y="3007398"/>
            <a:ext cx="37444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Struktura kierunkowa eksportu w III kwartale 2024 r. </a:t>
            </a:r>
          </a:p>
        </p:txBody>
      </p:sp>
    </p:spTree>
    <p:extLst>
      <p:ext uri="{BB962C8B-B14F-4D97-AF65-F5344CB8AC3E}">
        <p14:creationId xmlns:p14="http://schemas.microsoft.com/office/powerpoint/2010/main" val="1145205252"/>
      </p:ext>
    </p:extLst>
  </p:cSld>
  <p:clrMapOvr>
    <a:masterClrMapping/>
  </p:clrMapOvr>
  <p:transition spd="slow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erb województwa + napis Urząd Marszałkowski Województwa Pomorskie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2" y="332656"/>
            <a:ext cx="7078827" cy="1299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ytuł 5"/>
          <p:cNvSpPr>
            <a:spLocks noGrp="1"/>
          </p:cNvSpPr>
          <p:nvPr>
            <p:ph type="ctrTitle"/>
          </p:nvPr>
        </p:nvSpPr>
        <p:spPr>
          <a:xfrm>
            <a:off x="1631504" y="4221088"/>
            <a:ext cx="9144000" cy="863675"/>
          </a:xfrm>
        </p:spPr>
        <p:txBody>
          <a:bodyPr>
            <a:normAutofit fontScale="90000"/>
          </a:bodyPr>
          <a:lstStyle/>
          <a:p>
            <a:r>
              <a:rPr lang="pl-PL" sz="4000" b="1" dirty="0">
                <a:latin typeface="Arial" panose="020B0604020202020204" pitchFamily="34" charset="0"/>
                <a:cs typeface="Arial" panose="020B0604020202020204" pitchFamily="34" charset="0"/>
              </a:rPr>
              <a:t>Założenia Rocznego Planu Realizacji </a:t>
            </a:r>
            <a:br>
              <a:rPr lang="pl-PL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4000" b="1" dirty="0">
                <a:latin typeface="Arial" panose="020B0604020202020204" pitchFamily="34" charset="0"/>
                <a:cs typeface="Arial" panose="020B0604020202020204" pitchFamily="34" charset="0"/>
              </a:rPr>
              <a:t>Regionalnego Programu Strategicznego w zakresie gospodarki, rynku pracy, oferty turystycznej i czasu wolnego</a:t>
            </a:r>
            <a:br>
              <a:rPr lang="pl-PL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4000" b="1" dirty="0">
                <a:latin typeface="Arial" panose="020B0604020202020204" pitchFamily="34" charset="0"/>
                <a:cs typeface="Arial" panose="020B0604020202020204" pitchFamily="34" charset="0"/>
              </a:rPr>
              <a:t>na 2025 rok</a:t>
            </a:r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2556586" y="5877272"/>
            <a:ext cx="7078828" cy="863674"/>
          </a:xfrm>
        </p:spPr>
        <p:txBody>
          <a:bodyPr>
            <a:normAutofit/>
          </a:bodyPr>
          <a:lstStyle/>
          <a:p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Gdańsk, 21.01.2025 r.</a:t>
            </a:r>
          </a:p>
          <a:p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Stanisław Szultka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4C7B3343-5F7F-4D5B-8094-C314142C4D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5877272"/>
            <a:ext cx="1774817" cy="78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651819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5" y="159281"/>
            <a:ext cx="2495600" cy="45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90571" y="44624"/>
            <a:ext cx="7957958" cy="687611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Finansowanie w ramach Celów Szczegółowych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7FB6379-DF35-47FE-8DD6-5DAE16F36A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863" y="164205"/>
            <a:ext cx="1008112" cy="448448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81411188-BE0C-4939-9DE3-7E1946F622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328" y="1131599"/>
            <a:ext cx="1212119" cy="1212119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561E47CF-22B7-469C-9BF5-FC3DF12C36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768" y="1262569"/>
            <a:ext cx="1061068" cy="1061068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AA4661FF-080B-44E2-89CF-3AF6FE5B84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205" y="1131599"/>
            <a:ext cx="1212119" cy="1212119"/>
          </a:xfrm>
          <a:prstGeom prst="rect">
            <a:avLst/>
          </a:prstGeom>
        </p:spPr>
      </p:pic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2A83A4EE-BB54-480D-95D3-B426E7C588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9565207"/>
              </p:ext>
            </p:extLst>
          </p:nvPr>
        </p:nvGraphicFramePr>
        <p:xfrm>
          <a:off x="1297898" y="2636912"/>
          <a:ext cx="9766653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5551">
                  <a:extLst>
                    <a:ext uri="{9D8B030D-6E8A-4147-A177-3AD203B41FA5}">
                      <a16:colId xmlns:a16="http://schemas.microsoft.com/office/drawing/2014/main" val="3873260857"/>
                    </a:ext>
                  </a:extLst>
                </a:gridCol>
                <a:gridCol w="3255551">
                  <a:extLst>
                    <a:ext uri="{9D8B030D-6E8A-4147-A177-3AD203B41FA5}">
                      <a16:colId xmlns:a16="http://schemas.microsoft.com/office/drawing/2014/main" val="999512006"/>
                    </a:ext>
                  </a:extLst>
                </a:gridCol>
                <a:gridCol w="3255551">
                  <a:extLst>
                    <a:ext uri="{9D8B030D-6E8A-4147-A177-3AD203B41FA5}">
                      <a16:colId xmlns:a16="http://schemas.microsoft.com/office/drawing/2014/main" val="253526542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 szczegółowy 1. </a:t>
                      </a:r>
                    </a:p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Wysoka pozycja konkurencyjna</a:t>
                      </a:r>
                    </a:p>
                    <a:p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 szczegółowy 2. </a:t>
                      </a:r>
                    </a:p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Atrakcyjny rynek pracy</a:t>
                      </a:r>
                    </a:p>
                    <a:p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 szczegółowy 3. </a:t>
                      </a:r>
                    </a:p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Inspirująca oferta turystyczna </a:t>
                      </a:r>
                    </a:p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czasu wolnego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50939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u="sng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118,1 mln zł ogółem</a:t>
                      </a:r>
                    </a:p>
                    <a:p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u="sng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221,2 mln zł ogółem</a:t>
                      </a:r>
                    </a:p>
                    <a:p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u="sng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32,2 mln zł ogółem</a:t>
                      </a:r>
                    </a:p>
                    <a:p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7352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746,5 tys. zł - finansowanie SWP</a:t>
                      </a:r>
                    </a:p>
                    <a:p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1,4 mln zł - finansowanie SWP</a:t>
                      </a:r>
                    </a:p>
                    <a:p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3,5 mln zł - finansowanie SWP</a:t>
                      </a:r>
                    </a:p>
                    <a:p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15934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99,1 mln zł - FEP</a:t>
                      </a:r>
                    </a:p>
                    <a:p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68,1 mln zł - FEP</a:t>
                      </a:r>
                    </a:p>
                    <a:p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28,4 </a:t>
                      </a:r>
                      <a:r>
                        <a:rPr lang="pl-PL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zł - FEP</a:t>
                      </a:r>
                      <a:endParaRPr lang="pl-PL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3906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1261637"/>
      </p:ext>
    </p:extLst>
  </p:cSld>
  <p:clrMapOvr>
    <a:masterClrMapping/>
  </p:clrMapOvr>
  <p:transition spd="slow"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1ED457BF-447A-47F6-AE04-D07AAAAD1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5" y="159281"/>
            <a:ext cx="2495600" cy="45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ytuł 1">
            <a:extLst>
              <a:ext uri="{FF2B5EF4-FFF2-40B4-BE49-F238E27FC236}">
                <a16:creationId xmlns:a16="http://schemas.microsoft.com/office/drawing/2014/main" id="{DF099639-F370-4832-9211-E0E5FFB2D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0765" y="139616"/>
            <a:ext cx="7957958" cy="687611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Cel szczegółowy 1 - Wysoka pozycja konkurencyjna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B6BC4951-F243-43EA-9F5E-B753677E2F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863" y="164205"/>
            <a:ext cx="1008112" cy="448448"/>
          </a:xfrm>
          <a:prstGeom prst="rect">
            <a:avLst/>
          </a:prstGeom>
        </p:spPr>
      </p:pic>
      <p:sp>
        <p:nvSpPr>
          <p:cNvPr id="13" name="Prostokąt: zaokrąglone rogi 12">
            <a:extLst>
              <a:ext uri="{FF2B5EF4-FFF2-40B4-BE49-F238E27FC236}">
                <a16:creationId xmlns:a16="http://schemas.microsoft.com/office/drawing/2014/main" id="{9D3936AA-A431-47C0-8591-D65BD7FC678E}"/>
              </a:ext>
            </a:extLst>
          </p:cNvPr>
          <p:cNvSpPr/>
          <p:nvPr/>
        </p:nvSpPr>
        <p:spPr>
          <a:xfrm>
            <a:off x="877358" y="864157"/>
            <a:ext cx="10630585" cy="45829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FE4A9C77-3D8E-4C4E-B837-A4F2E40B8423}"/>
              </a:ext>
            </a:extLst>
          </p:cNvPr>
          <p:cNvSpPr txBox="1"/>
          <p:nvPr/>
        </p:nvSpPr>
        <p:spPr>
          <a:xfrm>
            <a:off x="2603921" y="1796071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Pomorski Broker Eksportowy 2030 –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16,9 mln zł 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A19092BB-4AE1-4F6B-959B-535B08054B70}"/>
              </a:ext>
            </a:extLst>
          </p:cNvPr>
          <p:cNvSpPr txBox="1"/>
          <p:nvPr/>
        </p:nvSpPr>
        <p:spPr>
          <a:xfrm>
            <a:off x="2618526" y="1400616"/>
            <a:ext cx="4822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Invest in Pomerania 2030 -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20 mln zł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844C02DC-5C3A-49A6-A3BA-F6355717C855}"/>
              </a:ext>
            </a:extLst>
          </p:cNvPr>
          <p:cNvSpPr txBox="1"/>
          <p:nvPr/>
        </p:nvSpPr>
        <p:spPr>
          <a:xfrm>
            <a:off x="2601623" y="2185978"/>
            <a:ext cx="8899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Pomorski System Usług Informacyjnych i Doradczych ( Spektrum II) –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9,7 mln zł</a:t>
            </a:r>
          </a:p>
        </p:txBody>
      </p:sp>
      <p:pic>
        <p:nvPicPr>
          <p:cNvPr id="19" name="Obraz 18">
            <a:extLst>
              <a:ext uri="{FF2B5EF4-FFF2-40B4-BE49-F238E27FC236}">
                <a16:creationId xmlns:a16="http://schemas.microsoft.com/office/drawing/2014/main" id="{491D283C-9EFC-4C26-8CFA-12D3467534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7805" y="1370398"/>
            <a:ext cx="841259" cy="791773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2F0DCE0D-6453-4896-A1AD-A34BCA738F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106" y="2048256"/>
            <a:ext cx="841260" cy="791774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A67DC6C7-B4C2-4CC5-968E-38CB6A913C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152" y="2759748"/>
            <a:ext cx="1409169" cy="791774"/>
          </a:xfrm>
          <a:prstGeom prst="rect">
            <a:avLst/>
          </a:prstGeom>
        </p:spPr>
      </p:pic>
      <p:sp>
        <p:nvSpPr>
          <p:cNvPr id="22" name="pole tekstowe 21">
            <a:extLst>
              <a:ext uri="{FF2B5EF4-FFF2-40B4-BE49-F238E27FC236}">
                <a16:creationId xmlns:a16="http://schemas.microsoft.com/office/drawing/2014/main" id="{7CAB804D-3864-498E-872D-3B1AFE930BD2}"/>
              </a:ext>
            </a:extLst>
          </p:cNvPr>
          <p:cNvSpPr txBox="1"/>
          <p:nvPr/>
        </p:nvSpPr>
        <p:spPr>
          <a:xfrm>
            <a:off x="2601623" y="2564541"/>
            <a:ext cx="8899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Smart Green Progress –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300 tys. zł</a:t>
            </a: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3CCBD7D3-770B-413D-9CAF-39A1758F126F}"/>
              </a:ext>
            </a:extLst>
          </p:cNvPr>
          <p:cNvSpPr txBox="1"/>
          <p:nvPr/>
        </p:nvSpPr>
        <p:spPr>
          <a:xfrm>
            <a:off x="2601623" y="2948688"/>
            <a:ext cx="8899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err="1"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 in Pomorskie 2030 –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100 tys. zł</a:t>
            </a:r>
          </a:p>
        </p:txBody>
      </p:sp>
      <p:sp>
        <p:nvSpPr>
          <p:cNvPr id="24" name="Prostokąt: zaokrąglone rogi 23">
            <a:extLst>
              <a:ext uri="{FF2B5EF4-FFF2-40B4-BE49-F238E27FC236}">
                <a16:creationId xmlns:a16="http://schemas.microsoft.com/office/drawing/2014/main" id="{9FA5AFD6-4297-477A-ACA2-BF685047EEF7}"/>
              </a:ext>
            </a:extLst>
          </p:cNvPr>
          <p:cNvSpPr/>
          <p:nvPr/>
        </p:nvSpPr>
        <p:spPr>
          <a:xfrm>
            <a:off x="866825" y="3564810"/>
            <a:ext cx="10527802" cy="45829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36834566-09D0-4AAB-B732-234E5E25A376}"/>
              </a:ext>
            </a:extLst>
          </p:cNvPr>
          <p:cNvSpPr txBox="1"/>
          <p:nvPr/>
        </p:nvSpPr>
        <p:spPr>
          <a:xfrm>
            <a:off x="1415480" y="4049684"/>
            <a:ext cx="93610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pl-PL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Organizacja 26. edycji konkursu o Nagrodę Pomorska „Gryf Gospodarczy” – 115,5 tys. zł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Zielony Gryf podczas Pomorskiego Forum Solidarności Klimatycznej  - 40 tys. zł.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Działania na rzecz kreowania i rozwoju polityki innowacji – 82,7 tys. zł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Stypendia Marszałka Województwa Pomorskiego dla studentów – 171 tys. zł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Pożyczka rozwojowa – 62,7 mln zł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dirty="0"/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430041B8-ECDD-48E3-BE56-E2A6FEFAAD55}"/>
              </a:ext>
            </a:extLst>
          </p:cNvPr>
          <p:cNvSpPr txBox="1"/>
          <p:nvPr/>
        </p:nvSpPr>
        <p:spPr>
          <a:xfrm>
            <a:off x="3791744" y="921989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PRZEDSIĘWZIĘCIA STRATEGICZNE:</a:t>
            </a:r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7B0AD6BB-41A2-483E-99A5-3A877A385028}"/>
              </a:ext>
            </a:extLst>
          </p:cNvPr>
          <p:cNvSpPr txBox="1"/>
          <p:nvPr/>
        </p:nvSpPr>
        <p:spPr>
          <a:xfrm>
            <a:off x="5009492" y="3609292"/>
            <a:ext cx="2173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INNE DZIAŁANIA:</a:t>
            </a:r>
          </a:p>
        </p:txBody>
      </p:sp>
    </p:spTree>
    <p:extLst>
      <p:ext uri="{BB962C8B-B14F-4D97-AF65-F5344CB8AC3E}">
        <p14:creationId xmlns:p14="http://schemas.microsoft.com/office/powerpoint/2010/main" val="817986104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5" y="159281"/>
            <a:ext cx="2495600" cy="45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95600" y="37071"/>
            <a:ext cx="7957958" cy="687611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Dynamika PKB w Europie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836711"/>
            <a:ext cx="10515600" cy="5858897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7FB6379-DF35-47FE-8DD6-5DAE16F36A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863" y="164205"/>
            <a:ext cx="1008112" cy="448448"/>
          </a:xfrm>
          <a:prstGeom prst="rect">
            <a:avLst/>
          </a:prstGeom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4BA7BD72-24AD-48BF-925C-89FB98287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03240" y="6539906"/>
            <a:ext cx="1050288" cy="30777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altLang="pl-PL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mbria"/>
                <a:cs typeface="Calibri"/>
              </a:rPr>
              <a:t>Źródło: PFR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27CDEB6-ED68-46B8-B251-2C080B7F9F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886" y="704470"/>
            <a:ext cx="11660227" cy="544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258056"/>
      </p:ext>
    </p:extLst>
  </p:cSld>
  <p:clrMapOvr>
    <a:masterClrMapping/>
  </p:clrMapOvr>
  <p:transition spd="slow">
    <p:pu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1ED457BF-447A-47F6-AE04-D07AAAAD1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5" y="159281"/>
            <a:ext cx="2495600" cy="45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ytuł 1">
            <a:extLst>
              <a:ext uri="{FF2B5EF4-FFF2-40B4-BE49-F238E27FC236}">
                <a16:creationId xmlns:a16="http://schemas.microsoft.com/office/drawing/2014/main" id="{DF099639-F370-4832-9211-E0E5FFB2D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0571" y="44624"/>
            <a:ext cx="7957958" cy="687611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Cel szczegółowy 2 – Atrakcyjny rynek pracy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B6BC4951-F243-43EA-9F5E-B753677E2F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863" y="164205"/>
            <a:ext cx="1008112" cy="448448"/>
          </a:xfrm>
          <a:prstGeom prst="rect">
            <a:avLst/>
          </a:prstGeom>
        </p:spPr>
      </p:pic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6F3C5777-705B-48D9-B37B-7E0DB106012A}"/>
              </a:ext>
            </a:extLst>
          </p:cNvPr>
          <p:cNvSpPr/>
          <p:nvPr/>
        </p:nvSpPr>
        <p:spPr>
          <a:xfrm>
            <a:off x="771443" y="798007"/>
            <a:ext cx="10630585" cy="45829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2D7C62CF-C206-49E2-A8CA-C89DD08AEEEB}"/>
              </a:ext>
            </a:extLst>
          </p:cNvPr>
          <p:cNvSpPr txBox="1"/>
          <p:nvPr/>
        </p:nvSpPr>
        <p:spPr>
          <a:xfrm>
            <a:off x="3623001" y="842489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PRZEDSIĘWZIĘCIA STRATEGICZNE: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305439B4-A423-4983-BA86-EA7B6ED7C203}"/>
              </a:ext>
            </a:extLst>
          </p:cNvPr>
          <p:cNvSpPr txBox="1"/>
          <p:nvPr/>
        </p:nvSpPr>
        <p:spPr>
          <a:xfrm>
            <a:off x="1343472" y="1419065"/>
            <a:ext cx="8899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Pomorskie Obserwatorium Gospodarcze – 2,2 mln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zł</a:t>
            </a:r>
          </a:p>
        </p:txBody>
      </p:sp>
      <p:sp>
        <p:nvSpPr>
          <p:cNvPr id="8" name="Prostokąt: zaokrąglone rogi 7">
            <a:extLst>
              <a:ext uri="{FF2B5EF4-FFF2-40B4-BE49-F238E27FC236}">
                <a16:creationId xmlns:a16="http://schemas.microsoft.com/office/drawing/2014/main" id="{AD96EBA6-DF7A-4FC5-A3EB-28B640076055}"/>
              </a:ext>
            </a:extLst>
          </p:cNvPr>
          <p:cNvSpPr/>
          <p:nvPr/>
        </p:nvSpPr>
        <p:spPr>
          <a:xfrm>
            <a:off x="740433" y="2136765"/>
            <a:ext cx="10692604" cy="45829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63BD6218-3400-42DB-9F17-D902A7F507E6}"/>
              </a:ext>
            </a:extLst>
          </p:cNvPr>
          <p:cNvSpPr txBox="1"/>
          <p:nvPr/>
        </p:nvSpPr>
        <p:spPr>
          <a:xfrm>
            <a:off x="4545662" y="2173900"/>
            <a:ext cx="2763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INNE DZIAŁANIA: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AE4FB8F5-4D08-4DD1-8FFD-8633DFE3A6B8}"/>
              </a:ext>
            </a:extLst>
          </p:cNvPr>
          <p:cNvSpPr txBox="1"/>
          <p:nvPr/>
        </p:nvSpPr>
        <p:spPr>
          <a:xfrm>
            <a:off x="1034354" y="2745738"/>
            <a:ext cx="1041787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Współorganizacja Edukacyjnych Targów </a:t>
            </a:r>
            <a:r>
              <a:rPr lang="pl-PL" dirty="0" err="1"/>
              <a:t>Edu</a:t>
            </a:r>
            <a:r>
              <a:rPr lang="pl-PL" dirty="0"/>
              <a:t> </a:t>
            </a:r>
            <a:r>
              <a:rPr lang="pl-PL" dirty="0" err="1"/>
              <a:t>Offshore</a:t>
            </a:r>
            <a:r>
              <a:rPr lang="pl-PL" dirty="0"/>
              <a:t> Wind - 1,5 mln zł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Zbudowanie systemu koordynacji i monitorowania regionalnych działań na rzecz kształcenia zawodowego, szkolnictwa wyższego oraz uczenia się przez całe życie, w tym uczenia się dorosłych (PWZK - KPO) – 7,3 mln zł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Projekt DEBUTING w ramach Programu </a:t>
            </a:r>
            <a:r>
              <a:rPr lang="pl-PL" dirty="0" err="1"/>
              <a:t>Interreg</a:t>
            </a:r>
            <a:r>
              <a:rPr lang="pl-PL" dirty="0"/>
              <a:t> Europa – 205 tys. zł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Projekty finansowane z EFS+ w ramach działania 5.2. Rynek pracy – projekty powiatowych urzędów pracy – 56 mln zł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Wdrożenie i koordynowanie realizacji programu regionalnego „Praca dla Pomorzan” – 7,9 mln zł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Koordynowanie wdrażania wsparcia na rzecz rozwoju zawodowego ze środków Krajowego Funduszu Szkoleniowego – 20,4 mln zł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Kształtowanie regionalnej polityki rynku pracy, w tym poprzez opracowywanie kryteriów, monitorowanie i analizę efektywności gospodarowania środkami Funduszu Pracy </a:t>
            </a: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na rzecz promocji zatrudnienia, łagodzenia skutków bezrobocia i aktywizacji zawodowej </a:t>
            </a:r>
            <a:r>
              <a:rPr lang="pl-PL" dirty="0"/>
              <a:t>– 112,6 mln zł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58926170"/>
      </p:ext>
    </p:extLst>
  </p:cSld>
  <p:clrMapOvr>
    <a:masterClrMapping/>
  </p:clrMapOvr>
  <p:transition spd="slow">
    <p:pu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1ED457BF-447A-47F6-AE04-D07AAAAD1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5" y="159281"/>
            <a:ext cx="2495600" cy="45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ytuł 1">
            <a:extLst>
              <a:ext uri="{FF2B5EF4-FFF2-40B4-BE49-F238E27FC236}">
                <a16:creationId xmlns:a16="http://schemas.microsoft.com/office/drawing/2014/main" id="{DF099639-F370-4832-9211-E0E5FFB2D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0765" y="135079"/>
            <a:ext cx="7957958" cy="687611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Cel szczegółowy 3 – Inspirująca oferta turystyczna i czasu wolnego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B6BC4951-F243-43EA-9F5E-B753677E2F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863" y="164205"/>
            <a:ext cx="1008112" cy="448448"/>
          </a:xfrm>
          <a:prstGeom prst="rect">
            <a:avLst/>
          </a:prstGeom>
        </p:spPr>
      </p:pic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3E82E051-6F8F-45F5-BCD4-0DC0C4A8E448}"/>
              </a:ext>
            </a:extLst>
          </p:cNvPr>
          <p:cNvSpPr/>
          <p:nvPr/>
        </p:nvSpPr>
        <p:spPr>
          <a:xfrm>
            <a:off x="672390" y="1052736"/>
            <a:ext cx="10630585" cy="45829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886820AF-0850-4D75-B460-EDFFC242906E}"/>
              </a:ext>
            </a:extLst>
          </p:cNvPr>
          <p:cNvSpPr txBox="1"/>
          <p:nvPr/>
        </p:nvSpPr>
        <p:spPr>
          <a:xfrm>
            <a:off x="3523948" y="1097218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PRZEDSIĘWZIĘCIA STRATEGICZNE:</a:t>
            </a:r>
          </a:p>
        </p:txBody>
      </p:sp>
      <p:sp>
        <p:nvSpPr>
          <p:cNvPr id="9" name="Prostokąt: zaokrąglone rogi 8">
            <a:extLst>
              <a:ext uri="{FF2B5EF4-FFF2-40B4-BE49-F238E27FC236}">
                <a16:creationId xmlns:a16="http://schemas.microsoft.com/office/drawing/2014/main" id="{99460952-D6CB-43D3-AD9B-646D165678F0}"/>
              </a:ext>
            </a:extLst>
          </p:cNvPr>
          <p:cNvSpPr/>
          <p:nvPr/>
        </p:nvSpPr>
        <p:spPr>
          <a:xfrm>
            <a:off x="610371" y="4388055"/>
            <a:ext cx="10692604" cy="45829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7C1CD7DE-5787-43A0-863B-5C0B8AB95373}"/>
              </a:ext>
            </a:extLst>
          </p:cNvPr>
          <p:cNvSpPr txBox="1"/>
          <p:nvPr/>
        </p:nvSpPr>
        <p:spPr>
          <a:xfrm>
            <a:off x="5015880" y="4408501"/>
            <a:ext cx="2763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INNE DZIAŁANIA:</a:t>
            </a:r>
          </a:p>
        </p:txBody>
      </p:sp>
      <p:graphicFrame>
        <p:nvGraphicFramePr>
          <p:cNvPr id="16" name="Tabela 15">
            <a:extLst>
              <a:ext uri="{FF2B5EF4-FFF2-40B4-BE49-F238E27FC236}">
                <a16:creationId xmlns:a16="http://schemas.microsoft.com/office/drawing/2014/main" id="{E0E0284F-BE59-4869-9E39-B0AD0B77B4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333295"/>
              </p:ext>
            </p:extLst>
          </p:nvPr>
        </p:nvGraphicFramePr>
        <p:xfrm>
          <a:off x="3018768" y="1572615"/>
          <a:ext cx="8288195" cy="2720481"/>
        </p:xfrm>
        <a:graphic>
          <a:graphicData uri="http://schemas.openxmlformats.org/drawingml/2006/table">
            <a:tbl>
              <a:tblPr firstRow="1" firstCol="1" bandRow="1"/>
              <a:tblGrid>
                <a:gridCol w="5312276">
                  <a:extLst>
                    <a:ext uri="{9D8B030D-6E8A-4147-A177-3AD203B41FA5}">
                      <a16:colId xmlns:a16="http://schemas.microsoft.com/office/drawing/2014/main" val="478550331"/>
                    </a:ext>
                  </a:extLst>
                </a:gridCol>
                <a:gridCol w="2975919">
                  <a:extLst>
                    <a:ext uri="{9D8B030D-6E8A-4147-A177-3AD203B41FA5}">
                      <a16:colId xmlns:a16="http://schemas.microsoft.com/office/drawing/2014/main" val="2551991019"/>
                    </a:ext>
                  </a:extLst>
                </a:gridCol>
              </a:tblGrid>
              <a:tr h="31980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l-PL" sz="16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Pomorskie Trasy Rowerowe - etap 2,3 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 tys. zł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8654032"/>
                  </a:ext>
                </a:extLst>
              </a:tr>
              <a:tr h="33289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l-PL" sz="16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Pomorska Turystyka Konna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20,3 mln zł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9689747"/>
                  </a:ext>
                </a:extLst>
              </a:tr>
              <a:tr h="33289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l-PL" sz="16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Pomorska Strefa Uzdrowiskowa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tys. zł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5832982"/>
                  </a:ext>
                </a:extLst>
              </a:tr>
              <a:tr h="38081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l-PL" sz="16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Pomorskie Szlaki Kajakowe. Etap II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 tys. zł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9426992"/>
                  </a:ext>
                </a:extLst>
              </a:tr>
              <a:tr h="64663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pl-PL" sz="16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Rozwój oferty turystyki wodnej w obszarze Pętli Żuławskiej, Zatoki Gdańskiej i Morza Bałtyckiego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 tys. zł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0582212"/>
                  </a:ext>
                </a:extLst>
              </a:tr>
              <a:tr h="43730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l-PL" sz="16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Pomorskie Kąpieliska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8,5 mln zł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8697013"/>
                  </a:ext>
                </a:extLst>
              </a:tr>
              <a:tr h="27013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600"/>
                        </a:spcAft>
                      </a:pPr>
                      <a:r>
                        <a:rPr lang="pl-PL" sz="16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Pomorska Platforma Wsparcia Ruchu Turystycznego                                   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 tys. zł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8334204"/>
                  </a:ext>
                </a:extLst>
              </a:tr>
            </a:tbl>
          </a:graphicData>
        </a:graphic>
      </p:graphicFrame>
      <p:pic>
        <p:nvPicPr>
          <p:cNvPr id="17" name="Obraz 16">
            <a:extLst>
              <a:ext uri="{FF2B5EF4-FFF2-40B4-BE49-F238E27FC236}">
                <a16:creationId xmlns:a16="http://schemas.microsoft.com/office/drawing/2014/main" id="{5B1F96B9-2952-4F4A-A6B8-95F97AA49A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332" y="3375492"/>
            <a:ext cx="1238423" cy="809738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4173822F-822B-47A7-899F-D564A6AFE0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891" y="1785291"/>
            <a:ext cx="1105054" cy="1181265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B57C68BF-54F4-45BF-8A8F-DFB19024E8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5517" y="2420907"/>
            <a:ext cx="1159272" cy="1116108"/>
          </a:xfrm>
          <a:prstGeom prst="rect">
            <a:avLst/>
          </a:prstGeom>
        </p:spPr>
      </p:pic>
      <p:sp>
        <p:nvSpPr>
          <p:cNvPr id="20" name="pole tekstowe 19">
            <a:extLst>
              <a:ext uri="{FF2B5EF4-FFF2-40B4-BE49-F238E27FC236}">
                <a16:creationId xmlns:a16="http://schemas.microsoft.com/office/drawing/2014/main" id="{5DBCB0B5-6CAC-4B59-9CE0-82083471212F}"/>
              </a:ext>
            </a:extLst>
          </p:cNvPr>
          <p:cNvSpPr txBox="1"/>
          <p:nvPr/>
        </p:nvSpPr>
        <p:spPr>
          <a:xfrm>
            <a:off x="610372" y="4883619"/>
            <a:ext cx="106926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Wsparcie rozwoju oznakowania wizerunkowego – pylony bursztynowe na A1, witacze wojewódzkie – 572 tys. zł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Działania dot. dziedzictwa kulinarnego województwa – 354 tys. zł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Działania turystyczne dot. przygotowania regionu do EXPO 2025 w Osace (Pawilon Polski) – 210 tys. zł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Działania dot. rozwoju i promocji szlaków kulturowych (w tym Pomorska Droga św. Jakuba i Szlak Kopernikowski) – 123,5 tys. zł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Promocja turystycznej marki województwa (w tym 17. Bałtyckie Forum Turystyczne w Gdańsku) – 58 tys. zł</a:t>
            </a:r>
          </a:p>
        </p:txBody>
      </p:sp>
    </p:spTree>
    <p:extLst>
      <p:ext uri="{BB962C8B-B14F-4D97-AF65-F5344CB8AC3E}">
        <p14:creationId xmlns:p14="http://schemas.microsoft.com/office/powerpoint/2010/main" val="334701316"/>
      </p:ext>
    </p:extLst>
  </p:cSld>
  <p:clrMapOvr>
    <a:masterClrMapping/>
  </p:clrMapOvr>
  <p:transition spd="slow">
    <p:push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1ED457BF-447A-47F6-AE04-D07AAAAD1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5" y="159281"/>
            <a:ext cx="2495600" cy="45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ytuł 1">
            <a:extLst>
              <a:ext uri="{FF2B5EF4-FFF2-40B4-BE49-F238E27FC236}">
                <a16:creationId xmlns:a16="http://schemas.microsoft.com/office/drawing/2014/main" id="{DF099639-F370-4832-9211-E0E5FFB2D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0765" y="152297"/>
            <a:ext cx="7957958" cy="687611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Nakłady finansowe na RPR 2025 w PLN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B6BC4951-F243-43EA-9F5E-B753677E2F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863" y="164205"/>
            <a:ext cx="1008112" cy="448448"/>
          </a:xfrm>
          <a:prstGeom prst="rect">
            <a:avLst/>
          </a:prstGeom>
        </p:spPr>
      </p:pic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90297C74-F24D-47F3-A63E-18A8B36D1A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3181762"/>
              </p:ext>
            </p:extLst>
          </p:nvPr>
        </p:nvGraphicFramePr>
        <p:xfrm>
          <a:off x="965429" y="1196752"/>
          <a:ext cx="10261141" cy="4821340"/>
        </p:xfrm>
        <a:graphic>
          <a:graphicData uri="http://schemas.openxmlformats.org/drawingml/2006/table">
            <a:tbl>
              <a:tblPr firstRow="1" firstCol="1" bandRow="1"/>
              <a:tblGrid>
                <a:gridCol w="1440160">
                  <a:extLst>
                    <a:ext uri="{9D8B030D-6E8A-4147-A177-3AD203B41FA5}">
                      <a16:colId xmlns:a16="http://schemas.microsoft.com/office/drawing/2014/main" val="219321669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577485267"/>
                    </a:ext>
                  </a:extLst>
                </a:gridCol>
                <a:gridCol w="1314147">
                  <a:extLst>
                    <a:ext uri="{9D8B030D-6E8A-4147-A177-3AD203B41FA5}">
                      <a16:colId xmlns:a16="http://schemas.microsoft.com/office/drawing/2014/main" val="1612516914"/>
                    </a:ext>
                  </a:extLst>
                </a:gridCol>
                <a:gridCol w="1206133">
                  <a:extLst>
                    <a:ext uri="{9D8B030D-6E8A-4147-A177-3AD203B41FA5}">
                      <a16:colId xmlns:a16="http://schemas.microsoft.com/office/drawing/2014/main" val="667089666"/>
                    </a:ext>
                  </a:extLst>
                </a:gridCol>
                <a:gridCol w="1170131">
                  <a:extLst>
                    <a:ext uri="{9D8B030D-6E8A-4147-A177-3AD203B41FA5}">
                      <a16:colId xmlns:a16="http://schemas.microsoft.com/office/drawing/2014/main" val="3712610073"/>
                    </a:ext>
                  </a:extLst>
                </a:gridCol>
                <a:gridCol w="1386154">
                  <a:extLst>
                    <a:ext uri="{9D8B030D-6E8A-4147-A177-3AD203B41FA5}">
                      <a16:colId xmlns:a16="http://schemas.microsoft.com/office/drawing/2014/main" val="2913041078"/>
                    </a:ext>
                  </a:extLst>
                </a:gridCol>
                <a:gridCol w="1206134">
                  <a:extLst>
                    <a:ext uri="{9D8B030D-6E8A-4147-A177-3AD203B41FA5}">
                      <a16:colId xmlns:a16="http://schemas.microsoft.com/office/drawing/2014/main" val="528001105"/>
                    </a:ext>
                  </a:extLst>
                </a:gridCol>
                <a:gridCol w="1314146">
                  <a:extLst>
                    <a:ext uri="{9D8B030D-6E8A-4147-A177-3AD203B41FA5}">
                      <a16:colId xmlns:a16="http://schemas.microsoft.com/office/drawing/2014/main" val="610514166"/>
                    </a:ext>
                  </a:extLst>
                </a:gridCol>
              </a:tblGrid>
              <a:tr h="84027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l-PL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Środki własne SWP</a:t>
                      </a:r>
                      <a:endParaRPr lang="pl-PL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FEP 2021-2027</a:t>
                      </a:r>
                      <a:endParaRPr lang="pl-PL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KPO</a:t>
                      </a:r>
                      <a:endParaRPr lang="pl-PL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Programy Interreg</a:t>
                      </a:r>
                      <a:endParaRPr lang="pl-PL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Środki centralne</a:t>
                      </a:r>
                      <a:endParaRPr lang="pl-PL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Inne</a:t>
                      </a:r>
                      <a:endParaRPr lang="pl-PL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Ogółem</a:t>
                      </a:r>
                      <a:endParaRPr lang="pl-PL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8494650"/>
                  </a:ext>
                </a:extLst>
              </a:tr>
              <a:tr h="6837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OGÓŁEM RPS</a:t>
                      </a:r>
                      <a:endParaRPr lang="pl-PL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3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5 830 915,00</a:t>
                      </a:r>
                      <a:endParaRPr lang="pl-PL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3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195 722 064,44</a:t>
                      </a:r>
                      <a:endParaRPr lang="pl-PL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3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6 253 995,00</a:t>
                      </a:r>
                      <a:endParaRPr lang="pl-PL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3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399 766,00</a:t>
                      </a:r>
                      <a:endParaRPr lang="pl-PL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3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142 162 632,44</a:t>
                      </a:r>
                      <a:endParaRPr lang="pl-PL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3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21 332 796,50</a:t>
                      </a:r>
                      <a:endParaRPr lang="pl-PL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3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371 702 169,38</a:t>
                      </a:r>
                      <a:endParaRPr lang="pl-PL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759309"/>
                  </a:ext>
                </a:extLst>
              </a:tr>
              <a:tr h="6837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 tym Przedsięwzięcia strategiczne ogółem</a:t>
                      </a:r>
                      <a:endParaRPr lang="pl-PL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1 042 435,65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69 777 716,54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235 446,00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7 284 000,00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78 339 598,19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4755072"/>
                  </a:ext>
                </a:extLst>
              </a:tr>
              <a:tr h="6837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 tym Zobowiązania SWP ogółem</a:t>
                      </a:r>
                      <a:endParaRPr lang="pl-PL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2 440 754,00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79 495 000,00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6 253 995,00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253 446,00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176 000,00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7 284 000,00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95 885 195,00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5719749"/>
                  </a:ext>
                </a:extLst>
              </a:tr>
              <a:tr h="10333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zapewnione finansowanie w budżecie SWP</a:t>
                      </a:r>
                      <a:endParaRPr lang="pl-PL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5 830 915,00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195 622 064,44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6 253 995,00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399 766,00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173 000,00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19 832 796,50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228 112 536,94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93427"/>
                  </a:ext>
                </a:extLst>
              </a:tr>
              <a:tr h="6837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bez zapewnionego finansowania</a:t>
                      </a:r>
                      <a:endParaRPr lang="pl-PL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100 000,00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141 989 632,44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1 500 000,00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143 589 632,44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9383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0138267"/>
      </p:ext>
    </p:extLst>
  </p:cSld>
  <p:clrMapOvr>
    <a:masterClrMapping/>
  </p:clrMapOvr>
  <p:transition spd="slow">
    <p:push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5" y="159281"/>
            <a:ext cx="2495600" cy="45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90571" y="44624"/>
            <a:ext cx="7957958" cy="687611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Inteligentne Specjalizacje Pomorza (ISP) </a:t>
            </a:r>
            <a:b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i Branże Kluczowe (BK)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7FB6379-DF35-47FE-8DD6-5DAE16F36A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863" y="164205"/>
            <a:ext cx="1008112" cy="448448"/>
          </a:xfrm>
          <a:prstGeom prst="rect">
            <a:avLst/>
          </a:prstGeom>
        </p:spPr>
      </p:pic>
      <p:grpSp>
        <p:nvGrpSpPr>
          <p:cNvPr id="27" name="Grupa 26">
            <a:extLst>
              <a:ext uri="{FF2B5EF4-FFF2-40B4-BE49-F238E27FC236}">
                <a16:creationId xmlns:a16="http://schemas.microsoft.com/office/drawing/2014/main" id="{3FB55704-421E-44DE-8053-CF947316BE71}"/>
              </a:ext>
            </a:extLst>
          </p:cNvPr>
          <p:cNvGrpSpPr/>
          <p:nvPr/>
        </p:nvGrpSpPr>
        <p:grpSpPr>
          <a:xfrm>
            <a:off x="270111" y="2319890"/>
            <a:ext cx="5834863" cy="821078"/>
            <a:chOff x="454136" y="1181386"/>
            <a:chExt cx="5834863" cy="821078"/>
          </a:xfrm>
        </p:grpSpPr>
        <p:pic>
          <p:nvPicPr>
            <p:cNvPr id="28" name="Obraz 27">
              <a:extLst>
                <a:ext uri="{FF2B5EF4-FFF2-40B4-BE49-F238E27FC236}">
                  <a16:creationId xmlns:a16="http://schemas.microsoft.com/office/drawing/2014/main" id="{82364D7F-C346-4B0F-BBD1-87F71D885A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136" y="1181386"/>
              <a:ext cx="821078" cy="821078"/>
            </a:xfrm>
            <a:prstGeom prst="rect">
              <a:avLst/>
            </a:prstGeom>
          </p:spPr>
        </p:pic>
        <p:sp>
          <p:nvSpPr>
            <p:cNvPr id="29" name="pole tekstowe 28">
              <a:extLst>
                <a:ext uri="{FF2B5EF4-FFF2-40B4-BE49-F238E27FC236}">
                  <a16:creationId xmlns:a16="http://schemas.microsoft.com/office/drawing/2014/main" id="{26FF2843-99DF-42A0-A8A2-ABC1CB936A20}"/>
                </a:ext>
              </a:extLst>
            </p:cNvPr>
            <p:cNvSpPr txBox="1"/>
            <p:nvPr/>
          </p:nvSpPr>
          <p:spPr>
            <a:xfrm>
              <a:off x="1392455" y="1268759"/>
              <a:ext cx="48965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ISP 1 - Technologie </a:t>
              </a:r>
              <a:r>
                <a:rPr kumimoji="0" lang="pl-PL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offshore</a:t>
              </a:r>
              <a:r>
                <a:rPr kumimoji="0" lang="pl-PL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i portowo-logistyczne</a:t>
              </a:r>
            </a:p>
          </p:txBody>
        </p:sp>
      </p:grpSp>
      <p:grpSp>
        <p:nvGrpSpPr>
          <p:cNvPr id="30" name="Grupa 29">
            <a:extLst>
              <a:ext uri="{FF2B5EF4-FFF2-40B4-BE49-F238E27FC236}">
                <a16:creationId xmlns:a16="http://schemas.microsoft.com/office/drawing/2014/main" id="{ACF69AEF-65C5-4FCE-9CC8-8A3BBC0375BB}"/>
              </a:ext>
            </a:extLst>
          </p:cNvPr>
          <p:cNvGrpSpPr/>
          <p:nvPr/>
        </p:nvGrpSpPr>
        <p:grpSpPr>
          <a:xfrm>
            <a:off x="265131" y="3212976"/>
            <a:ext cx="5686853" cy="792088"/>
            <a:chOff x="483126" y="2895752"/>
            <a:chExt cx="5686853" cy="792088"/>
          </a:xfrm>
        </p:grpSpPr>
        <p:pic>
          <p:nvPicPr>
            <p:cNvPr id="31" name="Obraz 30">
              <a:extLst>
                <a:ext uri="{FF2B5EF4-FFF2-40B4-BE49-F238E27FC236}">
                  <a16:creationId xmlns:a16="http://schemas.microsoft.com/office/drawing/2014/main" id="{DF1FC744-EBEA-4F58-969A-5D6722B275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126" y="2895752"/>
              <a:ext cx="792088" cy="792088"/>
            </a:xfrm>
            <a:prstGeom prst="rect">
              <a:avLst/>
            </a:prstGeom>
          </p:spPr>
        </p:pic>
        <p:sp>
          <p:nvSpPr>
            <p:cNvPr id="32" name="pole tekstowe 31">
              <a:extLst>
                <a:ext uri="{FF2B5EF4-FFF2-40B4-BE49-F238E27FC236}">
                  <a16:creationId xmlns:a16="http://schemas.microsoft.com/office/drawing/2014/main" id="{8947245E-6C8B-47FD-80D6-9B36132A1288}"/>
                </a:ext>
              </a:extLst>
            </p:cNvPr>
            <p:cNvSpPr txBox="1"/>
            <p:nvPr/>
          </p:nvSpPr>
          <p:spPr>
            <a:xfrm>
              <a:off x="1427060" y="3004843"/>
              <a:ext cx="47429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ISP 2 - Technologie interaktywne</a:t>
              </a:r>
              <a:br>
                <a:rPr kumimoji="0" lang="pl-PL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pl-PL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 środowisku nasyconym informacyjnie</a:t>
              </a:r>
            </a:p>
          </p:txBody>
        </p:sp>
      </p:grpSp>
      <p:grpSp>
        <p:nvGrpSpPr>
          <p:cNvPr id="33" name="Grupa 32">
            <a:extLst>
              <a:ext uri="{FF2B5EF4-FFF2-40B4-BE49-F238E27FC236}">
                <a16:creationId xmlns:a16="http://schemas.microsoft.com/office/drawing/2014/main" id="{790F5126-8985-4E5B-82B0-7944E72C99E0}"/>
              </a:ext>
            </a:extLst>
          </p:cNvPr>
          <p:cNvGrpSpPr/>
          <p:nvPr/>
        </p:nvGrpSpPr>
        <p:grpSpPr>
          <a:xfrm>
            <a:off x="314476" y="4221088"/>
            <a:ext cx="6131326" cy="792088"/>
            <a:chOff x="483126" y="4185084"/>
            <a:chExt cx="6131326" cy="792088"/>
          </a:xfrm>
        </p:grpSpPr>
        <p:pic>
          <p:nvPicPr>
            <p:cNvPr id="34" name="Obraz 33">
              <a:extLst>
                <a:ext uri="{FF2B5EF4-FFF2-40B4-BE49-F238E27FC236}">
                  <a16:creationId xmlns:a16="http://schemas.microsoft.com/office/drawing/2014/main" id="{4D0CE062-B2A2-43FB-A71A-5BA93DC752A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126" y="4185084"/>
              <a:ext cx="792088" cy="792088"/>
            </a:xfrm>
            <a:prstGeom prst="rect">
              <a:avLst/>
            </a:prstGeom>
          </p:spPr>
        </p:pic>
        <p:sp>
          <p:nvSpPr>
            <p:cNvPr id="35" name="pole tekstowe 34">
              <a:extLst>
                <a:ext uri="{FF2B5EF4-FFF2-40B4-BE49-F238E27FC236}">
                  <a16:creationId xmlns:a16="http://schemas.microsoft.com/office/drawing/2014/main" id="{38C07B53-3486-422B-911E-AFB0C9B0D779}"/>
                </a:ext>
              </a:extLst>
            </p:cNvPr>
            <p:cNvSpPr txBox="1"/>
            <p:nvPr/>
          </p:nvSpPr>
          <p:spPr>
            <a:xfrm>
              <a:off x="1392455" y="4329100"/>
              <a:ext cx="52219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ISP 3 - </a:t>
              </a:r>
              <a:r>
                <a:rPr kumimoji="0" lang="pl-PL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Zielona energia </a:t>
              </a:r>
              <a:r>
                <a:rPr kumimoji="0" lang="pl-PL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- Technologie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ekoefektywne</a:t>
              </a:r>
              <a:endParaRPr kumimoji="0" lang="pl-PL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upa 35">
            <a:extLst>
              <a:ext uri="{FF2B5EF4-FFF2-40B4-BE49-F238E27FC236}">
                <a16:creationId xmlns:a16="http://schemas.microsoft.com/office/drawing/2014/main" id="{8D8BB9EC-9EBC-495C-8225-4E795968C814}"/>
              </a:ext>
            </a:extLst>
          </p:cNvPr>
          <p:cNvGrpSpPr/>
          <p:nvPr/>
        </p:nvGrpSpPr>
        <p:grpSpPr>
          <a:xfrm>
            <a:off x="314476" y="5265595"/>
            <a:ext cx="7013858" cy="1227762"/>
            <a:chOff x="608706" y="5195005"/>
            <a:chExt cx="7013858" cy="1227762"/>
          </a:xfrm>
          <a:solidFill>
            <a:schemeClr val="bg1">
              <a:lumMod val="85000"/>
            </a:schemeClr>
          </a:solidFill>
        </p:grpSpPr>
        <p:pic>
          <p:nvPicPr>
            <p:cNvPr id="37" name="Obraz 36">
              <a:extLst>
                <a:ext uri="{FF2B5EF4-FFF2-40B4-BE49-F238E27FC236}">
                  <a16:creationId xmlns:a16="http://schemas.microsoft.com/office/drawing/2014/main" id="{E14432DE-D1F9-4155-9906-472A6E7F21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706" y="5195005"/>
              <a:ext cx="792088" cy="792088"/>
            </a:xfrm>
            <a:prstGeom prst="rect">
              <a:avLst/>
            </a:prstGeom>
            <a:noFill/>
          </p:spPr>
        </p:pic>
        <p:sp>
          <p:nvSpPr>
            <p:cNvPr id="38" name="pole tekstowe 37">
              <a:extLst>
                <a:ext uri="{FF2B5EF4-FFF2-40B4-BE49-F238E27FC236}">
                  <a16:creationId xmlns:a16="http://schemas.microsoft.com/office/drawing/2014/main" id="{C6A02A4E-9E0C-4C36-96C6-80A9BEB21FF0}"/>
                </a:ext>
              </a:extLst>
            </p:cNvPr>
            <p:cNvSpPr txBox="1"/>
            <p:nvPr/>
          </p:nvSpPr>
          <p:spPr>
            <a:xfrm>
              <a:off x="1502660" y="5222438"/>
              <a:ext cx="611990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ISP 4 - </a:t>
              </a:r>
              <a:r>
                <a:rPr kumimoji="0" lang="pl-PL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Wspólne Zdrowie </a:t>
              </a:r>
              <a:r>
                <a:rPr kumimoji="0" lang="pl-PL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- Technologie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Medyczne w zakresie zdrowia ludzi,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zwierząt i środowiska jako jednego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wspólnego ekosystemu</a:t>
              </a:r>
            </a:p>
          </p:txBody>
        </p:sp>
      </p:grpSp>
      <p:pic>
        <p:nvPicPr>
          <p:cNvPr id="47" name="Obraz 46">
            <a:extLst>
              <a:ext uri="{FF2B5EF4-FFF2-40B4-BE49-F238E27FC236}">
                <a16:creationId xmlns:a16="http://schemas.microsoft.com/office/drawing/2014/main" id="{D35B4063-FA9F-4D07-A4FF-AFA753367E6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43" y="1052736"/>
            <a:ext cx="3552856" cy="1368152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B15C35DC-2415-4D8B-BC9D-68E1F0566511}"/>
              </a:ext>
            </a:extLst>
          </p:cNvPr>
          <p:cNvSpPr txBox="1"/>
          <p:nvPr/>
        </p:nvSpPr>
        <p:spPr>
          <a:xfrm>
            <a:off x="6816080" y="1500866"/>
            <a:ext cx="506144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BK - budowlana</a:t>
            </a:r>
          </a:p>
          <a:p>
            <a:endParaRPr lang="pl-PL" sz="22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pl-PL" sz="2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BK - </a:t>
            </a:r>
            <a:r>
              <a:rPr lang="pl-PL" sz="2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drzewno</a:t>
            </a:r>
            <a:r>
              <a:rPr lang="pl-PL" sz="2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-meblarska</a:t>
            </a:r>
            <a:endParaRPr lang="pl-PL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pl-PL" sz="2200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pl-PL" sz="2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BK - </a:t>
            </a:r>
            <a:r>
              <a:rPr lang="pl-PL" sz="2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kreatywna</a:t>
            </a:r>
            <a:endParaRPr lang="pl-PL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pl-PL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pl-PL" sz="2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BK - </a:t>
            </a:r>
            <a:r>
              <a:rPr lang="pl-PL" sz="2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rolno-spożywcza</a:t>
            </a:r>
            <a:endParaRPr lang="pl-PL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pl-PL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pl-PL" sz="2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BK - </a:t>
            </a:r>
            <a:r>
              <a:rPr lang="pl-PL" sz="2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metalowo-maszynowa</a:t>
            </a:r>
            <a:endParaRPr lang="pl-PL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pl-PL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pl-PL" sz="2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BK - </a:t>
            </a:r>
            <a:r>
              <a:rPr lang="pl-PL" sz="2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turystyczna, czasu   wolnego </a:t>
            </a:r>
            <a:br>
              <a:rPr lang="pl-PL" sz="2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l-PL" sz="2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 MICE (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ang. Meetings, Incentives, Conferences, Exhibitions</a:t>
            </a:r>
            <a: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l-PL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pl-PL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pl-PL" sz="2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BK - </a:t>
            </a:r>
            <a:r>
              <a:rPr lang="pl-PL" sz="2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tworzyw sztucznych</a:t>
            </a:r>
            <a:endParaRPr lang="pl-PL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483325"/>
      </p:ext>
    </p:extLst>
  </p:cSld>
  <p:clrMapOvr>
    <a:masterClrMapping/>
  </p:clrMapOvr>
  <p:transition spd="slow">
    <p:push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5" y="159281"/>
            <a:ext cx="2495600" cy="45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90571" y="44624"/>
            <a:ext cx="7957958" cy="687611"/>
          </a:xfrm>
        </p:spPr>
        <p:txBody>
          <a:bodyPr>
            <a:norm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pl-PL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Regionalne Agendy Badawcze - idea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7FB6379-DF35-47FE-8DD6-5DAE16F36A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863" y="164205"/>
            <a:ext cx="1008112" cy="448448"/>
          </a:xfrm>
          <a:prstGeom prst="rect">
            <a:avLst/>
          </a:prstGeom>
        </p:spPr>
      </p:pic>
      <p:grpSp>
        <p:nvGrpSpPr>
          <p:cNvPr id="25" name="Grupa 24">
            <a:extLst>
              <a:ext uri="{FF2B5EF4-FFF2-40B4-BE49-F238E27FC236}">
                <a16:creationId xmlns:a16="http://schemas.microsoft.com/office/drawing/2014/main" id="{0C085505-7635-40D3-A106-F8B7BC4B7583}"/>
              </a:ext>
            </a:extLst>
          </p:cNvPr>
          <p:cNvGrpSpPr/>
          <p:nvPr/>
        </p:nvGrpSpPr>
        <p:grpSpPr>
          <a:xfrm>
            <a:off x="623392" y="1625376"/>
            <a:ext cx="9704126" cy="3894534"/>
            <a:chOff x="623392" y="1625376"/>
            <a:chExt cx="9704126" cy="3894534"/>
          </a:xfrm>
        </p:grpSpPr>
        <p:sp>
          <p:nvSpPr>
            <p:cNvPr id="26" name="Prostokąt: zaokrąglone rogi po przekątnej 25">
              <a:extLst>
                <a:ext uri="{FF2B5EF4-FFF2-40B4-BE49-F238E27FC236}">
                  <a16:creationId xmlns:a16="http://schemas.microsoft.com/office/drawing/2014/main" id="{E4EF3838-BDDD-44B7-A5AD-509FF4BD4602}"/>
                </a:ext>
              </a:extLst>
            </p:cNvPr>
            <p:cNvSpPr/>
            <p:nvPr/>
          </p:nvSpPr>
          <p:spPr>
            <a:xfrm>
              <a:off x="623392" y="1625376"/>
              <a:ext cx="7704856" cy="3894534"/>
            </a:xfrm>
            <a:prstGeom prst="round2Diag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8" name="pole tekstowe 47">
              <a:extLst>
                <a:ext uri="{FF2B5EF4-FFF2-40B4-BE49-F238E27FC236}">
                  <a16:creationId xmlns:a16="http://schemas.microsoft.com/office/drawing/2014/main" id="{551BC986-1468-46CF-8556-93563E9ABE28}"/>
                </a:ext>
              </a:extLst>
            </p:cNvPr>
            <p:cNvSpPr txBox="1"/>
            <p:nvPr/>
          </p:nvSpPr>
          <p:spPr>
            <a:xfrm>
              <a:off x="1148843" y="1895341"/>
              <a:ext cx="6696744" cy="3477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pl-PL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Potrzeba priorytetyzacji obszarów ISP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pl-PL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Wybór największych potencjałów ISP 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pl-PL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„Spojrzenie w głąb ISP”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pl-PL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Ukierunkowanie na zawiązywanie i budowanie konsorcjów i partnerstw 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pl-PL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Poprawa pozycji regionu w międzynarodowych rankingach i wskaźnikach innowacyjności 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pl-PL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Przygotowanie projektów B+R do przyszłych konkursów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pic>
          <p:nvPicPr>
            <p:cNvPr id="49" name="Grafika 48" descr="Diagram Venna">
              <a:extLst>
                <a:ext uri="{FF2B5EF4-FFF2-40B4-BE49-F238E27FC236}">
                  <a16:creationId xmlns:a16="http://schemas.microsoft.com/office/drawing/2014/main" id="{09AA97B4-D980-4D78-BB6E-BAAF962D95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904312" y="3022383"/>
              <a:ext cx="1423206" cy="14232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94440019"/>
      </p:ext>
    </p:extLst>
  </p:cSld>
  <p:clrMapOvr>
    <a:masterClrMapping/>
  </p:clrMapOvr>
  <p:transition spd="slow">
    <p:push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B22DB157-B861-4221-9024-D418328D3EC0}"/>
              </a:ext>
            </a:extLst>
          </p:cNvPr>
          <p:cNvSpPr/>
          <p:nvPr/>
        </p:nvSpPr>
        <p:spPr>
          <a:xfrm>
            <a:off x="3863752" y="2492896"/>
            <a:ext cx="7848872" cy="32403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500" dirty="0"/>
          </a:p>
        </p:txBody>
      </p:sp>
      <p:pic>
        <p:nvPicPr>
          <p:cNvPr id="39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5" y="159281"/>
            <a:ext cx="2495600" cy="45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90571" y="44624"/>
            <a:ext cx="7957958" cy="687611"/>
          </a:xfrm>
        </p:spPr>
        <p:txBody>
          <a:bodyPr>
            <a:norm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pl-PL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Regionalne Agendy Badawcze – statystyka 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7FB6379-DF35-47FE-8DD6-5DAE16F36A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863" y="164205"/>
            <a:ext cx="1008112" cy="448448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DB242A93-0FD7-4B79-8E64-AEAA311877BA}"/>
              </a:ext>
            </a:extLst>
          </p:cNvPr>
          <p:cNvSpPr txBox="1"/>
          <p:nvPr/>
        </p:nvSpPr>
        <p:spPr>
          <a:xfrm>
            <a:off x="921296" y="1613872"/>
            <a:ext cx="415289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600" b="1" dirty="0">
                <a:latin typeface="Arial" panose="020B0604020202020204" pitchFamily="34" charset="0"/>
                <a:cs typeface="Arial" panose="020B0604020202020204" pitchFamily="34" charset="0"/>
              </a:rPr>
              <a:t>Nabór: 9 wniosków RAB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AC529042-E7BB-409E-8490-E087FCBC192C}"/>
              </a:ext>
            </a:extLst>
          </p:cNvPr>
          <p:cNvSpPr txBox="1"/>
          <p:nvPr/>
        </p:nvSpPr>
        <p:spPr>
          <a:xfrm>
            <a:off x="4079776" y="2953899"/>
            <a:ext cx="741682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500" dirty="0">
                <a:latin typeface="Arial" panose="020B0604020202020204" pitchFamily="34" charset="0"/>
                <a:cs typeface="Arial" panose="020B0604020202020204" pitchFamily="34" charset="0"/>
              </a:rPr>
              <a:t>Łączna liczba podmiotów w partnerstwach RAB: </a:t>
            </a:r>
            <a:r>
              <a:rPr lang="pl-PL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</a:t>
            </a:r>
          </a:p>
          <a:p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500" dirty="0">
                <a:latin typeface="Arial" panose="020B0604020202020204" pitchFamily="34" charset="0"/>
                <a:cs typeface="Arial" panose="020B0604020202020204" pitchFamily="34" charset="0"/>
              </a:rPr>
              <a:t>Liczebność podmiotów w partnerstwie: </a:t>
            </a:r>
            <a:r>
              <a:rPr lang="pl-PL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5 - 23</a:t>
            </a:r>
          </a:p>
          <a:p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500" dirty="0">
                <a:latin typeface="Arial" panose="020B0604020202020204" pitchFamily="34" charset="0"/>
                <a:cs typeface="Arial" panose="020B0604020202020204" pitchFamily="34" charset="0"/>
              </a:rPr>
              <a:t>Łączna liczba projektów B+R: </a:t>
            </a:r>
            <a:r>
              <a:rPr lang="pl-PL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</a:t>
            </a:r>
          </a:p>
          <a:p>
            <a:r>
              <a:rPr lang="pl-PL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pl-PL" sz="2500" dirty="0">
                <a:latin typeface="Arial" panose="020B0604020202020204" pitchFamily="34" charset="0"/>
                <a:cs typeface="Arial" panose="020B0604020202020204" pitchFamily="34" charset="0"/>
              </a:rPr>
              <a:t>Łączna wartość projektów B+R: </a:t>
            </a:r>
            <a:r>
              <a:rPr lang="pl-PL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386,5 mln zł</a:t>
            </a:r>
          </a:p>
          <a:p>
            <a:r>
              <a:rPr lang="pl-PL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96384641"/>
      </p:ext>
    </p:extLst>
  </p:cSld>
  <p:clrMapOvr>
    <a:masterClrMapping/>
  </p:clrMapOvr>
  <p:transition spd="slow">
    <p:push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5" y="159281"/>
            <a:ext cx="2495600" cy="45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90571" y="44624"/>
            <a:ext cx="7957958" cy="687611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Regionalne Agendy Badawcze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7FB6379-DF35-47FE-8DD6-5DAE16F36A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863" y="164205"/>
            <a:ext cx="1008112" cy="448448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BC1218A4-9129-4787-9C55-C8502897D71B}"/>
              </a:ext>
            </a:extLst>
          </p:cNvPr>
          <p:cNvSpPr/>
          <p:nvPr/>
        </p:nvSpPr>
        <p:spPr>
          <a:xfrm>
            <a:off x="479376" y="1268760"/>
            <a:ext cx="11089232" cy="53285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Zarząd w drodze uchwały podjął decyzję o wyborze sześciu zakresów RAB </a:t>
            </a:r>
            <a:b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Uchwała nr </a:t>
            </a:r>
            <a:r>
              <a:rPr lang="pl-PL" sz="20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1553/51/24</a:t>
            </a:r>
            <a:r>
              <a:rPr lang="pl-PL" sz="20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 dnia 19.12.2024</a:t>
            </a:r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pl-PL" sz="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30300" indent="-342900">
              <a:buFont typeface="+mj-lt"/>
              <a:buAutoNum type="arabicParenR"/>
            </a:pPr>
            <a:r>
              <a:rPr lang="pl-PL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Wspólne Zdrowie Pomorza,</a:t>
            </a:r>
          </a:p>
          <a:p>
            <a:pPr marL="1130300" indent="-342900">
              <a:buFont typeface="+mj-lt"/>
              <a:buAutoNum type="arabicParenR"/>
            </a:pPr>
            <a:r>
              <a:rPr lang="pl-PL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 and Green Sea Technologies,</a:t>
            </a:r>
          </a:p>
          <a:p>
            <a:pPr marL="1130300" indent="-342900">
              <a:buFont typeface="+mj-lt"/>
              <a:buAutoNum type="arabicParenR"/>
            </a:pPr>
            <a:r>
              <a:rPr lang="pl-PL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Technologie </a:t>
            </a:r>
            <a:r>
              <a:rPr lang="pl-PL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offshore</a:t>
            </a:r>
            <a:r>
              <a:rPr lang="pl-PL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portowo-logistyczne,</a:t>
            </a:r>
          </a:p>
          <a:p>
            <a:pPr marL="1130300" indent="-342900">
              <a:buFont typeface="+mj-lt"/>
              <a:buAutoNum type="arabicParenR"/>
            </a:pPr>
            <a:r>
              <a:rPr lang="pl-PL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 Systems &amp; Space – Inteligentne Systemy i Technologie dla Przemysłu, Miast i Przestrzeni Kosmicznej,</a:t>
            </a:r>
          </a:p>
          <a:p>
            <a:pPr marL="1130300" indent="-342900">
              <a:buFont typeface="+mj-lt"/>
              <a:buAutoNum type="arabicParenR"/>
            </a:pPr>
            <a:r>
              <a:rPr lang="pl-PL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Smart Energy – Archipelag Technologii Smart Energy wspierających budowę Archipelagu Wysp Energetycznych Województwa Pomorskiego,</a:t>
            </a:r>
          </a:p>
          <a:p>
            <a:pPr marL="1130300" indent="-342900">
              <a:spcBef>
                <a:spcPts val="600"/>
              </a:spcBef>
              <a:buFont typeface="+mj-lt"/>
              <a:buAutoNum type="arabicParenR"/>
            </a:pPr>
            <a:r>
              <a:rPr lang="pl-PL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CyberSec</a:t>
            </a:r>
            <a:r>
              <a:rPr lang="pl-PL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Pomorze.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Projekty badawczo-rozwojowe wpisujące się tematycznie w zakres RAB otrzymają </a:t>
            </a:r>
            <a:r>
              <a:rPr lang="pl-PL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preferencje w ramach konkursów </a:t>
            </a:r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wybór projektów badawczo-rozwojowych organizowanych z programu Fundusze Europejskie dla Pomorza 2021-2027 (FEP).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RAB wraz z projektami badawczo-rozwojowymi będą obowiązywały przez okres kwalifikowalności programu FEP.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pl-PL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pl-PL" sz="20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81974"/>
      </p:ext>
    </p:extLst>
  </p:cSld>
  <p:clrMapOvr>
    <a:masterClrMapping/>
  </p:clrMapOvr>
  <p:transition spd="slow">
    <p:push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1524000" y="3246182"/>
            <a:ext cx="9144000" cy="1089543"/>
          </a:xfrm>
        </p:spPr>
        <p:txBody>
          <a:bodyPr>
            <a:normAutofit/>
          </a:bodyPr>
          <a:lstStyle/>
          <a:p>
            <a:r>
              <a:rPr lang="pl-PL" sz="5400" b="1" dirty="0">
                <a:latin typeface="Arial" panose="020B0604020202020204" pitchFamily="34" charset="0"/>
                <a:cs typeface="Arial" panose="020B0604020202020204" pitchFamily="34" charset="0"/>
              </a:rPr>
              <a:t>Dziękuję za uwagę</a:t>
            </a:r>
            <a:endParaRPr lang="pl-PL" sz="5400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65330C26-835D-43CA-84E1-29BDEF99B0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592" y="5085184"/>
            <a:ext cx="1774817" cy="789509"/>
          </a:xfrm>
          <a:prstGeom prst="rect">
            <a:avLst/>
          </a:prstGeom>
        </p:spPr>
      </p:pic>
      <p:pic>
        <p:nvPicPr>
          <p:cNvPr id="11" name="Picture 2" descr="Herb województwa + napis Urząd Marszałkowski Województwa Pomorskiego">
            <a:extLst>
              <a:ext uri="{FF2B5EF4-FFF2-40B4-BE49-F238E27FC236}">
                <a16:creationId xmlns:a16="http://schemas.microsoft.com/office/drawing/2014/main" id="{75CE226D-4DDA-451F-97DF-F62E55D20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587" y="1196752"/>
            <a:ext cx="7078827" cy="1299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5090754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5" y="159281"/>
            <a:ext cx="2495600" cy="45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95600" y="37071"/>
            <a:ext cx="7957958" cy="687611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Dynamika PKB w Europie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836711"/>
            <a:ext cx="10515600" cy="5858897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7FB6379-DF35-47FE-8DD6-5DAE16F36A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863" y="164205"/>
            <a:ext cx="1008112" cy="448448"/>
          </a:xfrm>
          <a:prstGeom prst="rect">
            <a:avLst/>
          </a:prstGeom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4BA7BD72-24AD-48BF-925C-89FB98287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03240" y="6539906"/>
            <a:ext cx="1050288" cy="30777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altLang="pl-PL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mbria"/>
                <a:cs typeface="Calibri"/>
              </a:rPr>
              <a:t>Źródło: PFR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D2CDA1A-DFE3-4430-AAED-19D8AB2ADD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833" y="666364"/>
            <a:ext cx="11698333" cy="5525271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C57250A5-51F4-4DD4-A2E4-7BEC3A690C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04372" y="836711"/>
            <a:ext cx="1619476" cy="10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285788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5" y="159281"/>
            <a:ext cx="2495600" cy="45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95600" y="37071"/>
            <a:ext cx="7957958" cy="687611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Dynamika PKB w Europie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836711"/>
            <a:ext cx="10515600" cy="5858897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7FB6379-DF35-47FE-8DD6-5DAE16F36A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863" y="164205"/>
            <a:ext cx="1008112" cy="448448"/>
          </a:xfrm>
          <a:prstGeom prst="rect">
            <a:avLst/>
          </a:prstGeom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4BA7BD72-24AD-48BF-925C-89FB98287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03240" y="6539906"/>
            <a:ext cx="1050288" cy="30777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altLang="pl-PL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mbria"/>
                <a:cs typeface="Calibri"/>
              </a:rPr>
              <a:t>Źródło: PFR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258626C-55FF-4283-82FE-CB445F2069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544" y="685417"/>
            <a:ext cx="11726912" cy="548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027949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5" y="159281"/>
            <a:ext cx="2495600" cy="45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95600" y="37071"/>
            <a:ext cx="7957958" cy="687611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Dynamika PKB w Europie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836711"/>
            <a:ext cx="10515600" cy="5858897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7FB6379-DF35-47FE-8DD6-5DAE16F36A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863" y="164205"/>
            <a:ext cx="1008112" cy="448448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CDCAA215-605E-40D7-9448-B086BAB097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4949" y="577484"/>
            <a:ext cx="6624736" cy="6176017"/>
          </a:xfrm>
          <a:prstGeom prst="rect">
            <a:avLst/>
          </a:prstGeom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4BA7BD72-24AD-48BF-925C-89FB98287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03240" y="6539906"/>
            <a:ext cx="1088760" cy="30777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altLang="pl-PL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mbria"/>
                <a:cs typeface="Calibri"/>
              </a:rPr>
              <a:t>Źródło: GUS </a:t>
            </a:r>
          </a:p>
        </p:txBody>
      </p:sp>
    </p:spTree>
    <p:extLst>
      <p:ext uri="{BB962C8B-B14F-4D97-AF65-F5344CB8AC3E}">
        <p14:creationId xmlns:p14="http://schemas.microsoft.com/office/powerpoint/2010/main" val="1846327074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5" y="159281"/>
            <a:ext cx="2495600" cy="45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95600" y="37071"/>
            <a:ext cx="7957958" cy="687611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Dynamika PKB w Europie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836711"/>
            <a:ext cx="10515600" cy="5858897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7FB6379-DF35-47FE-8DD6-5DAE16F36A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863" y="164205"/>
            <a:ext cx="1008112" cy="448448"/>
          </a:xfrm>
          <a:prstGeom prst="rect">
            <a:avLst/>
          </a:prstGeom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4BA7BD72-24AD-48BF-925C-89FB98287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1959" y="6525298"/>
            <a:ext cx="1390637" cy="30777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altLang="pl-PL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mbria"/>
                <a:cs typeface="Calibri"/>
              </a:rPr>
              <a:t>Źródło: Eurostat </a:t>
            </a:r>
          </a:p>
        </p:txBody>
      </p:sp>
      <p:pic>
        <p:nvPicPr>
          <p:cNvPr id="8" name="Symbol zastępczy zawartości 4" descr="Obraz zawierający tekst, linia, Wykres, diagram&#10;&#10;Opis wygenerowany automatycznie">
            <a:extLst>
              <a:ext uri="{FF2B5EF4-FFF2-40B4-BE49-F238E27FC236}">
                <a16:creationId xmlns:a16="http://schemas.microsoft.com/office/drawing/2014/main" id="{F206EFD7-16DD-4DBF-952E-3B97B7258F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8" y="955205"/>
            <a:ext cx="12139150" cy="441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629617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5" y="159281"/>
            <a:ext cx="2495600" cy="45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95600" y="48926"/>
            <a:ext cx="7957958" cy="687611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Inflacja i stopy procentowe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836711"/>
            <a:ext cx="10515600" cy="5858897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7FB6379-DF35-47FE-8DD6-5DAE16F36A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863" y="164205"/>
            <a:ext cx="1008112" cy="448448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FD70AD97-0C8E-4685-96E3-2D7C686EEECE}"/>
              </a:ext>
            </a:extLst>
          </p:cNvPr>
          <p:cNvSpPr txBox="1"/>
          <p:nvPr/>
        </p:nvSpPr>
        <p:spPr>
          <a:xfrm>
            <a:off x="4583832" y="6453336"/>
            <a:ext cx="36724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4085C37C-7C94-4A60-9110-6276D6A1FE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025" y="836712"/>
            <a:ext cx="7104111" cy="4768002"/>
          </a:xfrm>
          <a:prstGeom prst="rect">
            <a:avLst/>
          </a:prstGeo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4F4FE749-60DE-442F-8805-FA13F5A93BF8}"/>
              </a:ext>
            </a:extLst>
          </p:cNvPr>
          <p:cNvSpPr/>
          <p:nvPr/>
        </p:nvSpPr>
        <p:spPr>
          <a:xfrm>
            <a:off x="7483351" y="845475"/>
            <a:ext cx="42519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>
                <a:solidFill>
                  <a:srgbClr val="152E52"/>
                </a:solidFill>
                <a:latin typeface="Brygada 1918"/>
              </a:rPr>
              <a:t>NBP Projekcja inflacji i PKB – listopad 2024</a:t>
            </a:r>
            <a:endParaRPr lang="pl-PL" b="1" i="0" dirty="0">
              <a:solidFill>
                <a:srgbClr val="152E52"/>
              </a:solidFill>
              <a:effectLst/>
              <a:latin typeface="Brygada 1918"/>
            </a:endParaRP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FEFCD11B-FD66-4B4D-B4A4-D5A8C3F18F78}"/>
              </a:ext>
            </a:extLst>
          </p:cNvPr>
          <p:cNvSpPr/>
          <p:nvPr/>
        </p:nvSpPr>
        <p:spPr>
          <a:xfrm>
            <a:off x="7438256" y="1308732"/>
            <a:ext cx="4753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152E52"/>
                </a:solidFill>
                <a:latin typeface="Libre Franklin"/>
              </a:rPr>
              <a:t>Scenariusz dalszego uwolnienia cen nośników energii dla gospodarstw domowych</a:t>
            </a:r>
            <a:endParaRPr lang="pl-PL" b="1" i="0" dirty="0">
              <a:solidFill>
                <a:srgbClr val="152E52"/>
              </a:solidFill>
              <a:effectLst/>
              <a:latin typeface="Libre Franklin"/>
            </a:endParaRPr>
          </a:p>
        </p:txBody>
      </p:sp>
      <p:graphicFrame>
        <p:nvGraphicFramePr>
          <p:cNvPr id="15" name="Tabela 14">
            <a:extLst>
              <a:ext uri="{FF2B5EF4-FFF2-40B4-BE49-F238E27FC236}">
                <a16:creationId xmlns:a16="http://schemas.microsoft.com/office/drawing/2014/main" id="{D851F8EA-3FC6-49D4-900B-1F56D09FD1E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933891" y="2128988"/>
          <a:ext cx="3225800" cy="965835"/>
        </p:xfrm>
        <a:graphic>
          <a:graphicData uri="http://schemas.openxmlformats.org/drawingml/2006/table">
            <a:tbl>
              <a:tblPr/>
              <a:tblGrid>
                <a:gridCol w="1397000">
                  <a:extLst>
                    <a:ext uri="{9D8B030D-6E8A-4147-A177-3AD203B41FA5}">
                      <a16:colId xmlns:a16="http://schemas.microsoft.com/office/drawing/2014/main" val="10085652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5742543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29337642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174170665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2E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2E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2E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3522473"/>
                  </a:ext>
                </a:extLst>
              </a:tr>
              <a:tr h="25527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323232"/>
                          </a:solidFill>
                          <a:effectLst/>
                          <a:latin typeface="Arial" panose="020B0604020202020204" pitchFamily="34" charset="0"/>
                        </a:rPr>
                        <a:t>Inflacja CPI r/r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323232"/>
                          </a:solidFill>
                          <a:effectLst/>
                          <a:latin typeface="Arial" panose="020B0604020202020204" pitchFamily="34" charset="0"/>
                        </a:rPr>
                        <a:t>3,7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323232"/>
                          </a:solidFill>
                          <a:effectLst/>
                          <a:latin typeface="Arial" panose="020B0604020202020204" pitchFamily="34" charset="0"/>
                        </a:rPr>
                        <a:t>5,6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323232"/>
                          </a:solidFill>
                          <a:effectLst/>
                          <a:latin typeface="Arial" panose="020B0604020202020204" pitchFamily="34" charset="0"/>
                        </a:rPr>
                        <a:t>2,7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7677795"/>
                  </a:ext>
                </a:extLst>
              </a:tr>
              <a:tr h="25527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323232"/>
                          </a:solidFill>
                          <a:effectLst/>
                          <a:latin typeface="Arial" panose="020B0604020202020204" pitchFamily="34" charset="0"/>
                        </a:rPr>
                        <a:t>PKB r/r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323232"/>
                          </a:solidFill>
                          <a:effectLst/>
                          <a:latin typeface="Arial" panose="020B0604020202020204" pitchFamily="34" charset="0"/>
                        </a:rPr>
                        <a:t>2,7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323232"/>
                          </a:solidFill>
                          <a:effectLst/>
                          <a:latin typeface="Arial" panose="020B0604020202020204" pitchFamily="34" charset="0"/>
                        </a:rPr>
                        <a:t>3,4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323232"/>
                          </a:solidFill>
                          <a:effectLst/>
                          <a:latin typeface="Arial" panose="020B0604020202020204" pitchFamily="34" charset="0"/>
                        </a:rPr>
                        <a:t>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7059238"/>
                  </a:ext>
                </a:extLst>
              </a:tr>
              <a:tr h="25527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323232"/>
                          </a:solidFill>
                          <a:effectLst/>
                          <a:latin typeface="Arial" panose="020B0604020202020204" pitchFamily="34" charset="0"/>
                        </a:rPr>
                        <a:t>WIBOR 3M*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323232"/>
                          </a:solidFill>
                          <a:effectLst/>
                          <a:latin typeface="Arial" panose="020B0604020202020204" pitchFamily="34" charset="0"/>
                        </a:rPr>
                        <a:t>5,86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323232"/>
                          </a:solidFill>
                          <a:effectLst/>
                          <a:latin typeface="Arial" panose="020B0604020202020204" pitchFamily="34" charset="0"/>
                        </a:rPr>
                        <a:t>5,86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323232"/>
                          </a:solidFill>
                          <a:effectLst/>
                          <a:latin typeface="Arial" panose="020B0604020202020204" pitchFamily="34" charset="0"/>
                        </a:rPr>
                        <a:t>5,86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1876348"/>
                  </a:ext>
                </a:extLst>
              </a:tr>
            </a:tbl>
          </a:graphicData>
        </a:graphic>
      </p:graphicFrame>
      <p:sp>
        <p:nvSpPr>
          <p:cNvPr id="16" name="Prostokąt 15">
            <a:extLst>
              <a:ext uri="{FF2B5EF4-FFF2-40B4-BE49-F238E27FC236}">
                <a16:creationId xmlns:a16="http://schemas.microsoft.com/office/drawing/2014/main" id="{C456BE33-963C-4349-BB5F-DFB572A67A31}"/>
              </a:ext>
            </a:extLst>
          </p:cNvPr>
          <p:cNvSpPr/>
          <p:nvPr/>
        </p:nvSpPr>
        <p:spPr>
          <a:xfrm>
            <a:off x="7438256" y="3194997"/>
            <a:ext cx="4634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152E52"/>
                </a:solidFill>
                <a:latin typeface="Libre Franklin"/>
              </a:rPr>
              <a:t>Scenariusz zamrożenia cen nośników energii dla gospodarstw domowych</a:t>
            </a:r>
            <a:endParaRPr lang="pl-PL" b="1" i="0" dirty="0">
              <a:solidFill>
                <a:srgbClr val="152E52"/>
              </a:solidFill>
              <a:effectLst/>
              <a:latin typeface="Libre Franklin"/>
            </a:endParaRPr>
          </a:p>
        </p:txBody>
      </p:sp>
      <p:graphicFrame>
        <p:nvGraphicFramePr>
          <p:cNvPr id="18" name="Tabela 17">
            <a:extLst>
              <a:ext uri="{FF2B5EF4-FFF2-40B4-BE49-F238E27FC236}">
                <a16:creationId xmlns:a16="http://schemas.microsoft.com/office/drawing/2014/main" id="{06551494-4B69-4843-B7F6-EABA1E2024D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942311" y="3967412"/>
          <a:ext cx="3217381" cy="1008564"/>
        </p:xfrm>
        <a:graphic>
          <a:graphicData uri="http://schemas.openxmlformats.org/drawingml/2006/table">
            <a:tbl>
              <a:tblPr/>
              <a:tblGrid>
                <a:gridCol w="1393354">
                  <a:extLst>
                    <a:ext uri="{9D8B030D-6E8A-4147-A177-3AD203B41FA5}">
                      <a16:colId xmlns:a16="http://schemas.microsoft.com/office/drawing/2014/main" val="2523088470"/>
                    </a:ext>
                  </a:extLst>
                </a:gridCol>
                <a:gridCol w="608009">
                  <a:extLst>
                    <a:ext uri="{9D8B030D-6E8A-4147-A177-3AD203B41FA5}">
                      <a16:colId xmlns:a16="http://schemas.microsoft.com/office/drawing/2014/main" val="2333673499"/>
                    </a:ext>
                  </a:extLst>
                </a:gridCol>
                <a:gridCol w="608009">
                  <a:extLst>
                    <a:ext uri="{9D8B030D-6E8A-4147-A177-3AD203B41FA5}">
                      <a16:colId xmlns:a16="http://schemas.microsoft.com/office/drawing/2014/main" val="1122389334"/>
                    </a:ext>
                  </a:extLst>
                </a:gridCol>
                <a:gridCol w="608009">
                  <a:extLst>
                    <a:ext uri="{9D8B030D-6E8A-4147-A177-3AD203B41FA5}">
                      <a16:colId xmlns:a16="http://schemas.microsoft.com/office/drawing/2014/main" val="3030343809"/>
                    </a:ext>
                  </a:extLst>
                </a:gridCol>
              </a:tblGrid>
              <a:tr h="230717"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2E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2E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2E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7170142"/>
                  </a:ext>
                </a:extLst>
              </a:tr>
              <a:tr h="29443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323232"/>
                          </a:solidFill>
                          <a:effectLst/>
                          <a:latin typeface="Arial" panose="020B0604020202020204" pitchFamily="34" charset="0"/>
                        </a:rPr>
                        <a:t>Inflacja CPI r/r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323232"/>
                          </a:solidFill>
                          <a:effectLst/>
                          <a:latin typeface="Arial" panose="020B0604020202020204" pitchFamily="34" charset="0"/>
                        </a:rPr>
                        <a:t>3,7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323232"/>
                          </a:solidFill>
                          <a:effectLst/>
                          <a:latin typeface="Arial" panose="020B0604020202020204" pitchFamily="34" charset="0"/>
                        </a:rPr>
                        <a:t>4,3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323232"/>
                          </a:solidFill>
                          <a:effectLst/>
                          <a:latin typeface="Arial" panose="020B0604020202020204" pitchFamily="34" charset="0"/>
                        </a:rPr>
                        <a:t>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6186504"/>
                  </a:ext>
                </a:extLst>
              </a:tr>
              <a:tr h="24170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323232"/>
                          </a:solidFill>
                          <a:effectLst/>
                          <a:latin typeface="Arial" panose="020B0604020202020204" pitchFamily="34" charset="0"/>
                        </a:rPr>
                        <a:t>PKB r/r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323232"/>
                          </a:solidFill>
                          <a:effectLst/>
                          <a:latin typeface="Arial" panose="020B0604020202020204" pitchFamily="34" charset="0"/>
                        </a:rPr>
                        <a:t>2,7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323232"/>
                          </a:solidFill>
                          <a:effectLst/>
                          <a:latin typeface="Arial" panose="020B0604020202020204" pitchFamily="34" charset="0"/>
                        </a:rPr>
                        <a:t>3,5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323232"/>
                          </a:solidFill>
                          <a:effectLst/>
                          <a:latin typeface="Arial" panose="020B0604020202020204" pitchFamily="34" charset="0"/>
                        </a:rPr>
                        <a:t>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850686"/>
                  </a:ext>
                </a:extLst>
              </a:tr>
              <a:tr h="24170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323232"/>
                          </a:solidFill>
                          <a:effectLst/>
                          <a:latin typeface="Arial" panose="020B0604020202020204" pitchFamily="34" charset="0"/>
                        </a:rPr>
                        <a:t>WIBOR 3M*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323232"/>
                          </a:solidFill>
                          <a:effectLst/>
                          <a:latin typeface="Arial" panose="020B0604020202020204" pitchFamily="34" charset="0"/>
                        </a:rPr>
                        <a:t>5,86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323232"/>
                          </a:solidFill>
                          <a:effectLst/>
                          <a:latin typeface="Arial" panose="020B0604020202020204" pitchFamily="34" charset="0"/>
                        </a:rPr>
                        <a:t>5,86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323232"/>
                          </a:solidFill>
                          <a:effectLst/>
                          <a:latin typeface="Arial" panose="020B0604020202020204" pitchFamily="34" charset="0"/>
                        </a:rPr>
                        <a:t>5,86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2938626"/>
                  </a:ext>
                </a:extLst>
              </a:tr>
            </a:tbl>
          </a:graphicData>
        </a:graphic>
      </p:graphicFrame>
      <p:sp>
        <p:nvSpPr>
          <p:cNvPr id="19" name="Prostokąt 18">
            <a:extLst>
              <a:ext uri="{FF2B5EF4-FFF2-40B4-BE49-F238E27FC236}">
                <a16:creationId xmlns:a16="http://schemas.microsoft.com/office/drawing/2014/main" id="{A8B98B46-CF4A-43E2-92AB-0B0CDE6AA581}"/>
              </a:ext>
            </a:extLst>
          </p:cNvPr>
          <p:cNvSpPr/>
          <p:nvPr/>
        </p:nvSpPr>
        <p:spPr>
          <a:xfrm>
            <a:off x="6703249" y="3885290"/>
            <a:ext cx="641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>
                <a:latin typeface="TwitterChirp"/>
              </a:rPr>
              <a:t>4,7%</a:t>
            </a:r>
            <a:endParaRPr lang="pl-PL" b="1" dirty="0"/>
          </a:p>
        </p:txBody>
      </p:sp>
      <p:sp>
        <p:nvSpPr>
          <p:cNvPr id="22" name="Rectangle 2">
            <a:extLst>
              <a:ext uri="{FF2B5EF4-FFF2-40B4-BE49-F238E27FC236}">
                <a16:creationId xmlns:a16="http://schemas.microsoft.com/office/drawing/2014/main" id="{22A02173-7AF5-4C45-B49D-28A2781494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06189" y="6539906"/>
            <a:ext cx="1855251" cy="30777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altLang="pl-PL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mbria"/>
                <a:cs typeface="Calibri"/>
              </a:rPr>
              <a:t>Źródło: GUS, PKO, NBP </a:t>
            </a:r>
          </a:p>
        </p:txBody>
      </p:sp>
    </p:spTree>
    <p:extLst>
      <p:ext uri="{BB962C8B-B14F-4D97-AF65-F5344CB8AC3E}">
        <p14:creationId xmlns:p14="http://schemas.microsoft.com/office/powerpoint/2010/main" val="1130151783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5" y="159281"/>
            <a:ext cx="2495600" cy="45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685956" y="48926"/>
            <a:ext cx="7957958" cy="687611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Indeks PMI dla przemysłu – grudzień 2024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836711"/>
            <a:ext cx="10515600" cy="5858897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7FB6379-DF35-47FE-8DD6-5DAE16F36A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863" y="164205"/>
            <a:ext cx="1008112" cy="448448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FD70AD97-0C8E-4685-96E3-2D7C686EEECE}"/>
              </a:ext>
            </a:extLst>
          </p:cNvPr>
          <p:cNvSpPr txBox="1"/>
          <p:nvPr/>
        </p:nvSpPr>
        <p:spPr>
          <a:xfrm>
            <a:off x="4583832" y="6453336"/>
            <a:ext cx="36724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06672939-32FE-45B4-B03B-A432CA0591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10" y="932179"/>
            <a:ext cx="7097115" cy="5763429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86680300-94BF-47CA-A2AF-11DDBF7AEB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05983" y="6576676"/>
            <a:ext cx="1495634" cy="219106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5BE131E6-5997-4E36-90D0-0023647746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70111" y="1001264"/>
            <a:ext cx="4107030" cy="2703702"/>
          </a:xfrm>
          <a:prstGeom prst="rect">
            <a:avLst/>
          </a:prstGeom>
        </p:spPr>
      </p:pic>
      <p:sp>
        <p:nvSpPr>
          <p:cNvPr id="11" name="Prostokąt 10">
            <a:extLst>
              <a:ext uri="{FF2B5EF4-FFF2-40B4-BE49-F238E27FC236}">
                <a16:creationId xmlns:a16="http://schemas.microsoft.com/office/drawing/2014/main" id="{52562238-C71C-490B-BB15-4240F32020EA}"/>
              </a:ext>
            </a:extLst>
          </p:cNvPr>
          <p:cNvSpPr/>
          <p:nvPr/>
        </p:nvSpPr>
        <p:spPr>
          <a:xfrm>
            <a:off x="7187425" y="762359"/>
            <a:ext cx="44881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333333"/>
                </a:solidFill>
                <a:latin typeface="Arial" panose="020B0604020202020204" pitchFamily="34" charset="0"/>
              </a:rPr>
              <a:t>Polska - Wskaźnik PMI dla przemysłu</a:t>
            </a:r>
          </a:p>
          <a:p>
            <a:br>
              <a:rPr lang="pl-PL" dirty="0"/>
            </a:br>
            <a:endParaRPr lang="pl-PL" dirty="0"/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65E17683-AF8E-424C-94CF-EDE65EB2A5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22585" y="3887173"/>
            <a:ext cx="4154556" cy="2727152"/>
          </a:xfrm>
          <a:prstGeom prst="rect">
            <a:avLst/>
          </a:prstGeom>
        </p:spPr>
      </p:pic>
      <p:sp>
        <p:nvSpPr>
          <p:cNvPr id="14" name="Prostokąt 13">
            <a:extLst>
              <a:ext uri="{FF2B5EF4-FFF2-40B4-BE49-F238E27FC236}">
                <a16:creationId xmlns:a16="http://schemas.microsoft.com/office/drawing/2014/main" id="{0117CC9B-8E31-4445-955D-DEFC155E46DE}"/>
              </a:ext>
            </a:extLst>
          </p:cNvPr>
          <p:cNvSpPr/>
          <p:nvPr/>
        </p:nvSpPr>
        <p:spPr>
          <a:xfrm>
            <a:off x="7187425" y="3709175"/>
            <a:ext cx="44881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333333"/>
                </a:solidFill>
                <a:latin typeface="Arial" panose="020B0604020202020204" pitchFamily="34" charset="0"/>
              </a:rPr>
              <a:t>Niemcy - Wskaźnik PMI dla przemysłu</a:t>
            </a:r>
          </a:p>
          <a:p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56850675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5" y="159281"/>
            <a:ext cx="2495600" cy="45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95600" y="37071"/>
            <a:ext cx="7957958" cy="687611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Dynamika produkcji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836711"/>
            <a:ext cx="10515600" cy="5858897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7FB6379-DF35-47FE-8DD6-5DAE16F36A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863" y="164205"/>
            <a:ext cx="1008112" cy="448448"/>
          </a:xfrm>
          <a:prstGeom prst="rect">
            <a:avLst/>
          </a:prstGeom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4BA7BD72-24AD-48BF-925C-89FB98287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03240" y="6539906"/>
            <a:ext cx="1088760" cy="30777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altLang="pl-PL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mbria"/>
                <a:cs typeface="Calibri"/>
              </a:rPr>
              <a:t>Źródło: GUS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B3494F5-FD90-491E-82E8-59E7CAECC3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754" y="841636"/>
            <a:ext cx="10234492" cy="5184578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B022F872-343F-4EDE-8C33-28677AC686AD}"/>
              </a:ext>
            </a:extLst>
          </p:cNvPr>
          <p:cNvSpPr txBox="1"/>
          <p:nvPr/>
        </p:nvSpPr>
        <p:spPr>
          <a:xfrm>
            <a:off x="10344472" y="5229200"/>
            <a:ext cx="1440160" cy="7871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23842188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tena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2173</TotalTime>
  <Words>1357</Words>
  <Application>Microsoft Office PowerPoint</Application>
  <PresentationFormat>Panoramiczny</PresentationFormat>
  <Paragraphs>280</Paragraphs>
  <Slides>27</Slides>
  <Notes>20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27</vt:i4>
      </vt:variant>
    </vt:vector>
  </HeadingPairs>
  <TitlesOfParts>
    <vt:vector size="37" baseType="lpstr">
      <vt:lpstr>Arial</vt:lpstr>
      <vt:lpstr>Brygada 1918</vt:lpstr>
      <vt:lpstr>Calibri</vt:lpstr>
      <vt:lpstr>Cambria</vt:lpstr>
      <vt:lpstr>Libre Franklin</vt:lpstr>
      <vt:lpstr>Segoe UI</vt:lpstr>
      <vt:lpstr>Times New Roman</vt:lpstr>
      <vt:lpstr>TwitterChirp</vt:lpstr>
      <vt:lpstr>Wingdings</vt:lpstr>
      <vt:lpstr>Motyw pakietu Office</vt:lpstr>
      <vt:lpstr>Gospodarka w czasach niepewności</vt:lpstr>
      <vt:lpstr>Dynamika PKB w Europie</vt:lpstr>
      <vt:lpstr>Dynamika PKB w Europie</vt:lpstr>
      <vt:lpstr>Dynamika PKB w Europie</vt:lpstr>
      <vt:lpstr>Dynamika PKB w Europie</vt:lpstr>
      <vt:lpstr>Dynamika PKB w Europie</vt:lpstr>
      <vt:lpstr>Inflacja i stopy procentowe</vt:lpstr>
      <vt:lpstr>Indeks PMI dla przemysłu – grudzień 2024</vt:lpstr>
      <vt:lpstr>Dynamika produkcji</vt:lpstr>
      <vt:lpstr>Nakłady Inwestycyjne</vt:lpstr>
      <vt:lpstr>Wskaźnik rentowności</vt:lpstr>
      <vt:lpstr>Koniunktura gospodarcza</vt:lpstr>
      <vt:lpstr>Rynek pracy</vt:lpstr>
      <vt:lpstr>Stopa bezrobocia w powiatach województwa pomorskiego w III kwartale 2024 r.</vt:lpstr>
      <vt:lpstr>Wynagrodzenia</vt:lpstr>
      <vt:lpstr>Handel zagraniczny pomorskie</vt:lpstr>
      <vt:lpstr>Założenia Rocznego Planu Realizacji  Regionalnego Programu Strategicznego w zakresie gospodarki, rynku pracy, oferty turystycznej i czasu wolnego na 2025 rok</vt:lpstr>
      <vt:lpstr>Finansowanie w ramach Celów Szczegółowych</vt:lpstr>
      <vt:lpstr>Cel szczegółowy 1 - Wysoka pozycja konkurencyjna</vt:lpstr>
      <vt:lpstr>Cel szczegółowy 2 – Atrakcyjny rynek pracy</vt:lpstr>
      <vt:lpstr>Cel szczegółowy 3 – Inspirująca oferta turystyczna i czasu wolnego</vt:lpstr>
      <vt:lpstr>Nakłady finansowe na RPR 2025 w PLN</vt:lpstr>
      <vt:lpstr>Inteligentne Specjalizacje Pomorza (ISP)  i Branże Kluczowe (BK)</vt:lpstr>
      <vt:lpstr>Regionalne Agendy Badawcze - idea </vt:lpstr>
      <vt:lpstr>Regionalne Agendy Badawcze – statystyka  </vt:lpstr>
      <vt:lpstr>Regionalne Agendy Badawcze </vt:lpstr>
      <vt:lpstr>Dziękuję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 z elementami dostępności dla ON</dc:title>
  <dc:subject>dostepność we wzorze prezentacji ppt</dc:subject>
  <dc:creator>Anna Bizub-jechna</dc:creator>
  <cp:keywords>szablon prezentacji</cp:keywords>
  <cp:lastModifiedBy>Stawowy Tomasz</cp:lastModifiedBy>
  <cp:revision>99</cp:revision>
  <cp:lastPrinted>2025-01-21T09:49:49Z</cp:lastPrinted>
  <dcterms:created xsi:type="dcterms:W3CDTF">2016-05-20T13:17:07Z</dcterms:created>
  <dcterms:modified xsi:type="dcterms:W3CDTF">2025-01-21T09:58:29Z</dcterms:modified>
</cp:coreProperties>
</file>