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</p:sldMasterIdLst>
  <p:notesMasterIdLst>
    <p:notesMasterId r:id="rId34"/>
  </p:notesMasterIdLst>
  <p:handoutMasterIdLst>
    <p:handoutMasterId r:id="rId35"/>
  </p:handoutMasterIdLst>
  <p:sldIdLst>
    <p:sldId id="259" r:id="rId5"/>
    <p:sldId id="288" r:id="rId6"/>
    <p:sldId id="352" r:id="rId7"/>
    <p:sldId id="292" r:id="rId8"/>
    <p:sldId id="395" r:id="rId9"/>
    <p:sldId id="353" r:id="rId10"/>
    <p:sldId id="286" r:id="rId11"/>
    <p:sldId id="344" r:id="rId12"/>
    <p:sldId id="412" r:id="rId13"/>
    <p:sldId id="316" r:id="rId14"/>
    <p:sldId id="398" r:id="rId15"/>
    <p:sldId id="399" r:id="rId16"/>
    <p:sldId id="400" r:id="rId17"/>
    <p:sldId id="407" r:id="rId18"/>
    <p:sldId id="413" r:id="rId19"/>
    <p:sldId id="402" r:id="rId20"/>
    <p:sldId id="405" r:id="rId21"/>
    <p:sldId id="404" r:id="rId22"/>
    <p:sldId id="414" r:id="rId23"/>
    <p:sldId id="332" r:id="rId24"/>
    <p:sldId id="397" r:id="rId25"/>
    <p:sldId id="415" r:id="rId26"/>
    <p:sldId id="320" r:id="rId27"/>
    <p:sldId id="326" r:id="rId28"/>
    <p:sldId id="328" r:id="rId29"/>
    <p:sldId id="290" r:id="rId30"/>
    <p:sldId id="310" r:id="rId31"/>
    <p:sldId id="406" r:id="rId32"/>
    <p:sldId id="317" r:id="rId33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3107" userDrawn="1">
          <p15:clr>
            <a:srgbClr val="A4A3A4"/>
          </p15:clr>
        </p15:guide>
        <p15:guide id="3" pos="5012" userDrawn="1">
          <p15:clr>
            <a:srgbClr val="A4A3A4"/>
          </p15:clr>
        </p15:guide>
        <p15:guide id="4" orient="horz" pos="622" userDrawn="1">
          <p15:clr>
            <a:srgbClr val="A4A3A4"/>
          </p15:clr>
        </p15:guide>
        <p15:guide id="5" pos="29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AC4719-5F8C-E32B-CCFD-220D6EBAF089}" name="g.szczuka" initials="g." userId="S::g.szczuka_wp.pl#ext#@snupidospzoo.onmicrosoft.com::8aa7d071-9255-4dbc-b98d-c02f5cd8fed6" providerId="AD"/>
  <p188:author id="{541584EC-2886-AC4B-89B5-13E0270B70D7}" name="s.kuczamer" initials="s." userId="S::s.kuczamer@instytutnaukowy.org::0cbae7d8-df17-4f93-b910-e9bea4d425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95"/>
    <a:srgbClr val="000099"/>
    <a:srgbClr val="00AEEF"/>
    <a:srgbClr val="8DD8F8"/>
    <a:srgbClr val="00ADEF"/>
    <a:srgbClr val="5C4018"/>
    <a:srgbClr val="9E6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/>
    <p:restoredTop sz="94836"/>
  </p:normalViewPr>
  <p:slideViewPr>
    <p:cSldViewPr snapToGrid="0">
      <p:cViewPr varScale="1">
        <p:scale>
          <a:sx n="139" d="100"/>
          <a:sy n="139" d="100"/>
        </p:scale>
        <p:origin x="944" y="176"/>
      </p:cViewPr>
      <p:guideLst>
        <p:guide orient="horz" pos="259"/>
        <p:guide pos="3107"/>
        <p:guide pos="5012"/>
        <p:guide orient="horz" pos="622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obert_ug\Desktop\Gospodarka%20Pomorza\Analiza%20ZUS_2022-12%20p&#322;atnicy%20i%20ubezpieczeni%20_kopia%20lokalna(ver.2024.02.08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E3-4BD9-BB78-4897E8C051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ZP_2023!$R$97:$W$97</c:f>
              <c:strCache>
                <c:ptCount val="6"/>
                <c:pt idx="0">
                  <c:v>Sub_chojnicki</c:v>
                </c:pt>
                <c:pt idx="1">
                  <c:v>Sub_gdański</c:v>
                </c:pt>
                <c:pt idx="2">
                  <c:v>Sub_słupski</c:v>
                </c:pt>
                <c:pt idx="3">
                  <c:v>Sub_starogardzki</c:v>
                </c:pt>
                <c:pt idx="4">
                  <c:v>Sub_trojmiejski</c:v>
                </c:pt>
                <c:pt idx="5">
                  <c:v>województwo pomorskie</c:v>
                </c:pt>
              </c:strCache>
            </c:strRef>
          </c:cat>
          <c:val>
            <c:numRef>
              <c:f>ZP_2023!$R$98:$W$98</c:f>
              <c:numCache>
                <c:formatCode>#,##0</c:formatCode>
                <c:ptCount val="6"/>
                <c:pt idx="0">
                  <c:v>-381</c:v>
                </c:pt>
                <c:pt idx="1">
                  <c:v>3989</c:v>
                </c:pt>
                <c:pt idx="2">
                  <c:v>-176</c:v>
                </c:pt>
                <c:pt idx="3">
                  <c:v>-487</c:v>
                </c:pt>
                <c:pt idx="4">
                  <c:v>6515</c:v>
                </c:pt>
                <c:pt idx="5">
                  <c:v>9509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E3-4BD9-BB78-4897E8C05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18206768"/>
        <c:axId val="1075904191"/>
      </c:barChart>
      <c:catAx>
        <c:axId val="11182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75904191"/>
        <c:crosses val="autoZero"/>
        <c:auto val="1"/>
        <c:lblAlgn val="ctr"/>
        <c:lblOffset val="100"/>
        <c:noMultiLvlLbl val="0"/>
      </c:catAx>
      <c:valAx>
        <c:axId val="1075904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820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43C6970-2D58-3FEA-53AC-5396A6830B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D9B6EAB-9FEC-3E95-EA1D-BF0C47E5B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32BBC-9360-4D7C-B656-A4362E0B712F}" type="datetimeFigureOut">
              <a:rPr lang="pl-PL" smtClean="0"/>
              <a:t>3.06.2024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A029B0E-77D0-1C81-6E89-4A5858ED7B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Subregion Słupski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0D9FA7C-C0E9-8B9D-57CA-1D44FA22E7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16AFB-51E4-497A-9D11-6DAC748A3C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4817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20E70-7315-4573-8905-3A8D3DADA7DA}" type="datetimeFigureOut">
              <a:rPr lang="pl-PL" smtClean="0"/>
              <a:t>3.06.2024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Subregion Słupski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C7F4A-ED11-4772-8544-E35EE4DE2D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5823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F64B90-C9D9-A29D-9BF9-4911E30D3B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569113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249434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3930700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643785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3872294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1229378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3351591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3254084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2073858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1740042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F64B90-C9D9-A29D-9BF9-4911E30D3B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363152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655423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1947857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F64B90-C9D9-A29D-9BF9-4911E30D3B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3236737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956283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238142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476428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13353562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3798562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27876722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319797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428442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2492418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275657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7174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182048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3092978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7F4A-ED11-4772-8544-E35EE4DE2DAD}" type="slidenum">
              <a:rPr lang="pl-PL" smtClean="0"/>
              <a:t>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AEECC-A44E-82E5-6D6E-7F9C8121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Subregion Słupski</a:t>
            </a:r>
          </a:p>
        </p:txBody>
      </p:sp>
    </p:spTree>
    <p:extLst>
      <p:ext uri="{BB962C8B-B14F-4D97-AF65-F5344CB8AC3E}">
        <p14:creationId xmlns:p14="http://schemas.microsoft.com/office/powerpoint/2010/main" val="41186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otwierają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73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ekstow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13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48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4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em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em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415391" y="1499043"/>
            <a:ext cx="7992888" cy="21454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00009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KLUCZOWE REGIONALNE BRANŻE WOJEWÓDZTWA POMORSKIEGO</a:t>
            </a:r>
          </a:p>
        </p:txBody>
      </p:sp>
      <p:pic>
        <p:nvPicPr>
          <p:cNvPr id="5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2F35209A-57E7-E6A4-E200-D1B035B3B0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515966"/>
            <a:ext cx="576064" cy="45823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3C4E677-E941-B025-EF26-73222DE397F6}"/>
              </a:ext>
            </a:extLst>
          </p:cNvPr>
          <p:cNvSpPr txBox="1"/>
          <p:nvPr/>
        </p:nvSpPr>
        <p:spPr>
          <a:xfrm>
            <a:off x="216531" y="4604866"/>
            <a:ext cx="22322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dirty="0">
                <a:solidFill>
                  <a:srgbClr val="000099"/>
                </a:solidFill>
              </a:rPr>
              <a:t>Gdańsk, 03.06.2024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62F6D8C-7336-FAF9-49C1-A7A9D3EED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243" y="107117"/>
            <a:ext cx="3168813" cy="323867"/>
          </a:xfrm>
          <a:prstGeom prst="rect">
            <a:avLst/>
          </a:prstGeom>
        </p:spPr>
      </p:pic>
      <p:pic>
        <p:nvPicPr>
          <p:cNvPr id="2" name="Obraz 1" descr="Obraz zawierający tekst, logo, Czcionka, symbol&#10;&#10;Opis wygenerowany automatycznie">
            <a:extLst>
              <a:ext uri="{FF2B5EF4-FFF2-40B4-BE49-F238E27FC236}">
                <a16:creationId xmlns:a16="http://schemas.microsoft.com/office/drawing/2014/main" id="{558244A3-4951-0F88-DC65-8A59A134D3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33" y="4515965"/>
            <a:ext cx="873083" cy="4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3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338382" y="523688"/>
            <a:ext cx="8685002" cy="36831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Intensywność zatrudnienia (ZP) wg sekcji PKD i subregionów - LQ </a:t>
            </a:r>
            <a:r>
              <a:rPr lang="pl-PL" sz="1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(stan na 31.12.2022)</a:t>
            </a:r>
          </a:p>
          <a:p>
            <a:pPr algn="l"/>
            <a:endParaRPr lang="pl-PL" sz="2400" b="1" spc="300" dirty="0">
              <a:solidFill>
                <a:srgbClr val="00ADE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C0303EAF-9737-2AF2-F989-98E735781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06" y="4535339"/>
            <a:ext cx="527632" cy="45823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0F79900-35CA-EC8D-BC2B-1BF100278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187" y="90639"/>
            <a:ext cx="3168813" cy="32386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9A04041-0D07-7191-B924-5CFEA9E7A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82" y="961379"/>
            <a:ext cx="8375850" cy="325399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72A1605-B779-2F54-87E8-C5837C6D225F}"/>
              </a:ext>
            </a:extLst>
          </p:cNvPr>
          <p:cNvSpPr txBox="1"/>
          <p:nvPr/>
        </p:nvSpPr>
        <p:spPr>
          <a:xfrm>
            <a:off x="637082" y="67906"/>
            <a:ext cx="4909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ANALIZY WSPOŁCZYNNIKÓW LQ</a:t>
            </a: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D327357-CF93-5E49-4419-343B0C6339E4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10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385022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567362" y="393321"/>
            <a:ext cx="7704856" cy="368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WYBÓR KLUCZOWYCH BRANŻ - POZIOM SEKCJI PKD</a:t>
            </a:r>
          </a:p>
        </p:txBody>
      </p:sp>
      <p:pic>
        <p:nvPicPr>
          <p:cNvPr id="8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4BDFE2E9-8D11-85D7-6657-CFCC47A26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69" y="4593458"/>
            <a:ext cx="527632" cy="45823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30F3BB9-DF40-B1CA-53B5-A4DE1B51E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71" y="96085"/>
            <a:ext cx="3168813" cy="32386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E1A6950-CB3D-8A55-1B0B-C049D87D7577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11</a:t>
            </a:fld>
            <a:endParaRPr lang="pl-PL" sz="120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8EB047E-DA9F-7B80-C1F0-20AD491BA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98" y="827721"/>
            <a:ext cx="7435489" cy="376573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C6107AE5-82BE-6DFD-E0C3-4B4F66AB6C0A}"/>
              </a:ext>
            </a:extLst>
          </p:cNvPr>
          <p:cNvSpPr txBox="1"/>
          <p:nvPr/>
        </p:nvSpPr>
        <p:spPr>
          <a:xfrm>
            <a:off x="561798" y="4627835"/>
            <a:ext cx="32875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Znak ∆ oznacza, że nazwy zostały skrócone w stosunku do obowiązującej klasyfikacji</a:t>
            </a:r>
            <a:r>
              <a:rPr lang="pl-PL" sz="200" dirty="0">
                <a:effectLst/>
              </a:rPr>
              <a:t> </a:t>
            </a:r>
            <a:endParaRPr lang="pl-PL" sz="200" dirty="0"/>
          </a:p>
        </p:txBody>
      </p:sp>
    </p:spTree>
    <p:extLst>
      <p:ext uri="{BB962C8B-B14F-4D97-AF65-F5344CB8AC3E}">
        <p14:creationId xmlns:p14="http://schemas.microsoft.com/office/powerpoint/2010/main" val="211975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567362" y="393321"/>
            <a:ext cx="7890838" cy="368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DEKOMPOZYCJA SEKCJI C: PRZETWÓRSTWO PRZEMYSŁOWE</a:t>
            </a:r>
          </a:p>
        </p:txBody>
      </p:sp>
      <p:pic>
        <p:nvPicPr>
          <p:cNvPr id="8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4BDFE2E9-8D11-85D7-6657-CFCC47A26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69" y="4593458"/>
            <a:ext cx="527632" cy="45823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30F3BB9-DF40-B1CA-53B5-A4DE1B51E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71" y="96085"/>
            <a:ext cx="3168813" cy="32386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E1A6950-CB3D-8A55-1B0B-C049D87D7577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12</a:t>
            </a:fld>
            <a:endParaRPr lang="pl-PL" sz="120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1E1D604-E133-A319-1B9E-E4E7C9933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477" y="792092"/>
            <a:ext cx="7260225" cy="38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567362" y="393321"/>
            <a:ext cx="8141228" cy="368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REKOMENDOWANE OBSZARY REGIONALNYCH SPECJALIZACJI</a:t>
            </a:r>
          </a:p>
        </p:txBody>
      </p:sp>
      <p:pic>
        <p:nvPicPr>
          <p:cNvPr id="8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4BDFE2E9-8D11-85D7-6657-CFCC47A26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69" y="4593458"/>
            <a:ext cx="527632" cy="45823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30F3BB9-DF40-B1CA-53B5-A4DE1B51E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71" y="96085"/>
            <a:ext cx="3168813" cy="32386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E1A6950-CB3D-8A55-1B0B-C049D87D7577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13</a:t>
            </a:fld>
            <a:endParaRPr lang="pl-PL" sz="120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35BD81B-5811-D17F-DF7C-C3F78B687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59" y="1007263"/>
            <a:ext cx="8874682" cy="33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9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4BDFE2E9-8D11-85D7-6657-CFCC47A26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69" y="4593458"/>
            <a:ext cx="527632" cy="45823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30F3BB9-DF40-B1CA-53B5-A4DE1B51E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71" y="96085"/>
            <a:ext cx="3168813" cy="32386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E1A6950-CB3D-8A55-1B0B-C049D87D7577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14</a:t>
            </a:fld>
            <a:endParaRPr lang="pl-PL" sz="1200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3618F10A-2B10-A0B1-C8C1-88AA011F289E}"/>
              </a:ext>
            </a:extLst>
          </p:cNvPr>
          <p:cNvSpPr txBox="1">
            <a:spLocks/>
          </p:cNvSpPr>
          <p:nvPr/>
        </p:nvSpPr>
        <p:spPr>
          <a:xfrm>
            <a:off x="173736" y="393321"/>
            <a:ext cx="8963448" cy="368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	 BRANŻA MASZYNOWO-METALOWA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81374F3-EF08-31BB-01EA-D41A9E8B7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6" y="827164"/>
            <a:ext cx="4250641" cy="3674893"/>
          </a:xfrm>
          <a:prstGeom prst="rect">
            <a:avLst/>
          </a:prstGeom>
        </p:spPr>
      </p:pic>
      <p:sp>
        <p:nvSpPr>
          <p:cNvPr id="6" name="pole tekstowe 2">
            <a:extLst>
              <a:ext uri="{FF2B5EF4-FFF2-40B4-BE49-F238E27FC236}">
                <a16:creationId xmlns:a16="http://schemas.microsoft.com/office/drawing/2014/main" id="{8FD70BDA-2672-FE76-A34F-7ADB19BFD4AA}"/>
              </a:ext>
            </a:extLst>
          </p:cNvPr>
          <p:cNvSpPr txBox="1"/>
          <p:nvPr/>
        </p:nvSpPr>
        <p:spPr>
          <a:xfrm>
            <a:off x="8190686" y="4218128"/>
            <a:ext cx="821456" cy="26246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105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D20E18-9069-F29E-4770-1136353B3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983674"/>
            <a:ext cx="4379262" cy="33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2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673882" y="412443"/>
            <a:ext cx="7492108" cy="36038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00ADEF"/>
                </a:solidFill>
                <a:ea typeface="Open Sans"/>
                <a:cs typeface="Open Sans"/>
              </a:rPr>
              <a:t>FORMUŁY NORMALIZACJI I PRZEKSZTAŁCEŃ DANYCH </a:t>
            </a:r>
            <a:endParaRPr lang="pl-PL" sz="2400" b="1" dirty="0">
              <a:solidFill>
                <a:srgbClr val="00ADE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081225D9-BF68-8522-18D4-744CE65AE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06" y="4535339"/>
            <a:ext cx="527632" cy="45823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1BDC784-2011-7295-B218-A2AAF85DE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71" y="96085"/>
            <a:ext cx="3168813" cy="32386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4E3BA8F-A02F-FAB5-4C31-328E2EB5EEF3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15</a:t>
            </a:fld>
            <a:endParaRPr lang="pl-PL" sz="120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A5A5759-C0F1-C334-538A-32D5F4D5F7DD}"/>
              </a:ext>
            </a:extLst>
          </p:cNvPr>
          <p:cNvSpPr txBox="1"/>
          <p:nvPr/>
        </p:nvSpPr>
        <p:spPr>
          <a:xfrm>
            <a:off x="510365" y="835593"/>
            <a:ext cx="8389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Koncentracja płatników i zatrudnienia:</a:t>
            </a:r>
          </a:p>
          <a:p>
            <a:r>
              <a:rPr lang="pl-PL" sz="1600" dirty="0"/>
              <a:t>Obliczono wartości LQ dla liczby ubezpieczonych w powiecie w 31.12.2022 - dla każdego działu PKD</a:t>
            </a:r>
          </a:p>
          <a:p>
            <a:r>
              <a:rPr lang="pl-PL" sz="1600" dirty="0"/>
              <a:t>Jeżeli &gt; lub = 1,25: 2 pkt</a:t>
            </a:r>
          </a:p>
          <a:p>
            <a:r>
              <a:rPr lang="pl-PL" sz="1600" dirty="0"/>
              <a:t>Obliczono wartości LQ dla liczby płatników w powiecie na 31.12.2022 - dla każdego działu PKD</a:t>
            </a:r>
          </a:p>
          <a:p>
            <a:r>
              <a:rPr lang="pl-PL" sz="1600" dirty="0"/>
              <a:t>Jeżeli &gt; lub = 1,25: 2 pkt</a:t>
            </a:r>
          </a:p>
          <a:p>
            <a:r>
              <a:rPr lang="pl-PL" sz="1600" dirty="0"/>
              <a:t>Obliczono dynamikę zmian zatrudnienia</a:t>
            </a:r>
          </a:p>
          <a:p>
            <a:r>
              <a:rPr lang="pl-PL" sz="1600" dirty="0"/>
              <a:t>Jeżeli &gt; lub = 5,0% r/r: 1 pkt</a:t>
            </a:r>
          </a:p>
          <a:p>
            <a:r>
              <a:rPr lang="pl-PL" sz="1600" dirty="0"/>
              <a:t>Obliczono dynamikę zmian liczby płatników</a:t>
            </a:r>
          </a:p>
          <a:p>
            <a:r>
              <a:rPr lang="pl-PL" sz="1600" dirty="0"/>
              <a:t>Jeżeli &gt; lub = 5,0% r/r: 1 pkt</a:t>
            </a:r>
          </a:p>
          <a:p>
            <a:r>
              <a:rPr lang="pl-PL" sz="1600" dirty="0"/>
              <a:t>Zsumowano punktację w macierzy działów PKD i powiatów </a:t>
            </a:r>
          </a:p>
          <a:p>
            <a:r>
              <a:rPr lang="pl-PL" sz="1600" dirty="0"/>
              <a:t>Zsumowano punktację działów wchodzących do branży i podzielono przez liczbę odpowiadającą max. liczbie punktów możliwych do uzyskania przy danej liczbie działów PKD w branży (l.dz. x 6 pkt)</a:t>
            </a:r>
          </a:p>
          <a:p>
            <a:r>
              <a:rPr lang="pl-PL" sz="1600" b="1" dirty="0"/>
              <a:t>Koncentracja mieszkańców wg działów PKD:</a:t>
            </a:r>
          </a:p>
          <a:p>
            <a:r>
              <a:rPr lang="pl-PL" sz="1600" dirty="0"/>
              <a:t>Odsetek mieszkańców pracujących w powiecie w działach PKD tworzących branżę, do ogólnej liczby pracujących mieszkańców w powiecie.</a:t>
            </a:r>
          </a:p>
        </p:txBody>
      </p:sp>
    </p:spTree>
    <p:extLst>
      <p:ext uri="{BB962C8B-B14F-4D97-AF65-F5344CB8AC3E}">
        <p14:creationId xmlns:p14="http://schemas.microsoft.com/office/powerpoint/2010/main" val="2530044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283464" y="393321"/>
            <a:ext cx="8853720" cy="368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  BRANŻA BUDOWLANA 	             BRANŻA ROLNO-SPOŻYWCZA </a:t>
            </a:r>
          </a:p>
        </p:txBody>
      </p:sp>
      <p:pic>
        <p:nvPicPr>
          <p:cNvPr id="8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4BDFE2E9-8D11-85D7-6657-CFCC47A26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69" y="4593458"/>
            <a:ext cx="527632" cy="45823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30F3BB9-DF40-B1CA-53B5-A4DE1B51E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71" y="96085"/>
            <a:ext cx="3168813" cy="32386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E1A6950-CB3D-8A55-1B0B-C049D87D7577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16</a:t>
            </a:fld>
            <a:endParaRPr lang="pl-PL" sz="1200"/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93545477-FAC9-BAFF-A129-A7A9901E9D62}"/>
              </a:ext>
            </a:extLst>
          </p:cNvPr>
          <p:cNvSpPr txBox="1"/>
          <p:nvPr/>
        </p:nvSpPr>
        <p:spPr>
          <a:xfrm>
            <a:off x="7990211" y="4263709"/>
            <a:ext cx="821456" cy="21259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105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04E2AE4-0C93-983C-2709-8A16178B2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32" y="1058876"/>
            <a:ext cx="4367437" cy="338774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499B55F-A6C5-44B2-760E-3E3348896C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722" y="1015755"/>
            <a:ext cx="4293704" cy="33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75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4BDFE2E9-8D11-85D7-6657-CFCC47A26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69" y="4593458"/>
            <a:ext cx="527632" cy="45823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30F3BB9-DF40-B1CA-53B5-A4DE1B51E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71" y="96085"/>
            <a:ext cx="3168813" cy="32386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E1A6950-CB3D-8A55-1B0B-C049D87D7577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17</a:t>
            </a:fld>
            <a:endParaRPr lang="pl-PL" sz="120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F9C9D83E-8B4F-9420-3755-CBCB4393B492}"/>
              </a:ext>
            </a:extLst>
          </p:cNvPr>
          <p:cNvSpPr txBox="1">
            <a:spLocks/>
          </p:cNvSpPr>
          <p:nvPr/>
        </p:nvSpPr>
        <p:spPr>
          <a:xfrm>
            <a:off x="6816" y="393321"/>
            <a:ext cx="9130369" cy="368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      BRANŻA KREATYWNA 		BRANŻA DRZEWNO-MEBLARSKA</a:t>
            </a:r>
          </a:p>
        </p:txBody>
      </p:sp>
      <p:sp>
        <p:nvSpPr>
          <p:cNvPr id="6" name="pole tekstowe 2">
            <a:extLst>
              <a:ext uri="{FF2B5EF4-FFF2-40B4-BE49-F238E27FC236}">
                <a16:creationId xmlns:a16="http://schemas.microsoft.com/office/drawing/2014/main" id="{6C0D9B3A-B1FD-8EAA-A82B-F5712E093E03}"/>
              </a:ext>
            </a:extLst>
          </p:cNvPr>
          <p:cNvSpPr txBox="1"/>
          <p:nvPr/>
        </p:nvSpPr>
        <p:spPr>
          <a:xfrm>
            <a:off x="8108956" y="4290206"/>
            <a:ext cx="821456" cy="21259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105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35F2E9E-99FC-7352-259F-21A9EC8F2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84" y="963464"/>
            <a:ext cx="4536840" cy="350064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442A7D2-F30C-E438-70EF-4F32A8E25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502" y="963464"/>
            <a:ext cx="4471682" cy="35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61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4BDFE2E9-8D11-85D7-6657-CFCC47A26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69" y="4593458"/>
            <a:ext cx="527632" cy="45823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30F3BB9-DF40-B1CA-53B5-A4DE1B51E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71" y="96085"/>
            <a:ext cx="3168813" cy="32386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E1A6950-CB3D-8A55-1B0B-C049D87D7577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18</a:t>
            </a:fld>
            <a:endParaRPr lang="pl-PL" sz="1200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3618F10A-2B10-A0B1-C8C1-88AA011F289E}"/>
              </a:ext>
            </a:extLst>
          </p:cNvPr>
          <p:cNvSpPr txBox="1">
            <a:spLocks/>
          </p:cNvSpPr>
          <p:nvPr/>
        </p:nvSpPr>
        <p:spPr>
          <a:xfrm>
            <a:off x="612648" y="393321"/>
            <a:ext cx="8524536" cy="368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BRANŻA TURYSTYCZNA 	 BRANŻA TWORZYW SZTUCZNYCH</a:t>
            </a:r>
          </a:p>
        </p:txBody>
      </p:sp>
      <p:sp>
        <p:nvSpPr>
          <p:cNvPr id="6" name="pole tekstowe 2">
            <a:extLst>
              <a:ext uri="{FF2B5EF4-FFF2-40B4-BE49-F238E27FC236}">
                <a16:creationId xmlns:a16="http://schemas.microsoft.com/office/drawing/2014/main" id="{83322AC2-D357-4AF2-DF68-E568BF0ADCDC}"/>
              </a:ext>
            </a:extLst>
          </p:cNvPr>
          <p:cNvSpPr txBox="1"/>
          <p:nvPr/>
        </p:nvSpPr>
        <p:spPr>
          <a:xfrm>
            <a:off x="8130530" y="4295607"/>
            <a:ext cx="821456" cy="21259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105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CBEB022-0284-951D-1913-6546AA04B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53" y="960940"/>
            <a:ext cx="4275660" cy="33999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2B2391D-F327-C792-2F13-E47D0DC9F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691" y="960938"/>
            <a:ext cx="4340645" cy="339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3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30F3BB9-DF40-B1CA-53B5-A4DE1B51E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371" y="96085"/>
            <a:ext cx="3168813" cy="32386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E1A6950-CB3D-8A55-1B0B-C049D87D7577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19</a:t>
            </a:fld>
            <a:endParaRPr lang="pl-PL" sz="1200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3618F10A-2B10-A0B1-C8C1-88AA011F289E}"/>
              </a:ext>
            </a:extLst>
          </p:cNvPr>
          <p:cNvSpPr txBox="1">
            <a:spLocks/>
          </p:cNvSpPr>
          <p:nvPr/>
        </p:nvSpPr>
        <p:spPr>
          <a:xfrm>
            <a:off x="550627" y="469299"/>
            <a:ext cx="7772400" cy="368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WYBRANE WNIOSKI DOT. KIERUNKÓW WSPARCIA</a:t>
            </a:r>
          </a:p>
        </p:txBody>
      </p:sp>
      <p:pic>
        <p:nvPicPr>
          <p:cNvPr id="8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4BDFE2E9-8D11-85D7-6657-CFCC47A266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69" y="4593458"/>
            <a:ext cx="527632" cy="45823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532DCF5-98A1-EEB6-9D4E-A5E62D303AD4}"/>
              </a:ext>
            </a:extLst>
          </p:cNvPr>
          <p:cNvSpPr txBox="1"/>
          <p:nvPr/>
        </p:nvSpPr>
        <p:spPr>
          <a:xfrm>
            <a:off x="212651" y="1020725"/>
            <a:ext cx="8718698" cy="401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Symbol" pitchFamily="2" charset="2"/>
              <a:buChar char="-"/>
            </a:pPr>
            <a:r>
              <a:rPr lang="pl-PL" sz="1600" dirty="0">
                <a:latin typeface="Calibri" panose="020F0502020204030204" pitchFamily="34" charset="0"/>
              </a:rPr>
              <a:t>zmniejszania pracochłonności i zwiększania automatyzacji procesów biznesowych, w szczególności w obszarach z rosnącym niedostatkiem pracowników;</a:t>
            </a:r>
          </a:p>
          <a:p>
            <a:pPr marL="342900" lvl="0" indent="-342900" algn="just">
              <a:spcAft>
                <a:spcPts val="800"/>
              </a:spcAft>
              <a:buFont typeface="Symbol" pitchFamily="2" charset="2"/>
              <a:buChar char="-"/>
            </a:pPr>
            <a:r>
              <a:rPr lang="pl-PL" sz="1600" dirty="0">
                <a:latin typeface="Calibri" panose="020F0502020204030204" pitchFamily="34" charset="0"/>
              </a:rPr>
              <a:t>podnoszenia kompetencji nauczycieli odpowiedzialnych za kształcenie regionalnych zasobów kadrowych, w warunkach dynamicznych zmian technologicznych, wzrostu zastosowań sztucznej inteligencji, itp.;</a:t>
            </a:r>
          </a:p>
          <a:p>
            <a:pPr marL="342900" lvl="0" indent="-342900" algn="just">
              <a:spcAft>
                <a:spcPts val="800"/>
              </a:spcAft>
              <a:buFont typeface="Symbol" pitchFamily="2" charset="2"/>
              <a:buChar char="-"/>
            </a:pPr>
            <a:r>
              <a:rPr lang="pl-PL" sz="1600" dirty="0">
                <a:latin typeface="Calibri" panose="020F0502020204030204" pitchFamily="34" charset="0"/>
              </a:rPr>
              <a:t>kształtowania wiedzy i postaw młodych ludzi, stanowiących kluczowy zasób dla wielu firm działających w województwie pomorskim, przy uwzględnieniu </a:t>
            </a:r>
            <a:r>
              <a:rPr lang="pl-PL" sz="1600" dirty="0" err="1">
                <a:latin typeface="Calibri" panose="020F0502020204030204" pitchFamily="34" charset="0"/>
              </a:rPr>
              <a:t>wielopokoleniowości</a:t>
            </a:r>
            <a:r>
              <a:rPr lang="pl-PL" sz="1600" dirty="0">
                <a:latin typeface="Calibri" panose="020F0502020204030204" pitchFamily="34" charset="0"/>
              </a:rPr>
              <a:t> rynku pracy;</a:t>
            </a:r>
          </a:p>
          <a:p>
            <a:pPr marL="342900" lvl="0" indent="-342900" algn="just">
              <a:spcAft>
                <a:spcPts val="800"/>
              </a:spcAft>
              <a:buFont typeface="Symbol" pitchFamily="2" charset="2"/>
              <a:buChar char="-"/>
            </a:pPr>
            <a:r>
              <a:rPr lang="pl-PL" sz="1600" dirty="0">
                <a:latin typeface="Calibri" panose="020F0502020204030204" pitchFamily="34" charset="0"/>
              </a:rPr>
              <a:t>uniezależnienia przedsiębiorców od odległych źródeł zaopatrzenia; </a:t>
            </a:r>
          </a:p>
          <a:p>
            <a:pPr marL="342900" lvl="0" indent="-342900" algn="just">
              <a:spcAft>
                <a:spcPts val="800"/>
              </a:spcAft>
              <a:buFont typeface="Symbol" pitchFamily="2" charset="2"/>
              <a:buChar char="-"/>
            </a:pPr>
            <a:r>
              <a:rPr lang="pl-PL" sz="1600" dirty="0">
                <a:latin typeface="Calibri" panose="020F0502020204030204" pitchFamily="34" charset="0"/>
              </a:rPr>
              <a:t>podnoszenia wartości użytkowej, estetyki, jakości i trwałości wytwarzanych produktów;</a:t>
            </a:r>
          </a:p>
          <a:p>
            <a:pPr marL="342900" lvl="0" indent="-342900" algn="just">
              <a:spcAft>
                <a:spcPts val="800"/>
              </a:spcAft>
              <a:buFont typeface="Symbol" pitchFamily="2" charset="2"/>
              <a:buChar char="-"/>
            </a:pPr>
            <a:r>
              <a:rPr lang="pl-PL" sz="1600" dirty="0">
                <a:latin typeface="Calibri" panose="020F0502020204030204" pitchFamily="34" charset="0"/>
              </a:rPr>
              <a:t>przeciwdziałania nadmiernej koncentracji pracowników u jednego pracodawcy w regionie, poprzez wzmacnianie oferty zatrudnienia w innych kluczowych branżach;</a:t>
            </a:r>
          </a:p>
          <a:p>
            <a:pPr marL="342900" lvl="0" indent="-342900" algn="just">
              <a:spcAft>
                <a:spcPts val="800"/>
              </a:spcAft>
              <a:buFont typeface="Symbol" pitchFamily="2" charset="2"/>
              <a:buChar char="-"/>
            </a:pPr>
            <a:r>
              <a:rPr lang="pl-PL" sz="1600" dirty="0">
                <a:latin typeface="Calibri" panose="020F0502020204030204" pitchFamily="34" charset="0"/>
              </a:rPr>
              <a:t>wprowadzania produktów wytwarzanych regionalnie na nowe rynki krajowe i zagraniczne.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74984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683568" y="300394"/>
            <a:ext cx="5400600" cy="4269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OBSZARY ANALIZ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116FEEA-765E-D8B5-7501-BD099D81AE38}"/>
              </a:ext>
            </a:extLst>
          </p:cNvPr>
          <p:cNvSpPr txBox="1"/>
          <p:nvPr/>
        </p:nvSpPr>
        <p:spPr>
          <a:xfrm>
            <a:off x="683568" y="766679"/>
            <a:ext cx="7698556" cy="36394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fontAlgn="base">
              <a:spcBef>
                <a:spcPts val="300"/>
              </a:spcBef>
            </a:pPr>
            <a:endParaRPr lang="pl-PL" sz="1600" dirty="0">
              <a:latin typeface="Calibri"/>
              <a:cs typeface="Calibri"/>
            </a:endParaRPr>
          </a:p>
          <a:p>
            <a:pPr marL="457200" indent="-4572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cs typeface="Calibri"/>
              </a:rPr>
              <a:t>opinie przedstawicieli MSP (bariery, perspektywy i oczekiwania);</a:t>
            </a:r>
          </a:p>
          <a:p>
            <a:pPr marL="457200" indent="-4572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Calibri"/>
                <a:cs typeface="Calibri"/>
              </a:rPr>
              <a:t>dokumenty strategiczne gmin (identyfikowane były elementy wspólne i wyróżniające, zawarte w  analizie SWOT i innych fragmentach dokumentów);</a:t>
            </a:r>
            <a:endParaRPr lang="pl-PL" sz="2000" dirty="0"/>
          </a:p>
          <a:p>
            <a:pPr marL="457200" indent="-457200" algn="just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Calibri"/>
                <a:cs typeface="Calibri"/>
              </a:rPr>
              <a:t>dane statystyczne GUS (w szczególności w obszarach demografia i gospodarka); </a:t>
            </a:r>
          </a:p>
          <a:p>
            <a:pPr marL="457200" indent="-457200" algn="just" rtl="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Calibri"/>
                <a:cs typeface="Calibri"/>
              </a:rPr>
              <a:t>struktura zatrudnienia w branżach (działach PKD), na podstawie danych ZUS;</a:t>
            </a:r>
          </a:p>
          <a:p>
            <a:pPr marL="457200" indent="-457200" algn="just" rtl="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Calibri"/>
                <a:cs typeface="Calibri"/>
              </a:rPr>
              <a:t>struktura branżowa pracodawców (płatników ZUS);</a:t>
            </a:r>
          </a:p>
          <a:p>
            <a:pPr marL="457200" indent="-457200" algn="just" rtl="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Calibri"/>
                <a:cs typeface="Calibri"/>
              </a:rPr>
              <a:t>odporność branż na kryzysy (upadłości, zmiany na rynku pracy);</a:t>
            </a:r>
          </a:p>
          <a:p>
            <a:pPr marL="457200" indent="-45720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Calibri"/>
                <a:cs typeface="Calibri"/>
              </a:rPr>
              <a:t>procesy społeczno-gospodarcze (zmiany demograficzne, różnice  międzypokoleniowe, cyfryzacja gospodarki, itp.).</a:t>
            </a:r>
          </a:p>
          <a:p>
            <a:pPr fontAlgn="base">
              <a:spcBef>
                <a:spcPts val="300"/>
              </a:spcBef>
            </a:pPr>
            <a:endParaRPr lang="pl-PL" sz="1600" dirty="0">
              <a:latin typeface="Calibri"/>
              <a:cs typeface="Calibri"/>
            </a:endParaRPr>
          </a:p>
          <a:p>
            <a:pPr>
              <a:spcBef>
                <a:spcPts val="300"/>
              </a:spcBef>
            </a:pPr>
            <a:r>
              <a:rPr lang="pl-PL" sz="1600" dirty="0">
                <a:latin typeface="Calibri"/>
                <a:cs typeface="Calibri"/>
              </a:rPr>
              <a:t>Wyniki tych analiz prezentowane były na spotkaniach z przedstawicielami lokalnych samorządów i organizacji gospodarczych, organizowanych w poszczególnych subregionach.</a:t>
            </a:r>
            <a:endParaRPr lang="pl-PL" sz="2000" dirty="0"/>
          </a:p>
        </p:txBody>
      </p:sp>
      <p:pic>
        <p:nvPicPr>
          <p:cNvPr id="8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5E31C9CB-9080-371E-1169-1C0BB831F0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515966"/>
            <a:ext cx="576064" cy="45823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A63536-51CF-BB5E-F470-26D503EDB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201" y="82520"/>
            <a:ext cx="3168813" cy="32386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30A9C60-EC96-0E46-AAD7-642526DFEBF2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2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2166067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395536" y="699542"/>
            <a:ext cx="7992888" cy="1656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000" b="1" spc="300">
              <a:solidFill>
                <a:srgbClr val="00009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2F35209A-57E7-E6A4-E200-D1B035B3B0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515966"/>
            <a:ext cx="576064" cy="458233"/>
          </a:xfrm>
          <a:prstGeom prst="rect">
            <a:avLst/>
          </a:prstGeom>
        </p:spPr>
      </p:pic>
      <p:pic>
        <p:nvPicPr>
          <p:cNvPr id="7" name="Obraz 6" descr="Obraz zawierający tekst, logo, Czcionka, symbol&#10;&#10;Opis wygenerowany automatycznie">
            <a:extLst>
              <a:ext uri="{FF2B5EF4-FFF2-40B4-BE49-F238E27FC236}">
                <a16:creationId xmlns:a16="http://schemas.microsoft.com/office/drawing/2014/main" id="{39BEC772-3B84-5621-1B27-7345025F3F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33" y="4515965"/>
            <a:ext cx="873083" cy="45823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3C4E677-E941-B025-EF26-73222DE397F6}"/>
              </a:ext>
            </a:extLst>
          </p:cNvPr>
          <p:cNvSpPr txBox="1"/>
          <p:nvPr/>
        </p:nvSpPr>
        <p:spPr>
          <a:xfrm>
            <a:off x="273680" y="4560415"/>
            <a:ext cx="22322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dirty="0">
                <a:solidFill>
                  <a:srgbClr val="000099"/>
                </a:solidFill>
              </a:rPr>
              <a:t>Gdańsk, 03.06.2024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D19F129-4823-1451-9305-A566B6D7E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371" y="96085"/>
            <a:ext cx="3168813" cy="32386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7F735D5-807B-0A0A-51EA-7DEE49557418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20</a:t>
            </a:fld>
            <a:endParaRPr lang="pl-PL" sz="12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0D7B7C-945D-BD5C-0C73-D12E1CC9A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1600200"/>
            <a:ext cx="5029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23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567362" y="393321"/>
            <a:ext cx="7704856" cy="368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NOTA METODYCZNA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D9ABFBD-3742-AD42-F745-A27182AFD4B3}"/>
              </a:ext>
            </a:extLst>
          </p:cNvPr>
          <p:cNvSpPr txBox="1"/>
          <p:nvPr/>
        </p:nvSpPr>
        <p:spPr>
          <a:xfrm>
            <a:off x="354383" y="897223"/>
            <a:ext cx="8512113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pl-PL" sz="1200" i="0" u="none" strike="noStrike" dirty="0">
                <a:solidFill>
                  <a:schemeClr val="tx2"/>
                </a:solidFill>
                <a:effectLst/>
                <a:latin typeface="Calibri"/>
                <a:cs typeface="Calibri"/>
              </a:rPr>
              <a:t>Rynek pracy w podregionach analizowany jest z perspektywy systemu ubezpieczeń społecznych (danych udostępnionych przez Zakład Ubezpieczeń Społecznych).</a:t>
            </a:r>
          </a:p>
          <a:p>
            <a:endParaRPr lang="pl-PL" sz="1200" dirty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pl-PL" sz="1200" b="0" i="0" u="none" strike="noStrike" dirty="0">
                <a:solidFill>
                  <a:schemeClr val="tx2"/>
                </a:solidFill>
                <a:effectLst/>
                <a:latin typeface="Calibri"/>
                <a:cs typeface="Calibri"/>
              </a:rPr>
              <a:t>Analiza prezentowana w opracowaniu odnosi się do osób zarejestrowanych pod poszczególnymi kodami ubezpieczenia, wskazanymi </a:t>
            </a:r>
            <a:br>
              <a:rPr lang="pl-PL" sz="1200" dirty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pl-PL" sz="1200" b="0" i="0" u="none" strike="noStrike" dirty="0">
                <a:solidFill>
                  <a:schemeClr val="tx2"/>
                </a:solidFill>
                <a:effectLst/>
                <a:latin typeface="Calibri"/>
                <a:cs typeface="Calibri"/>
              </a:rPr>
              <a:t>w </a:t>
            </a:r>
            <a:r>
              <a:rPr lang="pl-PL" sz="1200" b="0" i="0" u="none" strike="noStrike" dirty="0">
                <a:solidFill>
                  <a:schemeClr val="tx2"/>
                </a:solidFill>
                <a:effectLst/>
              </a:rPr>
              <a:t>treści </a:t>
            </a:r>
            <a:r>
              <a:rPr lang="pl-PL" sz="1200" b="0" i="1" u="none" strike="noStrike" dirty="0">
                <a:solidFill>
                  <a:schemeClr val="tx2"/>
                </a:solidFill>
                <a:effectLst/>
              </a:rPr>
              <a:t>Rozporządzenia Ministra Pracy i Polityki Społecznej </a:t>
            </a:r>
            <a:r>
              <a:rPr lang="pl-PL" sz="1200" i="1" dirty="0">
                <a:solidFill>
                  <a:schemeClr val="tx2"/>
                </a:solidFill>
                <a:effectLst/>
              </a:rPr>
              <a:t>z dnia 23 października 2009 r. w sprawie określenia wzorów zgłoszeń́ do ubezpieczeń́ społecznych i ubezpieczenia zdrowotnego, imiennych raportów miesięcznych i imiennych raportów</a:t>
            </a:r>
            <a:r>
              <a:rPr lang="pl-PL" sz="1200" i="1" dirty="0">
                <a:solidFill>
                  <a:schemeClr val="tx2"/>
                </a:solidFill>
              </a:rPr>
              <a:t> </a:t>
            </a:r>
            <a:r>
              <a:rPr lang="pl-PL" sz="1200" i="1" dirty="0">
                <a:solidFill>
                  <a:schemeClr val="tx2"/>
                </a:solidFill>
                <a:effectLst/>
              </a:rPr>
              <a:t>miesięcznych korygujących, zgłoszeń́ płatnika, deklaracji rozliczeniowych i deklaracji rozliczeniowych korygujących, zgłoszeń́ danych o pracy </a:t>
            </a:r>
            <a:br>
              <a:rPr lang="pl-PL" sz="1200" i="1" dirty="0">
                <a:solidFill>
                  <a:schemeClr val="tx2"/>
                </a:solidFill>
              </a:rPr>
            </a:br>
            <a:r>
              <a:rPr lang="pl-PL" sz="1200" i="1" dirty="0">
                <a:solidFill>
                  <a:schemeClr val="tx2"/>
                </a:solidFill>
                <a:effectLst/>
              </a:rPr>
              <a:t>w szczególnych warunkach lub o szczególnym charakterze oraz innych dokumentów</a:t>
            </a:r>
            <a:r>
              <a:rPr lang="pl-PL" sz="1200" dirty="0">
                <a:solidFill>
                  <a:schemeClr val="tx2"/>
                </a:solidFill>
                <a:effectLst/>
              </a:rPr>
              <a:t>.</a:t>
            </a:r>
            <a:r>
              <a:rPr lang="pl-PL" sz="1200" dirty="0">
                <a:solidFill>
                  <a:schemeClr val="tx2"/>
                </a:solidFill>
              </a:rPr>
              <a:t> </a:t>
            </a:r>
            <a:endParaRPr lang="pl-PL" sz="1200" b="0" i="0" u="none" strike="noStrike" dirty="0">
              <a:solidFill>
                <a:schemeClr val="tx2"/>
              </a:solidFill>
              <a:effectLst/>
              <a:cs typeface="Calibri"/>
            </a:endParaRPr>
          </a:p>
          <a:p>
            <a:pPr fontAlgn="base"/>
            <a:endParaRPr lang="pl-PL" sz="1200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l"/>
            <a:r>
              <a:rPr lang="pl-PL" sz="1200" b="0" i="0" u="none" strike="noStrike" dirty="0">
                <a:solidFill>
                  <a:schemeClr val="tx2"/>
                </a:solidFill>
                <a:effectLst/>
                <a:latin typeface="Calibri"/>
                <a:cs typeface="Calibri"/>
              </a:rPr>
              <a:t>Dla zwiększenia czytelność analiz, przyjęto uproszczenie, że:  </a:t>
            </a:r>
            <a:endParaRPr lang="pl-PL" dirty="0">
              <a:solidFill>
                <a:schemeClr val="tx2"/>
              </a:solidFill>
            </a:endParaRPr>
          </a:p>
          <a:p>
            <a:pPr marL="171450" indent="-171450" algn="l" rtl="0" fontAlgn="base">
              <a:buFont typeface="Arial"/>
              <a:buChar char="•"/>
            </a:pPr>
            <a:r>
              <a:rPr lang="pl-PL" sz="1200" b="0" i="0" u="none" strike="noStrike" dirty="0">
                <a:solidFill>
                  <a:schemeClr val="tx2"/>
                </a:solidFill>
                <a:effectLst/>
                <a:latin typeface="Calibri"/>
                <a:cs typeface="Calibri"/>
              </a:rPr>
              <a:t>kod UP_01 odzwierciedla osoby zatrudnione na podstawie umowy o pracę,  </a:t>
            </a:r>
          </a:p>
          <a:p>
            <a:pPr marL="171450" indent="-171450" algn="l" rtl="0" fontAlgn="base">
              <a:buFont typeface="Arial"/>
              <a:buChar char="•"/>
            </a:pPr>
            <a:r>
              <a:rPr lang="pl-PL" sz="1200" b="0" i="0" u="none" strike="noStrike" dirty="0">
                <a:solidFill>
                  <a:schemeClr val="tx2"/>
                </a:solidFill>
                <a:effectLst/>
                <a:latin typeface="Calibri"/>
                <a:cs typeface="Calibri"/>
              </a:rPr>
              <a:t>kod UP_04 odzwierciedla osoby zatrudnione na podstawie umów cywilnoprawnych  </a:t>
            </a:r>
          </a:p>
          <a:p>
            <a:pPr marL="171450" indent="-171450" algn="l" rtl="0" fontAlgn="base">
              <a:buFont typeface="Arial"/>
              <a:buChar char="•"/>
            </a:pPr>
            <a:r>
              <a:rPr lang="pl-PL" sz="1200" b="0" i="0" u="none" strike="noStrike" dirty="0">
                <a:solidFill>
                  <a:schemeClr val="tx2"/>
                </a:solidFill>
                <a:effectLst/>
                <a:latin typeface="Calibri"/>
                <a:cs typeface="Calibri"/>
              </a:rPr>
              <a:t>kod UP_05 odzwierciedla osoby prowadzące działalność gospodarczą na podstawie wpisu do Centralnej Ewidencji Działalności Gospodarczej, wraz z osobami współpracującymi, oraz artystów, twórców i osoby wykonujące wolne zawody. </a:t>
            </a:r>
          </a:p>
          <a:p>
            <a:pPr fontAlgn="base"/>
            <a:endParaRPr lang="pl-PL" sz="1200" dirty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pl-PL" sz="1200" b="1" i="0" u="none" strike="noStrike" dirty="0">
                <a:solidFill>
                  <a:schemeClr val="tx2"/>
                </a:solidFill>
                <a:effectLst/>
                <a:latin typeface="Calibri"/>
                <a:cs typeface="Calibri"/>
              </a:rPr>
              <a:t>Unikalność ubezpieczonego w ramach działu PKD</a:t>
            </a:r>
            <a:endParaRPr lang="pl-PL" b="1" dirty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pl-PL" sz="1200" b="0" i="0" u="none" strike="noStrike" dirty="0">
                <a:solidFill>
                  <a:schemeClr val="tx2"/>
                </a:solidFill>
                <a:effectLst/>
                <a:latin typeface="Calibri"/>
                <a:cs typeface="Calibri"/>
              </a:rPr>
              <a:t>Jeśli ubezpieczony był zgłoszony do ubezpieczenia przez kilku płatników składek</a:t>
            </a:r>
            <a:r>
              <a:rPr lang="pl-PL" sz="1200" dirty="0">
                <a:solidFill>
                  <a:schemeClr val="tx2"/>
                </a:solidFill>
                <a:latin typeface="Calibri"/>
                <a:cs typeface="Calibri"/>
              </a:rPr>
              <a:t>, </a:t>
            </a:r>
            <a:r>
              <a:rPr lang="pl-PL" sz="1200" b="0" i="0" u="none" strike="noStrike" dirty="0">
                <a:solidFill>
                  <a:schemeClr val="tx2"/>
                </a:solidFill>
                <a:effectLst/>
                <a:latin typeface="Calibri"/>
                <a:cs typeface="Calibri"/>
              </a:rPr>
              <a:t>posiadających różne PKD w zestawieniu</a:t>
            </a:r>
            <a:r>
              <a:rPr lang="pl-PL" sz="1200" dirty="0">
                <a:solidFill>
                  <a:schemeClr val="tx2"/>
                </a:solidFill>
                <a:latin typeface="Calibri"/>
                <a:cs typeface="Calibri"/>
              </a:rPr>
              <a:t>,</a:t>
            </a:r>
            <a:r>
              <a:rPr lang="pl-PL" sz="1200" b="0" i="0" u="none" strike="noStrike" dirty="0">
                <a:solidFill>
                  <a:schemeClr val="tx2"/>
                </a:solidFill>
                <a:effectLst/>
                <a:latin typeface="Calibri"/>
                <a:cs typeface="Calibri"/>
              </a:rPr>
              <a:t> został wykazany w każdym dziale PKD oddzielnie. Jeśli</a:t>
            </a:r>
            <a:r>
              <a:rPr lang="pl-PL" sz="1200" dirty="0">
                <a:solidFill>
                  <a:schemeClr val="tx2"/>
                </a:solidFill>
                <a:latin typeface="Calibri"/>
                <a:cs typeface="Calibri"/>
              </a:rPr>
              <a:t> </a:t>
            </a:r>
            <a:r>
              <a:rPr lang="pl-PL" sz="1200" b="0" i="0" u="none" strike="noStrike" dirty="0">
                <a:solidFill>
                  <a:schemeClr val="tx2"/>
                </a:solidFill>
                <a:effectLst/>
                <a:latin typeface="Calibri"/>
                <a:cs typeface="Calibri"/>
              </a:rPr>
              <a:t> był zgłoszony do ubezpieczenia przez kilku płatników składek</a:t>
            </a:r>
            <a:r>
              <a:rPr lang="pl-PL" sz="1200" dirty="0">
                <a:solidFill>
                  <a:schemeClr val="tx2"/>
                </a:solidFill>
                <a:latin typeface="Calibri"/>
                <a:cs typeface="Calibri"/>
              </a:rPr>
              <a:t>,</a:t>
            </a:r>
            <a:r>
              <a:rPr lang="pl-PL" sz="1200" b="0" i="0" u="none" strike="noStrike" dirty="0">
                <a:solidFill>
                  <a:schemeClr val="tx2"/>
                </a:solidFill>
                <a:effectLst/>
                <a:latin typeface="Calibri"/>
                <a:cs typeface="Calibri"/>
              </a:rPr>
              <a:t> posiadających to samo PKD w zestawieniu</a:t>
            </a:r>
            <a:r>
              <a:rPr lang="pl-PL" sz="1200" dirty="0">
                <a:solidFill>
                  <a:schemeClr val="tx2"/>
                </a:solidFill>
                <a:latin typeface="Calibri"/>
                <a:cs typeface="Calibri"/>
              </a:rPr>
              <a:t>,</a:t>
            </a:r>
            <a:r>
              <a:rPr lang="pl-PL" sz="1200" b="0" i="0" u="none" strike="noStrike" dirty="0">
                <a:solidFill>
                  <a:schemeClr val="tx2"/>
                </a:solidFill>
                <a:effectLst/>
                <a:latin typeface="Calibri"/>
                <a:cs typeface="Calibri"/>
              </a:rPr>
              <a:t> został wykazany raz.</a:t>
            </a:r>
            <a:r>
              <a:rPr lang="pl-PL" sz="1200" dirty="0">
                <a:solidFill>
                  <a:schemeClr val="tx2"/>
                </a:solidFill>
                <a:latin typeface="Calibri"/>
                <a:cs typeface="Calibri"/>
              </a:rPr>
              <a:t> </a:t>
            </a:r>
            <a:endParaRPr lang="pl-PL" dirty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pl-PL" sz="1200" b="0" i="0" u="none" strike="noStrike" dirty="0">
                <a:solidFill>
                  <a:schemeClr val="tx2"/>
                </a:solidFill>
                <a:effectLst/>
                <a:latin typeface="Calibri"/>
                <a:cs typeface="Calibri"/>
              </a:rPr>
              <a:t>Przyporządkowanie „mieszkańców” – następuje na podst. miejsca zameldowania.</a:t>
            </a:r>
            <a:endParaRPr lang="pl-PL" dirty="0">
              <a:solidFill>
                <a:schemeClr val="tx2"/>
              </a:solidFill>
              <a:cs typeface="Calibri"/>
            </a:endParaRPr>
          </a:p>
        </p:txBody>
      </p:sp>
      <p:pic>
        <p:nvPicPr>
          <p:cNvPr id="8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4BDFE2E9-8D11-85D7-6657-CFCC47A26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69" y="4593458"/>
            <a:ext cx="527632" cy="45823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30F3BB9-DF40-B1CA-53B5-A4DE1B51E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71" y="96085"/>
            <a:ext cx="3168813" cy="32386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E1A6950-CB3D-8A55-1B0B-C049D87D7577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21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4174663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395536" y="699542"/>
            <a:ext cx="7992888" cy="1656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000" b="1" spc="300">
              <a:solidFill>
                <a:srgbClr val="00009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2F35209A-57E7-E6A4-E200-D1B035B3B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515966"/>
            <a:ext cx="576064" cy="458233"/>
          </a:xfrm>
          <a:prstGeom prst="rect">
            <a:avLst/>
          </a:prstGeom>
        </p:spPr>
      </p:pic>
      <p:pic>
        <p:nvPicPr>
          <p:cNvPr id="7" name="Obraz 6" descr="Obraz zawierający tekst, logo, Czcionka, symbol&#10;&#10;Opis wygenerowany automatycznie">
            <a:extLst>
              <a:ext uri="{FF2B5EF4-FFF2-40B4-BE49-F238E27FC236}">
                <a16:creationId xmlns:a16="http://schemas.microsoft.com/office/drawing/2014/main" id="{39BEC772-3B84-5621-1B27-7345025F3F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33" y="4515965"/>
            <a:ext cx="873083" cy="45823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3C4E677-E941-B025-EF26-73222DE397F6}"/>
              </a:ext>
            </a:extLst>
          </p:cNvPr>
          <p:cNvSpPr txBox="1"/>
          <p:nvPr/>
        </p:nvSpPr>
        <p:spPr>
          <a:xfrm>
            <a:off x="273680" y="4560415"/>
            <a:ext cx="22322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dirty="0">
                <a:solidFill>
                  <a:srgbClr val="000099"/>
                </a:solidFill>
              </a:rPr>
              <a:t>Gdańsk, 03.06.2024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D19F129-4823-1451-9305-A566B6D7E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371" y="96085"/>
            <a:ext cx="3168813" cy="32386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7F735D5-807B-0A0A-51EA-7DEE49557418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22</a:t>
            </a:fld>
            <a:endParaRPr lang="pl-PL" sz="12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0D7B7C-945D-BD5C-0C73-D12E1CC9A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1600200"/>
            <a:ext cx="5029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09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0529DEF-EE71-9482-C684-02399B926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23929"/>
            <a:ext cx="5110007" cy="390100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548BDBC-2BEB-B879-D044-42B4DAD97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445" y="4496362"/>
            <a:ext cx="952549" cy="46357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79C8753-7F85-A974-1D28-F5FF177EBE25}"/>
              </a:ext>
            </a:extLst>
          </p:cNvPr>
          <p:cNvSpPr txBox="1"/>
          <p:nvPr/>
        </p:nvSpPr>
        <p:spPr>
          <a:xfrm>
            <a:off x="4283968" y="1186264"/>
            <a:ext cx="4608512" cy="18928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1300" dirty="0">
                <a:solidFill>
                  <a:schemeClr val="tx2"/>
                </a:solidFill>
              </a:rPr>
              <a:t>Rynek pracy w województwie pomorskim to </a:t>
            </a:r>
            <a:r>
              <a:rPr lang="pl-PL" sz="1300" b="1" dirty="0">
                <a:solidFill>
                  <a:schemeClr val="tx2"/>
                </a:solidFill>
              </a:rPr>
              <a:t>rynek pracownika</a:t>
            </a:r>
            <a:r>
              <a:rPr lang="pl-PL" sz="1300" dirty="0">
                <a:solidFill>
                  <a:schemeClr val="tx2"/>
                </a:solidFill>
              </a:rPr>
              <a:t>. Co trzecia firma zgłosiła: </a:t>
            </a:r>
            <a:endParaRPr lang="pl-PL" sz="1300" dirty="0">
              <a:solidFill>
                <a:schemeClr val="tx2"/>
              </a:solidFill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300" b="1" dirty="0">
                <a:solidFill>
                  <a:schemeClr val="tx2"/>
                </a:solidFill>
              </a:rPr>
              <a:t>brak osób wykwalifikowanych</a:t>
            </a:r>
            <a:r>
              <a:rPr lang="pl-PL" sz="1300" dirty="0">
                <a:solidFill>
                  <a:schemeClr val="tx2"/>
                </a:solidFill>
              </a:rPr>
              <a:t>;</a:t>
            </a:r>
            <a:endParaRPr lang="pl-PL" sz="1300" dirty="0">
              <a:solidFill>
                <a:schemeClr val="tx2"/>
              </a:solidFill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300" b="1" dirty="0">
                <a:solidFill>
                  <a:schemeClr val="tx2"/>
                </a:solidFill>
              </a:rPr>
              <a:t>zbyt wysokie oczekiwania płacowe</a:t>
            </a:r>
            <a:r>
              <a:rPr lang="pl-PL" sz="1300" dirty="0">
                <a:solidFill>
                  <a:schemeClr val="tx2"/>
                </a:solidFill>
              </a:rPr>
              <a:t>; </a:t>
            </a:r>
            <a:endParaRPr lang="pl-PL" sz="1300" dirty="0">
              <a:solidFill>
                <a:schemeClr val="tx2"/>
              </a:solidFill>
              <a:cs typeface="Calibri"/>
            </a:endParaRPr>
          </a:p>
          <a:p>
            <a:endParaRPr lang="pl-PL" sz="1300" dirty="0">
              <a:solidFill>
                <a:schemeClr val="tx2"/>
              </a:solidFill>
              <a:cs typeface="Calibri"/>
            </a:endParaRPr>
          </a:p>
          <a:p>
            <a:r>
              <a:rPr lang="pl-PL" sz="1300" dirty="0">
                <a:solidFill>
                  <a:schemeClr val="tx2"/>
                </a:solidFill>
              </a:rPr>
              <a:t>W przypadku firm zatrudniających 10 i więcej osób </a:t>
            </a:r>
            <a:r>
              <a:rPr lang="pl-PL" sz="1300" b="1" dirty="0">
                <a:solidFill>
                  <a:schemeClr val="tx2"/>
                </a:solidFill>
              </a:rPr>
              <a:t>problem deklaruje ponad 50% badanych. </a:t>
            </a:r>
            <a:endParaRPr lang="pl-PL" sz="1300" b="1" dirty="0">
              <a:solidFill>
                <a:schemeClr val="tx2"/>
              </a:solidFill>
              <a:cs typeface="Calibri"/>
            </a:endParaRPr>
          </a:p>
          <a:p>
            <a:r>
              <a:rPr lang="pl-PL" sz="1300" dirty="0">
                <a:solidFill>
                  <a:schemeClr val="tx2"/>
                </a:solidFill>
              </a:rPr>
              <a:t>Zaledwie 5% badanych planuje redukcję zatrudnienia, a 35% chciałoby je zwiększyć.</a:t>
            </a:r>
            <a:endParaRPr lang="pl-PL" sz="1300" dirty="0">
              <a:solidFill>
                <a:schemeClr val="tx2"/>
              </a:solidFill>
              <a:cs typeface="Calibri"/>
            </a:endParaRPr>
          </a:p>
        </p:txBody>
      </p:sp>
      <p:pic>
        <p:nvPicPr>
          <p:cNvPr id="11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90E269BE-001E-B49F-7ED7-CAA4F1E65B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872" y="4496593"/>
            <a:ext cx="576064" cy="45823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B73C699-17FC-919E-8F75-27F0CBA53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187" y="81930"/>
            <a:ext cx="3168813" cy="323867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B28A9E7A-DD71-4306-D1D1-5F89AAC0065E}"/>
              </a:ext>
            </a:extLst>
          </p:cNvPr>
          <p:cNvSpPr txBox="1">
            <a:spLocks/>
          </p:cNvSpPr>
          <p:nvPr/>
        </p:nvSpPr>
        <p:spPr>
          <a:xfrm>
            <a:off x="683568" y="161887"/>
            <a:ext cx="3348786" cy="4878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WYNIKI BADANIA MŚP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683568" y="554411"/>
            <a:ext cx="8208912" cy="4878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800" b="1" ker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Wyzwania rynku pracy w opinii badanych przedstawicieli MŚP</a:t>
            </a:r>
            <a:endParaRPr lang="pl-PL" sz="2400" b="1">
              <a:solidFill>
                <a:srgbClr val="00ADE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F315790-F3B6-5C06-93FD-59CA2405B644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23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3805374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533615" y="452385"/>
            <a:ext cx="7560840" cy="368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CELE BADANYCH MŚP NA NAJBLIŻSZE 3 LATA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69C53E7-765B-DE4A-3268-64F0A0608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48" y="915566"/>
            <a:ext cx="8136904" cy="3673672"/>
          </a:xfrm>
          <a:prstGeom prst="rect">
            <a:avLst/>
          </a:prstGeom>
        </p:spPr>
      </p:pic>
      <p:pic>
        <p:nvPicPr>
          <p:cNvPr id="9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27B91CB5-827D-529E-4443-28E971DDE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61" y="4506895"/>
            <a:ext cx="576064" cy="45823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7E7C349-FC24-126B-67B7-526FBBCFE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680" y="43838"/>
            <a:ext cx="3168813" cy="32386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8ECDB22-D4C2-866A-DBE2-949F991E70A4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dirty="0" smtClean="0"/>
              <a:pPr algn="ctr"/>
              <a:t>24</a:t>
            </a:fld>
            <a:endParaRPr lang="pl-PL" sz="1200"/>
          </a:p>
        </p:txBody>
      </p:sp>
      <p:pic>
        <p:nvPicPr>
          <p:cNvPr id="8" name="Obraz 7" descr="Obraz zawierający tekst, Czcionka, Grafika, zrzut ekranu&#10;&#10;Opis wygenerowany automatycznie">
            <a:extLst>
              <a:ext uri="{FF2B5EF4-FFF2-40B4-BE49-F238E27FC236}">
                <a16:creationId xmlns:a16="http://schemas.microsoft.com/office/drawing/2014/main" id="{8AB61974-C45E-C317-6B70-4CF3E14F5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8288" y="4584518"/>
            <a:ext cx="1022686" cy="37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79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309533" y="537508"/>
            <a:ext cx="7629401" cy="43952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b="1">
                <a:solidFill>
                  <a:srgbClr val="004D95"/>
                </a:solidFill>
                <a:ea typeface="Open Sans"/>
                <a:cs typeface="Open Sans"/>
              </a:rPr>
              <a:t>Zainteresowanie różnymi formami wsparcia wśród badanych MŚP</a:t>
            </a:r>
            <a:r>
              <a:rPr lang="pl-PL" sz="2400" b="1">
                <a:solidFill>
                  <a:srgbClr val="00ADEF"/>
                </a:solidFill>
                <a:ea typeface="Open Sans"/>
                <a:cs typeface="Open Sans"/>
              </a:rPr>
              <a:t> </a:t>
            </a:r>
            <a:endParaRPr lang="pl-PL" sz="2400" b="1">
              <a:solidFill>
                <a:srgbClr val="00ADE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6C1265B-567B-0B73-4820-38188E862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4409"/>
            <a:ext cx="9138987" cy="3238758"/>
          </a:xfrm>
          <a:prstGeom prst="rect">
            <a:avLst/>
          </a:prstGeom>
        </p:spPr>
      </p:pic>
      <p:pic>
        <p:nvPicPr>
          <p:cNvPr id="11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39D8760D-33F7-1B38-6DD3-576C0C98CF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85" y="4525652"/>
            <a:ext cx="576064" cy="45823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64AAAC4-C9A1-9670-35E3-74684951B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371" y="96085"/>
            <a:ext cx="3168813" cy="323867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A53F9B1C-84DC-52A5-24B4-BE50A8D8E196}"/>
              </a:ext>
            </a:extLst>
          </p:cNvPr>
          <p:cNvSpPr txBox="1">
            <a:spLocks/>
          </p:cNvSpPr>
          <p:nvPr/>
        </p:nvSpPr>
        <p:spPr>
          <a:xfrm>
            <a:off x="683568" y="161887"/>
            <a:ext cx="3348786" cy="4878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WYNIKI BADANIA MŚP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2C25BCF-822C-D422-9A21-F54274BAE43C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25</a:t>
            </a:fld>
            <a:endParaRPr lang="pl-PL" sz="1200"/>
          </a:p>
        </p:txBody>
      </p:sp>
      <p:pic>
        <p:nvPicPr>
          <p:cNvPr id="10" name="Obraz 9" descr="Obraz zawierający tekst, Czcionka, Grafika, zrzut ekranu&#10;&#10;Opis wygenerowany automatycznie">
            <a:extLst>
              <a:ext uri="{FF2B5EF4-FFF2-40B4-BE49-F238E27FC236}">
                <a16:creationId xmlns:a16="http://schemas.microsoft.com/office/drawing/2014/main" id="{1B20BC3F-E720-71AE-0DBB-AAD52E8F16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933" y="4604571"/>
            <a:ext cx="1022686" cy="37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4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643558" y="290858"/>
            <a:ext cx="8064896" cy="4778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DEMOGRAFIA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31590" y="915566"/>
            <a:ext cx="777686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pl-PL" sz="1400" b="1" i="0" dirty="0">
                <a:solidFill>
                  <a:schemeClr val="tx2"/>
                </a:solidFill>
                <a:effectLst/>
                <a:latin typeface="Segoe UI"/>
                <a:cs typeface="Segoe UI"/>
              </a:rPr>
              <a:t>Zmiana liczby ludności </a:t>
            </a:r>
            <a:r>
              <a:rPr lang="pl-PL" sz="1400" b="1" dirty="0">
                <a:solidFill>
                  <a:schemeClr val="tx2"/>
                </a:solidFill>
                <a:latin typeface="Segoe UI"/>
                <a:cs typeface="Segoe UI"/>
              </a:rPr>
              <a:t>wg</a:t>
            </a:r>
            <a:r>
              <a:rPr lang="pl-PL" sz="1400" b="1" i="0" dirty="0">
                <a:solidFill>
                  <a:schemeClr val="tx2"/>
                </a:solidFill>
                <a:effectLst/>
                <a:latin typeface="Segoe UI"/>
                <a:cs typeface="Segoe UI"/>
              </a:rPr>
              <a:t> województw w latach 2011-2022</a:t>
            </a:r>
            <a:r>
              <a:rPr lang="pl-PL" sz="1400" b="1" dirty="0">
                <a:solidFill>
                  <a:schemeClr val="tx2"/>
                </a:solidFill>
                <a:latin typeface="Segoe UI"/>
                <a:cs typeface="Segoe UI"/>
              </a:rPr>
              <a:t> </a:t>
            </a:r>
            <a:r>
              <a:rPr lang="pl-PL" sz="1400" b="1" i="0" dirty="0">
                <a:solidFill>
                  <a:schemeClr val="tx2"/>
                </a:solidFill>
                <a:effectLst/>
                <a:latin typeface="Segoe UI"/>
                <a:cs typeface="Segoe UI"/>
              </a:rPr>
              <a:t> (Stan w dniu 31 grudnia)</a:t>
            </a:r>
            <a:r>
              <a:rPr lang="pl-PL" sz="1400" b="1" dirty="0">
                <a:solidFill>
                  <a:schemeClr val="tx2"/>
                </a:solidFill>
                <a:latin typeface="Segoe UI"/>
                <a:cs typeface="Segoe UI"/>
              </a:rPr>
              <a:t> </a:t>
            </a:r>
            <a:endParaRPr lang="pl-PL" sz="1400" b="1" dirty="0">
              <a:solidFill>
                <a:schemeClr val="tx2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A6EDFB-753D-DD51-63FB-E9974BF2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80" y="1339986"/>
            <a:ext cx="5622205" cy="30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94B6EEF6-7CC7-A9FF-CC09-C44B0F2B19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46" y="4496593"/>
            <a:ext cx="576064" cy="45823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DF46FD9-0A94-A4EC-217F-64763BE0E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939" y="143997"/>
            <a:ext cx="3168813" cy="32386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60E0345-E734-1BBB-54CE-B58C6CEA50E2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26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4207218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683568" y="267146"/>
            <a:ext cx="4320480" cy="3603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400" b="1" spc="300">
              <a:solidFill>
                <a:srgbClr val="00ADE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2D6C607-31D3-B769-15B7-C98B93587E41}"/>
              </a:ext>
            </a:extLst>
          </p:cNvPr>
          <p:cNvSpPr txBox="1"/>
          <p:nvPr/>
        </p:nvSpPr>
        <p:spPr>
          <a:xfrm>
            <a:off x="337417" y="1071136"/>
            <a:ext cx="8208912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endParaRPr lang="pl-PL" sz="1400" b="1" dirty="0">
              <a:solidFill>
                <a:schemeClr val="tx2"/>
              </a:solidFill>
            </a:endParaRPr>
          </a:p>
          <a:p>
            <a:pPr algn="just"/>
            <a:r>
              <a:rPr lang="pl-PL" sz="1400" b="1" i="0" dirty="0">
                <a:solidFill>
                  <a:schemeClr val="tx2"/>
                </a:solidFill>
                <a:effectLst/>
              </a:rPr>
              <a:t>Wspólne silne strony:</a:t>
            </a:r>
            <a:r>
              <a:rPr lang="pl-PL" sz="1400" b="0" i="0" dirty="0">
                <a:solidFill>
                  <a:schemeClr val="tx2"/>
                </a:solidFill>
                <a:effectLst/>
              </a:rPr>
              <a:t> </a:t>
            </a:r>
            <a:endParaRPr lang="pl-PL" sz="1400" b="0" i="0" dirty="0">
              <a:solidFill>
                <a:schemeClr val="tx2"/>
              </a:solidFill>
              <a:effectLst/>
              <a:cs typeface="Calibri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chemeClr val="tx2"/>
                </a:solidFill>
                <a:effectLst/>
              </a:rPr>
              <a:t>Dobra lokalizacja i dostępność komunikacyjna. </a:t>
            </a:r>
            <a:endParaRPr lang="pl-PL" sz="1400" b="0" i="0" dirty="0">
              <a:solidFill>
                <a:schemeClr val="tx2"/>
              </a:solidFill>
              <a:effectLst/>
              <a:cs typeface="Calibri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chemeClr val="tx2"/>
                </a:solidFill>
                <a:effectLst/>
              </a:rPr>
              <a:t>Bogate dziedzictwo kulturowe i przyrodnicze. </a:t>
            </a:r>
            <a:endParaRPr lang="pl-PL" sz="1400" b="0" i="0" dirty="0">
              <a:solidFill>
                <a:schemeClr val="tx2"/>
              </a:solidFill>
              <a:effectLst/>
              <a:cs typeface="Calibri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chemeClr val="tx2"/>
                </a:solidFill>
                <a:effectLst/>
              </a:rPr>
              <a:t>Wysokie poczucie bezpieczeństwa mieszkańców. </a:t>
            </a:r>
            <a:endParaRPr lang="pl-PL" sz="1400" b="0" i="0" dirty="0">
              <a:solidFill>
                <a:schemeClr val="tx2"/>
              </a:solidFill>
              <a:effectLst/>
              <a:cs typeface="Calibri"/>
            </a:endParaRPr>
          </a:p>
          <a:p>
            <a:pPr algn="just" fontAlgn="base"/>
            <a:endParaRPr lang="pl-PL" sz="1400" b="1" dirty="0">
              <a:solidFill>
                <a:schemeClr val="tx2"/>
              </a:solidFill>
              <a:cs typeface="Calibri"/>
            </a:endParaRPr>
          </a:p>
          <a:p>
            <a:pPr algn="just"/>
            <a:r>
              <a:rPr lang="pl-PL" sz="1400" b="1" i="0" dirty="0">
                <a:solidFill>
                  <a:schemeClr val="tx2"/>
                </a:solidFill>
                <a:effectLst/>
              </a:rPr>
              <a:t>Wspólne słabe strony:</a:t>
            </a:r>
            <a:r>
              <a:rPr lang="pl-PL" sz="1400" b="0" i="0" dirty="0">
                <a:solidFill>
                  <a:schemeClr val="tx2"/>
                </a:solidFill>
                <a:effectLst/>
              </a:rPr>
              <a:t> </a:t>
            </a:r>
            <a:endParaRPr lang="pl-PL" sz="1400" b="0" i="0" dirty="0">
              <a:solidFill>
                <a:schemeClr val="tx2"/>
              </a:solidFill>
              <a:effectLst/>
              <a:cs typeface="Calibri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chemeClr val="tx2"/>
                </a:solidFill>
                <a:effectLst/>
              </a:rPr>
              <a:t>Infrastruktura drogowa i szlaki pieszo-rowerowe wymagające modernizacji. </a:t>
            </a:r>
            <a:endParaRPr lang="pl-PL" sz="1400" b="0" i="0" dirty="0">
              <a:solidFill>
                <a:schemeClr val="tx2"/>
              </a:solidFill>
              <a:effectLst/>
              <a:cs typeface="Calibri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chemeClr val="tx2"/>
                </a:solidFill>
                <a:effectLst/>
              </a:rPr>
              <a:t>Niewystarczające uzbrojenie terenów pod inwestycje. </a:t>
            </a:r>
            <a:endParaRPr lang="pl-PL" sz="1400" b="1" dirty="0">
              <a:solidFill>
                <a:schemeClr val="tx2"/>
              </a:solidFill>
            </a:endParaRPr>
          </a:p>
          <a:p>
            <a:pPr algn="just" rtl="0" fontAlgn="base"/>
            <a:endParaRPr lang="pl-PL" sz="1400" b="1" i="0" dirty="0">
              <a:solidFill>
                <a:schemeClr val="tx2"/>
              </a:solidFill>
              <a:effectLst/>
              <a:cs typeface="Calibri"/>
            </a:endParaRPr>
          </a:p>
          <a:p>
            <a:pPr algn="just"/>
            <a:r>
              <a:rPr lang="pl-PL" sz="1400" b="1" i="0" dirty="0">
                <a:solidFill>
                  <a:schemeClr val="tx2"/>
                </a:solidFill>
                <a:effectLst/>
              </a:rPr>
              <a:t>Wspólne szanse:</a:t>
            </a:r>
            <a:r>
              <a:rPr lang="pl-PL" sz="1400" b="0" i="0" dirty="0">
                <a:solidFill>
                  <a:schemeClr val="tx2"/>
                </a:solidFill>
                <a:effectLst/>
              </a:rPr>
              <a:t> </a:t>
            </a:r>
            <a:endParaRPr lang="pl-PL" sz="1400" b="0" i="0" dirty="0">
              <a:solidFill>
                <a:schemeClr val="tx2"/>
              </a:solidFill>
              <a:effectLst/>
              <a:cs typeface="Calibri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chemeClr val="tx2"/>
                </a:solidFill>
                <a:effectLst/>
              </a:rPr>
              <a:t>Rozwój turystyki dzięki wykorzystaniu walorów środowiskowych i krajobrazowych. </a:t>
            </a:r>
            <a:endParaRPr lang="pl-PL" sz="1400" b="0" i="0" dirty="0">
              <a:solidFill>
                <a:schemeClr val="tx2"/>
              </a:solidFill>
              <a:effectLst/>
              <a:cs typeface="Calibri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chemeClr val="tx2"/>
                </a:solidFill>
                <a:effectLst/>
              </a:rPr>
              <a:t>Wzrost gospodarczy poprzez wsparcie lokalnej przedsiębiorczości. </a:t>
            </a:r>
            <a:endParaRPr lang="pl-PL" sz="1400" b="0" i="0" dirty="0">
              <a:solidFill>
                <a:schemeClr val="tx2"/>
              </a:solidFill>
              <a:effectLst/>
              <a:cs typeface="Calibri"/>
            </a:endParaRPr>
          </a:p>
          <a:p>
            <a:pPr algn="just" fontAlgn="base"/>
            <a:endParaRPr lang="pl-PL" sz="1400" b="1" dirty="0">
              <a:solidFill>
                <a:schemeClr val="tx2"/>
              </a:solidFill>
              <a:cs typeface="Calibri"/>
            </a:endParaRPr>
          </a:p>
          <a:p>
            <a:pPr algn="just"/>
            <a:r>
              <a:rPr lang="pl-PL" sz="1400" b="1" i="0" dirty="0">
                <a:solidFill>
                  <a:schemeClr val="tx2"/>
                </a:solidFill>
                <a:effectLst/>
              </a:rPr>
              <a:t>Wspólne zagrożenia:</a:t>
            </a:r>
            <a:r>
              <a:rPr lang="pl-PL" sz="1400" b="0" i="0" dirty="0">
                <a:solidFill>
                  <a:schemeClr val="tx2"/>
                </a:solidFill>
                <a:effectLst/>
              </a:rPr>
              <a:t> </a:t>
            </a:r>
            <a:endParaRPr lang="pl-PL" sz="1400" b="0" i="0" dirty="0">
              <a:solidFill>
                <a:schemeClr val="tx2"/>
              </a:solidFill>
              <a:effectLst/>
              <a:cs typeface="Calibri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chemeClr val="tx2"/>
                </a:solidFill>
                <a:effectLst/>
              </a:rPr>
              <a:t>Sezonowość gospodarki, zwłaszcza w kontekście turystyki. </a:t>
            </a:r>
            <a:endParaRPr lang="pl-PL" sz="1400" b="0" i="0" dirty="0">
              <a:solidFill>
                <a:schemeClr val="tx2"/>
              </a:solidFill>
              <a:effectLst/>
              <a:cs typeface="Calibri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chemeClr val="tx2"/>
                </a:solidFill>
                <a:effectLst/>
              </a:rPr>
              <a:t>Presja na środowisko naturalne i konieczność jego ochrony. </a:t>
            </a:r>
            <a:endParaRPr lang="pl-PL" sz="1400" b="0" i="0" dirty="0">
              <a:solidFill>
                <a:schemeClr val="tx2"/>
              </a:solidFill>
              <a:effectLst/>
              <a:cs typeface="Calibri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3CC8D9B-E382-FD68-36E5-1A41AB07D32D}"/>
              </a:ext>
            </a:extLst>
          </p:cNvPr>
          <p:cNvSpPr txBox="1"/>
          <p:nvPr/>
        </p:nvSpPr>
        <p:spPr>
          <a:xfrm>
            <a:off x="488198" y="349866"/>
            <a:ext cx="756084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pl-PL" sz="2400" b="1">
                <a:solidFill>
                  <a:srgbClr val="00ADEF"/>
                </a:solidFill>
                <a:ea typeface="Open Sans"/>
                <a:cs typeface="Open Sans"/>
              </a:rPr>
              <a:t>ANALIZA DOKUMENTÓW STRATEGICZNYCH</a:t>
            </a:r>
          </a:p>
        </p:txBody>
      </p:sp>
      <p:pic>
        <p:nvPicPr>
          <p:cNvPr id="8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78FC26C8-508C-0276-4E51-FDF878654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06" y="4535339"/>
            <a:ext cx="527632" cy="45823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78B7C34-BE4B-4812-EC5F-C69B52F7D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71" y="96085"/>
            <a:ext cx="3168813" cy="323867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4732C755-B04B-4456-03F2-5B39D9A4D7FE}"/>
              </a:ext>
            </a:extLst>
          </p:cNvPr>
          <p:cNvSpPr txBox="1">
            <a:spLocks/>
          </p:cNvSpPr>
          <p:nvPr/>
        </p:nvSpPr>
        <p:spPr>
          <a:xfrm>
            <a:off x="292457" y="810077"/>
            <a:ext cx="8434951" cy="458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800" b="1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rPr>
              <a:t>Podsumowanie analizy SWOT – synteza dokumentów na poziomie województwa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91A6CBD-F720-2C71-8B5C-422897F3A141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27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1442017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673881" y="412443"/>
            <a:ext cx="8225189" cy="36038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>
                <a:solidFill>
                  <a:srgbClr val="00ADEF"/>
                </a:solidFill>
                <a:ea typeface="Open Sans"/>
                <a:cs typeface="Open Sans"/>
              </a:rPr>
              <a:t>ANALIZA DOKUMENTÓW STRATEGICZNYCH </a:t>
            </a:r>
            <a:endParaRPr lang="pl-PL" sz="2400" b="1">
              <a:solidFill>
                <a:srgbClr val="00ADE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081225D9-BF68-8522-18D4-744CE65AE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06" y="4535339"/>
            <a:ext cx="527632" cy="458233"/>
          </a:xfrm>
          <a:prstGeom prst="rect">
            <a:avLst/>
          </a:prstGeom>
        </p:spPr>
      </p:pic>
      <p:pic>
        <p:nvPicPr>
          <p:cNvPr id="4" name="Obraz 3" descr="Podgląd obrazu">
            <a:extLst>
              <a:ext uri="{FF2B5EF4-FFF2-40B4-BE49-F238E27FC236}">
                <a16:creationId xmlns:a16="http://schemas.microsoft.com/office/drawing/2014/main" id="{89F3E6F0-63CA-2510-D1A7-1AB2FB3C4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94" y="1515013"/>
            <a:ext cx="5756910" cy="28936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F5C02AC-A167-A269-EC9E-66FD933F9B54}"/>
              </a:ext>
            </a:extLst>
          </p:cNvPr>
          <p:cNvSpPr txBox="1"/>
          <p:nvPr/>
        </p:nvSpPr>
        <p:spPr>
          <a:xfrm>
            <a:off x="690703" y="823581"/>
            <a:ext cx="75544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l-PL" sz="1600" b="1" i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Mapa słów kluczowych dla województwa pomorskiego </a:t>
            </a:r>
            <a:endParaRPr lang="pl-PL" sz="1600" b="0" i="0">
              <a:solidFill>
                <a:schemeClr val="tx2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8F8E7EA-968D-0734-987B-C3CDE4D10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371" y="96085"/>
            <a:ext cx="3168813" cy="32386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780629B-2454-C168-8400-274FD9F451A8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28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2251450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337279" y="611950"/>
            <a:ext cx="8669561" cy="39236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Intensywność występowania płatników ZUS (AP) wg sekcji PKD i subregionów - LQ </a:t>
            </a:r>
            <a:r>
              <a:rPr lang="pl-PL" sz="1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(stan na 31.12.2022)</a:t>
            </a:r>
          </a:p>
          <a:p>
            <a:pPr algn="l"/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pl-PL" sz="2400" b="1" spc="300" dirty="0">
              <a:solidFill>
                <a:srgbClr val="00ADE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753E0670-9E22-273E-4FED-FDC60E4C64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06" y="4535339"/>
            <a:ext cx="527632" cy="45823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A72AB1F-3726-E051-FDAC-9EEEC1931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75" y="1149965"/>
            <a:ext cx="8149249" cy="316596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40D032C-B046-7830-7647-DCB2A87C9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187" y="149928"/>
            <a:ext cx="3168813" cy="32386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7DDFF90-6CC1-C4F1-E317-9DB8173FF256}"/>
              </a:ext>
            </a:extLst>
          </p:cNvPr>
          <p:cNvSpPr txBox="1"/>
          <p:nvPr/>
        </p:nvSpPr>
        <p:spPr>
          <a:xfrm>
            <a:off x="637082" y="67906"/>
            <a:ext cx="4909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ANALIZA WSPOŁCZYNNIKA LQ</a:t>
            </a:r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E7D1FC1-7478-6A02-A475-C22124F225AE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29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54261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572056" y="487714"/>
            <a:ext cx="7840423" cy="4269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PROBLEMY SYGNALIZOWANE W LITERATURZE I BADANIACH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116FEEA-765E-D8B5-7501-BD099D81AE38}"/>
              </a:ext>
            </a:extLst>
          </p:cNvPr>
          <p:cNvSpPr txBox="1"/>
          <p:nvPr/>
        </p:nvSpPr>
        <p:spPr>
          <a:xfrm>
            <a:off x="572057" y="1063645"/>
            <a:ext cx="8571943" cy="30162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pl-PL" sz="1800" b="0" i="0" u="none" strike="noStrike" dirty="0">
                <a:effectLst/>
                <a:latin typeface="Calibri" panose="020F0502020204030204" pitchFamily="34" charset="0"/>
              </a:rPr>
              <a:t>Wielopokoleniowa struktura rynku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​:</a:t>
            </a:r>
            <a:endParaRPr lang="en-US" sz="2400" b="0" i="0" dirty="0">
              <a:effectLst/>
              <a:latin typeface="Segoe UI" panose="020B0502040204020203" pitchFamily="34" charset="0"/>
            </a:endParaRPr>
          </a:p>
          <a:p>
            <a:pPr marL="742950" lvl="1" indent="-285750" algn="just" fontAlgn="base">
              <a:buFont typeface="Wingdings"/>
              <a:buChar char="ü"/>
            </a:pPr>
            <a:r>
              <a:rPr lang="pl-PL" sz="1600" b="0" i="0" u="none" strike="noStrike" dirty="0">
                <a:effectLst/>
                <a:latin typeface="Calibri"/>
                <a:cs typeface="Calibri"/>
              </a:rPr>
              <a:t>The </a:t>
            </a:r>
            <a:r>
              <a:rPr lang="pl-PL" sz="1600" b="0" i="0" u="none" strike="noStrike" dirty="0" err="1">
                <a:effectLst/>
                <a:latin typeface="Calibri"/>
                <a:cs typeface="Calibri"/>
              </a:rPr>
              <a:t>Silent</a:t>
            </a:r>
            <a:r>
              <a:rPr lang="pl-PL" sz="1600" b="0" i="0" u="none" strike="noStrike" dirty="0">
                <a:effectLst/>
                <a:latin typeface="Calibri"/>
                <a:cs typeface="Calibri"/>
              </a:rPr>
              <a:t> </a:t>
            </a:r>
            <a:r>
              <a:rPr lang="pl-PL" sz="1600" b="0" i="0" u="none" strike="noStrike" dirty="0" err="1">
                <a:effectLst/>
                <a:latin typeface="Calibri"/>
                <a:cs typeface="Calibri"/>
              </a:rPr>
              <a:t>Generation</a:t>
            </a:r>
            <a:r>
              <a:rPr lang="pl-PL" sz="1600" b="0" i="0" u="none" strike="noStrike" dirty="0">
                <a:effectLst/>
                <a:latin typeface="Calibri"/>
                <a:cs typeface="Calibri"/>
              </a:rPr>
              <a:t> (1927-1945/The War </a:t>
            </a:r>
            <a:r>
              <a:rPr lang="pl-PL" sz="1600" b="0" i="0" u="none" strike="noStrike" dirty="0" err="1">
                <a:effectLst/>
                <a:latin typeface="Calibri"/>
                <a:cs typeface="Calibri"/>
              </a:rPr>
              <a:t>Generation</a:t>
            </a:r>
            <a:r>
              <a:rPr lang="pl-PL" sz="1600" b="0" i="0" u="none" strike="noStrike" dirty="0">
                <a:effectLst/>
                <a:latin typeface="Calibri"/>
                <a:cs typeface="Calibri"/>
              </a:rPr>
              <a:t> 1939-1945)</a:t>
            </a:r>
            <a:r>
              <a:rPr lang="en-US" sz="1600" b="0" i="0" dirty="0">
                <a:effectLst/>
                <a:latin typeface="Calibri"/>
                <a:cs typeface="Calibri"/>
              </a:rPr>
              <a:t>​</a:t>
            </a:r>
            <a:endParaRPr lang="en-US" sz="2000" b="0" i="0" dirty="0">
              <a:effectLst/>
              <a:latin typeface="Calibri"/>
              <a:cs typeface="Calibri"/>
            </a:endParaRPr>
          </a:p>
          <a:p>
            <a:pPr marL="742950" lvl="1" indent="-285750" algn="just" fontAlgn="base">
              <a:buFont typeface="Wingdings"/>
              <a:buChar char="ü"/>
            </a:pPr>
            <a:r>
              <a:rPr lang="pl-PL" sz="1600" b="0" i="0" u="none" strike="noStrike" dirty="0">
                <a:effectLst/>
                <a:latin typeface="Calibri"/>
                <a:cs typeface="Calibri"/>
              </a:rPr>
              <a:t>Baby </a:t>
            </a:r>
            <a:r>
              <a:rPr lang="pl-PL" sz="1600" b="0" i="0" u="none" strike="noStrike" dirty="0" err="1">
                <a:effectLst/>
                <a:latin typeface="Calibri"/>
                <a:cs typeface="Calibri"/>
              </a:rPr>
              <a:t>boomers</a:t>
            </a:r>
            <a:r>
              <a:rPr lang="pl-PL" sz="1600" b="0" i="0" u="none" strike="noStrike" dirty="0">
                <a:effectLst/>
                <a:latin typeface="Calibri"/>
                <a:cs typeface="Calibri"/>
              </a:rPr>
              <a:t> (1946-1964)</a:t>
            </a:r>
            <a:r>
              <a:rPr lang="en-US" sz="1600" b="0" i="0" dirty="0">
                <a:effectLst/>
                <a:latin typeface="Calibri"/>
                <a:cs typeface="Calibri"/>
              </a:rPr>
              <a:t>​</a:t>
            </a:r>
            <a:endParaRPr lang="en-US" sz="2000" b="0" i="0" dirty="0">
              <a:effectLst/>
              <a:latin typeface="Calibri"/>
              <a:cs typeface="Calibri"/>
            </a:endParaRPr>
          </a:p>
          <a:p>
            <a:pPr marL="742950" lvl="1" indent="-285750" algn="just" fontAlgn="base">
              <a:buFont typeface="Wingdings"/>
              <a:buChar char="ü"/>
            </a:pPr>
            <a:r>
              <a:rPr lang="pl-PL" sz="1600" b="0" i="0" u="none" strike="noStrike" dirty="0">
                <a:effectLst/>
                <a:latin typeface="Calibri" panose="020F0502020204030204" pitchFamily="34" charset="0"/>
              </a:rPr>
              <a:t>X (1965 -1980)</a:t>
            </a:r>
            <a:r>
              <a:rPr lang="en-US" sz="1600" b="0" i="0" dirty="0"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 fontAlgn="base">
              <a:buFont typeface="Wingdings"/>
              <a:buChar char="ü"/>
            </a:pPr>
            <a:r>
              <a:rPr lang="pl-PL" sz="1600" b="0" i="0" u="none" strike="noStrike" dirty="0">
                <a:effectLst/>
                <a:latin typeface="Calibri"/>
                <a:cs typeface="Calibri"/>
              </a:rPr>
              <a:t>Y/</a:t>
            </a:r>
            <a:r>
              <a:rPr lang="pl-PL" sz="1600" b="0" i="0" u="none" strike="noStrike" dirty="0" err="1">
                <a:effectLst/>
                <a:latin typeface="Calibri"/>
                <a:cs typeface="Calibri"/>
              </a:rPr>
              <a:t>Milenials</a:t>
            </a:r>
            <a:r>
              <a:rPr lang="pl-PL" sz="1600" b="0" i="0" u="none" strike="noStrike" dirty="0">
                <a:effectLst/>
                <a:latin typeface="Calibri"/>
                <a:cs typeface="Calibri"/>
              </a:rPr>
              <a:t> (1981-1996/2000)</a:t>
            </a:r>
            <a:r>
              <a:rPr lang="en-US" sz="1600" b="0" i="0" dirty="0">
                <a:effectLst/>
                <a:latin typeface="Calibri"/>
                <a:cs typeface="Calibri"/>
              </a:rPr>
              <a:t>​</a:t>
            </a:r>
            <a:endParaRPr lang="en-US" sz="2000" b="0" i="0" dirty="0">
              <a:effectLst/>
              <a:latin typeface="Calibri"/>
              <a:cs typeface="Calibri"/>
            </a:endParaRPr>
          </a:p>
          <a:p>
            <a:pPr marL="742950" lvl="1" indent="-285750" algn="just" fontAlgn="base">
              <a:buFont typeface="Wingdings"/>
              <a:buChar char="ü"/>
            </a:pPr>
            <a:r>
              <a:rPr lang="pl-PL" sz="1600" b="0" i="0" u="none" strike="noStrike" dirty="0">
                <a:effectLst/>
                <a:latin typeface="Calibri" panose="020F0502020204030204" pitchFamily="34" charset="0"/>
              </a:rPr>
              <a:t>Z (1997-2009)</a:t>
            </a:r>
            <a:r>
              <a:rPr lang="en-US" sz="1600" b="0" i="0" dirty="0"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 fontAlgn="base">
              <a:buFont typeface="Wingdings"/>
              <a:buChar char="ü"/>
            </a:pPr>
            <a:r>
              <a:rPr lang="pl-PL" sz="1600" b="0" i="0" u="none" strike="noStrike" dirty="0">
                <a:effectLst/>
                <a:latin typeface="Calibri" panose="020F0502020204030204" pitchFamily="34" charset="0"/>
              </a:rPr>
              <a:t>Alfa (2010 - …)</a:t>
            </a:r>
            <a:r>
              <a:rPr lang="en-US" sz="1600" b="0" i="0" dirty="0">
                <a:effectLst/>
                <a:latin typeface="Calibri" panose="020F0502020204030204" pitchFamily="34" charset="0"/>
              </a:rPr>
              <a:t>​.</a:t>
            </a:r>
            <a:endParaRPr lang="en-US" sz="20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pl-PL" sz="1800" b="0" i="0" u="none" strike="noStrike" dirty="0">
                <a:effectLst/>
                <a:latin typeface="Calibri" panose="020F0502020204030204" pitchFamily="34" charset="0"/>
              </a:rPr>
              <a:t>Rozwój Big Data, algorytmów, sztucznej inteligencji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​.</a:t>
            </a:r>
            <a:endParaRPr lang="en-US" sz="2400" b="0" i="0" dirty="0">
              <a:effectLst/>
              <a:latin typeface="Segoe UI" panose="020B0502040204020203" pitchFamily="34" charset="0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pl-PL" sz="1800" b="0" i="0" u="none" strike="noStrike" dirty="0">
                <a:effectLst/>
                <a:latin typeface="Calibri" panose="020F0502020204030204" pitchFamily="34" charset="0"/>
              </a:rPr>
              <a:t>Większa zmienność otoczenia (gospodarka, klimat, polityka).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effectLst/>
              <a:latin typeface="Segoe UI" panose="020B0502040204020203" pitchFamily="34" charset="0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pl-PL" sz="1800" b="0" i="0" u="none" strike="noStrike" dirty="0">
                <a:effectLst/>
                <a:latin typeface="Calibri" panose="020F0502020204030204" pitchFamily="34" charset="0"/>
              </a:rPr>
              <a:t>Odchodzenie od paliw kopalnych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​.</a:t>
            </a:r>
            <a:endParaRPr lang="en-US" sz="2400" b="0" i="0" dirty="0">
              <a:effectLst/>
              <a:latin typeface="Segoe UI" panose="020B0502040204020203" pitchFamily="34" charset="0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pl-PL" sz="1800" b="0" i="0" u="none" strike="noStrike" dirty="0">
                <a:effectLst/>
                <a:latin typeface="Calibri" panose="020F0502020204030204" pitchFamily="34" charset="0"/>
              </a:rPr>
              <a:t>Starzenie się społeczeństwa.</a:t>
            </a:r>
            <a:endParaRPr lang="en-US" sz="2400" b="0" i="0" dirty="0">
              <a:effectLst/>
              <a:latin typeface="Segoe UI" panose="020B0502040204020203" pitchFamily="34" charset="0"/>
            </a:endParaRPr>
          </a:p>
        </p:txBody>
      </p:sp>
      <p:pic>
        <p:nvPicPr>
          <p:cNvPr id="8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5E31C9CB-9080-371E-1169-1C0BB831F0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515966"/>
            <a:ext cx="576064" cy="45823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A63536-51CF-BB5E-F470-26D503EDB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201" y="82520"/>
            <a:ext cx="3168813" cy="32386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E4CC56C-EE24-F039-43F6-5B8D04D08A82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3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52329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9D6EE85-BF7D-6B24-9AF8-FB099E299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75788"/>
            <a:ext cx="6624736" cy="345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14A9A749-E2F9-C5FD-BA2C-580C5E7B16E0}"/>
              </a:ext>
            </a:extLst>
          </p:cNvPr>
          <p:cNvSpPr txBox="1">
            <a:spLocks/>
          </p:cNvSpPr>
          <p:nvPr/>
        </p:nvSpPr>
        <p:spPr>
          <a:xfrm>
            <a:off x="611560" y="325413"/>
            <a:ext cx="8280920" cy="4323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DEMOGRAFIA</a:t>
            </a:r>
            <a:endParaRPr lang="pl-PL" sz="2400" b="1" spc="300">
              <a:solidFill>
                <a:srgbClr val="00ADE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84061C7-ACA8-328D-E420-1E7C61E42A93}"/>
              </a:ext>
            </a:extLst>
          </p:cNvPr>
          <p:cNvSpPr txBox="1"/>
          <p:nvPr/>
        </p:nvSpPr>
        <p:spPr>
          <a:xfrm>
            <a:off x="3022859" y="675365"/>
            <a:ext cx="29523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pl-PL" sz="1400" b="1" i="0" dirty="0">
                <a:solidFill>
                  <a:schemeClr val="tx2"/>
                </a:solidFill>
                <a:effectLst/>
                <a:latin typeface="Segoe UI"/>
                <a:cs typeface="Segoe UI"/>
              </a:rPr>
              <a:t>Prognoza demograficzna GUS </a:t>
            </a:r>
            <a:r>
              <a:rPr lang="pl-PL" sz="1400" b="0" i="0" dirty="0">
                <a:solidFill>
                  <a:schemeClr val="tx2"/>
                </a:solidFill>
                <a:effectLst/>
                <a:latin typeface="Calibri"/>
                <a:ea typeface="Calibri"/>
                <a:cs typeface="Calibri"/>
              </a:rPr>
              <a:t>(</a:t>
            </a:r>
            <a:r>
              <a:rPr lang="pl-PL" sz="1400" b="1" i="0" dirty="0">
                <a:solidFill>
                  <a:schemeClr val="tx2"/>
                </a:solidFill>
                <a:effectLst/>
                <a:latin typeface="Calibri"/>
                <a:ea typeface="Calibri"/>
                <a:cs typeface="Calibri"/>
              </a:rPr>
              <a:t>Stan w dniu 31 grudnia)</a:t>
            </a:r>
            <a:endParaRPr lang="pl-PL" sz="1400" b="1" dirty="0">
              <a:solidFill>
                <a:schemeClr val="tx2"/>
              </a:solidFill>
              <a:latin typeface="Segoe UI"/>
              <a:ea typeface="Open Sans Light" panose="020B0306030504020204" pitchFamily="34" charset="0"/>
              <a:cs typeface="Segoe UI"/>
            </a:endParaRPr>
          </a:p>
        </p:txBody>
      </p:sp>
      <p:pic>
        <p:nvPicPr>
          <p:cNvPr id="8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02898F21-F831-87C4-0D70-1D449A6404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515966"/>
            <a:ext cx="576064" cy="45823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C09D296-A6B2-CFAC-BC9C-1AB82192F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187" y="107272"/>
            <a:ext cx="3168813" cy="32386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D151EF4-2B24-F152-FEA9-472EF46E861D}"/>
              </a:ext>
            </a:extLst>
          </p:cNvPr>
          <p:cNvSpPr txBox="1"/>
          <p:nvPr/>
        </p:nvSpPr>
        <p:spPr>
          <a:xfrm>
            <a:off x="1259632" y="4536967"/>
            <a:ext cx="101933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b="0" i="0" u="none" strike="noStrike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a Dane rzeczywiste. </a:t>
            </a:r>
            <a:endParaRPr lang="pl-PL" sz="700">
              <a:solidFill>
                <a:schemeClr val="tx2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F1AD9CD-9A45-5FD7-9F6F-4D5B36264211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4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263429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77D5D741-78BF-B384-F115-6EC981F37CCA}"/>
              </a:ext>
            </a:extLst>
          </p:cNvPr>
          <p:cNvGraphicFramePr/>
          <p:nvPr/>
        </p:nvGraphicFramePr>
        <p:xfrm>
          <a:off x="268512" y="1007470"/>
          <a:ext cx="7560840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982482E1-6A75-F15E-10D7-9157729920C8}"/>
              </a:ext>
            </a:extLst>
          </p:cNvPr>
          <p:cNvSpPr txBox="1"/>
          <p:nvPr/>
        </p:nvSpPr>
        <p:spPr>
          <a:xfrm>
            <a:off x="798509" y="208047"/>
            <a:ext cx="8172908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l-PL" sz="2400" b="1" kern="100">
                <a:solidFill>
                  <a:srgbClr val="00ADEF"/>
                </a:solidFill>
                <a:latin typeface="Calibri"/>
                <a:ea typeface="Open Sans"/>
                <a:cs typeface="Open Sans"/>
              </a:rPr>
              <a:t>ZATRUDNIENIE</a:t>
            </a:r>
            <a:r>
              <a:rPr lang="pl-PL" sz="2000" b="1" kern="100" spc="300">
                <a:solidFill>
                  <a:srgbClr val="00ADEF"/>
                </a:solidFill>
                <a:latin typeface="Calibri"/>
                <a:ea typeface="Open Sans"/>
                <a:cs typeface="Open Sans"/>
              </a:rPr>
              <a:t> </a:t>
            </a:r>
            <a:endParaRPr lang="pl-PL" sz="2000" kern="1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l-PL" sz="2000" b="1" kern="100" spc="300">
              <a:solidFill>
                <a:srgbClr val="00ADEF"/>
              </a:solidFill>
              <a:effectLst/>
              <a:latin typeface="Open Sans"/>
              <a:ea typeface="Open Sans"/>
              <a:cs typeface="Open Sans"/>
            </a:endParaRPr>
          </a:p>
        </p:txBody>
      </p:sp>
      <p:pic>
        <p:nvPicPr>
          <p:cNvPr id="8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109EF920-2D63-5C79-9D83-3CCAD96D6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92" y="4477220"/>
            <a:ext cx="576064" cy="4906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FD2B0F-CE07-10A8-EC47-13432B6DAE1D}"/>
              </a:ext>
            </a:extLst>
          </p:cNvPr>
          <p:cNvSpPr txBox="1"/>
          <p:nvPr/>
        </p:nvSpPr>
        <p:spPr>
          <a:xfrm>
            <a:off x="415471" y="701222"/>
            <a:ext cx="893898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 dirty="0">
                <a:solidFill>
                  <a:schemeClr val="tx2"/>
                </a:solidFill>
                <a:ea typeface="Calibri"/>
                <a:cs typeface="Calibri"/>
              </a:rPr>
              <a:t>Zmiany liczby zatrudnionych </a:t>
            </a:r>
            <a:r>
              <a:rPr lang="pl-PL" sz="1600" b="1" baseline="30000" dirty="0">
                <a:solidFill>
                  <a:schemeClr val="tx2"/>
                </a:solidFill>
                <a:ea typeface="Calibri"/>
                <a:cs typeface="Calibri"/>
              </a:rPr>
              <a:t>a</a:t>
            </a:r>
            <a:r>
              <a:rPr lang="pl-PL" sz="1600" b="1" dirty="0">
                <a:solidFill>
                  <a:schemeClr val="tx2"/>
                </a:solidFill>
                <a:ea typeface="Calibri"/>
                <a:cs typeface="Calibri"/>
              </a:rPr>
              <a:t> przez pracodawców w subregionach (31.12.2023 vs. 31.12.2022)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9930B6D-C047-4096-0E80-00D1B41CC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187" y="137874"/>
            <a:ext cx="3168813" cy="32386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37B7E71-65FB-F0E6-B8D1-90F8E2908302}"/>
              </a:ext>
            </a:extLst>
          </p:cNvPr>
          <p:cNvSpPr txBox="1"/>
          <p:nvPr/>
        </p:nvSpPr>
        <p:spPr>
          <a:xfrm>
            <a:off x="652072" y="4849318"/>
            <a:ext cx="2286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>
                <a:solidFill>
                  <a:schemeClr val="tx2"/>
                </a:solidFill>
              </a:rPr>
              <a:t>a) zob. nota metodyczna na końcu opracowania</a:t>
            </a:r>
          </a:p>
        </p:txBody>
      </p:sp>
    </p:spTree>
    <p:extLst>
      <p:ext uri="{BB962C8B-B14F-4D97-AF65-F5344CB8AC3E}">
        <p14:creationId xmlns:p14="http://schemas.microsoft.com/office/powerpoint/2010/main" val="117834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732554" y="182922"/>
            <a:ext cx="7555718" cy="368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>
                <a:solidFill>
                  <a:srgbClr val="00ADE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ZATRUDNIENIE</a:t>
            </a:r>
            <a:endParaRPr lang="pl-PL" sz="2400" b="1" spc="300">
              <a:solidFill>
                <a:srgbClr val="00ADE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C0303EAF-9737-2AF2-F989-98E735781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06" y="4535339"/>
            <a:ext cx="527632" cy="45823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4070E41-DD87-636F-BCF7-E299FE291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488" y="1060270"/>
            <a:ext cx="5392161" cy="3933302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84C510E1-B34A-DEB3-7EA6-E4A3036A6806}"/>
              </a:ext>
            </a:extLst>
          </p:cNvPr>
          <p:cNvSpPr txBox="1"/>
          <p:nvPr/>
        </p:nvSpPr>
        <p:spPr>
          <a:xfrm>
            <a:off x="215516" y="721716"/>
            <a:ext cx="871296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>
                <a:solidFill>
                  <a:schemeClr val="tx2"/>
                </a:solidFill>
                <a:cs typeface="Calibri"/>
              </a:rPr>
              <a:t>Zmiana liczby aktywnych zawodowo mieszkańców w subregionach (31.12.2023 vs. 31.12.2022)</a:t>
            </a:r>
            <a:endParaRPr lang="pl-PL" sz="1600" b="1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D76557C-8ECF-2B97-5277-AD8C0A55C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187" y="137874"/>
            <a:ext cx="3168813" cy="32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2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9B0489EF-00F3-2E0A-F288-2B77D3353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06" y="4535339"/>
            <a:ext cx="527632" cy="458233"/>
          </a:xfrm>
          <a:prstGeom prst="rect">
            <a:avLst/>
          </a:prstGeom>
        </p:spPr>
      </p:pic>
      <p:pic>
        <p:nvPicPr>
          <p:cNvPr id="5" name="Obraz 4" descr="Obraz zawierający tekst, zrzut ekranu, Czcionka, Równolegle&#10;&#10;Opis wygenerowany automatycznie">
            <a:extLst>
              <a:ext uri="{FF2B5EF4-FFF2-40B4-BE49-F238E27FC236}">
                <a16:creationId xmlns:a16="http://schemas.microsoft.com/office/drawing/2014/main" id="{D0D740E4-BAC9-0C8B-635F-319259063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9" y="703560"/>
            <a:ext cx="6148921" cy="40843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6CA9DA8-A255-113A-B7BF-5146D6E2E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999" y="76667"/>
            <a:ext cx="3168813" cy="32386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FA4F0A9-1D1A-E198-D26F-DB9E906B2199}"/>
              </a:ext>
            </a:extLst>
          </p:cNvPr>
          <p:cNvSpPr txBox="1"/>
          <p:nvPr/>
        </p:nvSpPr>
        <p:spPr>
          <a:xfrm>
            <a:off x="1021111" y="4744270"/>
            <a:ext cx="6148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>
                <a:solidFill>
                  <a:schemeClr val="tx2"/>
                </a:solidFill>
              </a:rPr>
              <a:t>Liczbę zatrudnionych oszacowano na podstawie liczby osób, za które płatnicy odprowadzają składki na ubezpieczenia społeczne, odpowiednio do kodu ubezpieczenia </a:t>
            </a:r>
            <a:r>
              <a:rPr lang="pl-PL" sz="700" err="1">
                <a:solidFill>
                  <a:schemeClr val="tx2"/>
                </a:solidFill>
              </a:rPr>
              <a:t>UP_xx</a:t>
            </a:r>
            <a:r>
              <a:rPr lang="pl-PL" sz="700">
                <a:solidFill>
                  <a:schemeClr val="tx2"/>
                </a:solidFill>
              </a:rPr>
              <a:t> (zob. nota metodyczna) z zastrzeżeniem uwagi dotyczącej unikalności ubezpieczonego w ramach Działu PKD (zob. nota metodyczna).  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C3E8665-9110-68F3-3CBA-FE5B7085552B}"/>
              </a:ext>
            </a:extLst>
          </p:cNvPr>
          <p:cNvSpPr txBox="1"/>
          <p:nvPr/>
        </p:nvSpPr>
        <p:spPr>
          <a:xfrm>
            <a:off x="710985" y="137874"/>
            <a:ext cx="386101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l-PL" sz="2400" b="1" kern="100" dirty="0">
                <a:solidFill>
                  <a:srgbClr val="00ADEF"/>
                </a:solidFill>
                <a:latin typeface="Calibri"/>
                <a:ea typeface="Open Sans"/>
                <a:cs typeface="Open Sans"/>
              </a:rPr>
              <a:t>KRYZYSY A RYNEK PRACY</a:t>
            </a:r>
            <a:r>
              <a:rPr lang="pl-PL" sz="2000" b="1" kern="100" spc="300" dirty="0">
                <a:solidFill>
                  <a:srgbClr val="00ADEF"/>
                </a:solidFill>
                <a:latin typeface="Calibri"/>
                <a:ea typeface="Open Sans"/>
                <a:cs typeface="Open Sans"/>
              </a:rPr>
              <a:t> </a:t>
            </a:r>
            <a:endParaRPr lang="pl-PL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1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081225D9-BF68-8522-18D4-744CE65AEB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06" y="4535339"/>
            <a:ext cx="527632" cy="458233"/>
          </a:xfrm>
          <a:prstGeom prst="rect">
            <a:avLst/>
          </a:prstGeom>
        </p:spPr>
      </p:pic>
      <p:pic>
        <p:nvPicPr>
          <p:cNvPr id="12" name="Obraz 11" descr="Podgląd obrazu">
            <a:extLst>
              <a:ext uri="{FF2B5EF4-FFF2-40B4-BE49-F238E27FC236}">
                <a16:creationId xmlns:a16="http://schemas.microsoft.com/office/drawing/2014/main" id="{96F51BC1-5C07-F1ED-A11B-038684E15B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01" y="3148400"/>
            <a:ext cx="3636620" cy="182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Podgląd obrazu">
            <a:extLst>
              <a:ext uri="{FF2B5EF4-FFF2-40B4-BE49-F238E27FC236}">
                <a16:creationId xmlns:a16="http://schemas.microsoft.com/office/drawing/2014/main" id="{A3390188-1889-7BC3-9E88-D6D112869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93" y="1939780"/>
            <a:ext cx="3215093" cy="16160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606498" y="305690"/>
            <a:ext cx="6914908" cy="36038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00ADEF"/>
                </a:solidFill>
                <a:ea typeface="Open Sans"/>
                <a:cs typeface="Open Sans"/>
              </a:rPr>
              <a:t>ANALIZA DOKUMENTÓW STRATEGICZNYCH</a:t>
            </a:r>
            <a:endParaRPr lang="pl-PL" sz="2400" b="1" dirty="0">
              <a:solidFill>
                <a:srgbClr val="00ADE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266" name="Picture 2" descr="Podgląd obrazu">
            <a:extLst>
              <a:ext uri="{FF2B5EF4-FFF2-40B4-BE49-F238E27FC236}">
                <a16:creationId xmlns:a16="http://schemas.microsoft.com/office/drawing/2014/main" id="{4BCE7F3C-D220-6C20-D23F-6224383EC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8" y="1027389"/>
            <a:ext cx="3216480" cy="16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1BDC784-2011-7295-B218-A2AAF85DE8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8371" y="96085"/>
            <a:ext cx="3168813" cy="32386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3EA3AC3-58FC-9498-ABE1-10842FE85F66}"/>
              </a:ext>
            </a:extLst>
          </p:cNvPr>
          <p:cNvSpPr txBox="1"/>
          <p:nvPr/>
        </p:nvSpPr>
        <p:spPr>
          <a:xfrm>
            <a:off x="710848" y="760491"/>
            <a:ext cx="1911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l-PL" sz="18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Subregion słupski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E47E581-93FD-E38C-7696-1CBF2913B62F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8</a:t>
            </a:fld>
            <a:endParaRPr lang="pl-PL" sz="1200"/>
          </a:p>
        </p:txBody>
      </p:sp>
      <p:pic>
        <p:nvPicPr>
          <p:cNvPr id="6" name="Obraz 5" descr="Podgląd obrazu">
            <a:extLst>
              <a:ext uri="{FF2B5EF4-FFF2-40B4-BE49-F238E27FC236}">
                <a16:creationId xmlns:a16="http://schemas.microsoft.com/office/drawing/2014/main" id="{413767F7-9AA6-3CC1-1252-AE182A3EF6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42" y="1053339"/>
            <a:ext cx="3169250" cy="15937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C76FC79-2B7A-046C-BD81-1E50157160EE}"/>
              </a:ext>
            </a:extLst>
          </p:cNvPr>
          <p:cNvSpPr txBox="1"/>
          <p:nvPr/>
        </p:nvSpPr>
        <p:spPr>
          <a:xfrm>
            <a:off x="6119471" y="760491"/>
            <a:ext cx="2066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l-PL" sz="18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Subregion chojnicki</a:t>
            </a:r>
          </a:p>
        </p:txBody>
      </p:sp>
      <p:pic>
        <p:nvPicPr>
          <p:cNvPr id="10" name="Obraz 9" descr="Podgląd obrazu">
            <a:extLst>
              <a:ext uri="{FF2B5EF4-FFF2-40B4-BE49-F238E27FC236}">
                <a16:creationId xmlns:a16="http://schemas.microsoft.com/office/drawing/2014/main" id="{28725C9C-60F4-4646-5785-E2864A765A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8" y="3279677"/>
            <a:ext cx="3375450" cy="16966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323375-A106-E870-DF8F-669158120017}"/>
              </a:ext>
            </a:extLst>
          </p:cNvPr>
          <p:cNvSpPr txBox="1"/>
          <p:nvPr/>
        </p:nvSpPr>
        <p:spPr>
          <a:xfrm>
            <a:off x="543870" y="2910345"/>
            <a:ext cx="2962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l-PL" sz="18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Subregion starogardzki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112C86C-E3A1-AFDD-379F-3911CEE09439}"/>
              </a:ext>
            </a:extLst>
          </p:cNvPr>
          <p:cNvSpPr txBox="1"/>
          <p:nvPr/>
        </p:nvSpPr>
        <p:spPr>
          <a:xfrm>
            <a:off x="6303756" y="2853476"/>
            <a:ext cx="2962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l-PL" sz="18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Subregion gdański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164092-9713-CEF0-17A8-75C18CD7054E}"/>
              </a:ext>
            </a:extLst>
          </p:cNvPr>
          <p:cNvSpPr txBox="1"/>
          <p:nvPr/>
        </p:nvSpPr>
        <p:spPr>
          <a:xfrm>
            <a:off x="3418566" y="1607806"/>
            <a:ext cx="23699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l-PL" b="1" dirty="0">
                <a:solidFill>
                  <a:schemeClr val="tx2"/>
                </a:solidFill>
                <a:latin typeface="Calibri" panose="020F0502020204030204" pitchFamily="34" charset="0"/>
              </a:rPr>
              <a:t>S</a:t>
            </a:r>
            <a:r>
              <a:rPr lang="pl-PL" sz="18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ubregionu trójmiejski</a:t>
            </a:r>
            <a:endParaRPr lang="pl-PL" sz="1800" b="0" i="0" dirty="0">
              <a:solidFill>
                <a:schemeClr val="tx2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56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673882" y="412443"/>
            <a:ext cx="7492108" cy="36038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00ADEF"/>
                </a:solidFill>
                <a:ea typeface="Open Sans"/>
                <a:cs typeface="Open Sans"/>
              </a:rPr>
              <a:t>FORMUŁY NORMALIZACJI I PRZEKSZTAŁCEŃ DANYCH </a:t>
            </a:r>
            <a:endParaRPr lang="pl-PL" sz="2400" b="1" dirty="0">
              <a:solidFill>
                <a:srgbClr val="00ADE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Obraz 4" descr="Obraz zawierający Czcionka, symbol, logo, design&#10;&#10;Opis wygenerowany automatycznie">
            <a:extLst>
              <a:ext uri="{FF2B5EF4-FFF2-40B4-BE49-F238E27FC236}">
                <a16:creationId xmlns:a16="http://schemas.microsoft.com/office/drawing/2014/main" id="{081225D9-BF68-8522-18D4-744CE65AE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06" y="4535339"/>
            <a:ext cx="527632" cy="45823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1BDC784-2011-7295-B218-A2AAF85DE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71" y="96085"/>
            <a:ext cx="3168813" cy="32386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4E3BA8F-A02F-FAB5-4C31-328E2EB5EEF3}"/>
              </a:ext>
            </a:extLst>
          </p:cNvPr>
          <p:cNvSpPr txBox="1"/>
          <p:nvPr/>
        </p:nvSpPr>
        <p:spPr>
          <a:xfrm>
            <a:off x="4001295" y="4669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2976623-A409-FC46-B7CE-FA98CDC41F33}" type="slidenum">
              <a:rPr lang="pl-PL" sz="1000" smtClean="0"/>
              <a:pPr algn="ctr"/>
              <a:t>9</a:t>
            </a:fld>
            <a:endParaRPr lang="pl-PL" sz="120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6D687F46-DCB6-450D-0536-87C9D1BA6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477" y="940096"/>
            <a:ext cx="3180523" cy="97584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AEB0582-DEC5-9E57-0681-D132A01156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640" y="2132919"/>
            <a:ext cx="4656416" cy="246488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11EB4CD-1723-AA12-719A-ECF2936B2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2137" y="896895"/>
            <a:ext cx="2250386" cy="101904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74DA957-F02B-AEF5-2226-1EB2660084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6255" y="2210177"/>
            <a:ext cx="2250385" cy="7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279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65A61007F9A747B209495FA9FB8FEF" ma:contentTypeVersion="6" ma:contentTypeDescription="Utwórz nowy dokument." ma:contentTypeScope="" ma:versionID="41b6f8bd321726a0ae4abaf76a7f5435">
  <xsd:schema xmlns:xsd="http://www.w3.org/2001/XMLSchema" xmlns:xs="http://www.w3.org/2001/XMLSchema" xmlns:p="http://schemas.microsoft.com/office/2006/metadata/properties" xmlns:ns2="9704877c-e9b8-4398-9ef7-540fd559c54e" xmlns:ns3="2a7ea354-dbef-4676-8065-86d89e108e74" targetNamespace="http://schemas.microsoft.com/office/2006/metadata/properties" ma:root="true" ma:fieldsID="6ba5923fee054125cc0b6dd08cb204df" ns2:_="" ns3:_="">
    <xsd:import namespace="9704877c-e9b8-4398-9ef7-540fd559c54e"/>
    <xsd:import namespace="2a7ea354-dbef-4676-8065-86d89e108e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04877c-e9b8-4398-9ef7-540fd559c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ea354-dbef-4676-8065-86d89e108e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a7ea354-dbef-4676-8065-86d89e108e74">
      <UserInfo>
        <DisplayName>s.kuczamer</DisplayName>
        <AccountId>22</AccountId>
        <AccountType/>
      </UserInfo>
      <UserInfo>
        <DisplayName>a mlynkowiak</DisplayName>
        <AccountId>31</AccountId>
        <AccountType/>
      </UserInfo>
      <UserInfo>
        <DisplayName>g.szczuka</DisplayName>
        <AccountId>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7316497-E396-4B25-9124-394C179C34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14E8C2-8F8A-4626-9B4C-5B7D10FFF625}">
  <ds:schemaRefs>
    <ds:schemaRef ds:uri="2a7ea354-dbef-4676-8065-86d89e108e74"/>
    <ds:schemaRef ds:uri="9704877c-e9b8-4398-9ef7-540fd559c5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7D0C9C4-1325-489C-9246-EB9C7AD4C2DE}">
  <ds:schemaRefs>
    <ds:schemaRef ds:uri="http://www.w3.org/XML/1998/namespace"/>
    <ds:schemaRef ds:uri="9704877c-e9b8-4398-9ef7-540fd559c54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a7ea354-dbef-4676-8065-86d89e108e7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5609</TotalTime>
  <Words>1229</Words>
  <Application>Microsoft Macintosh PowerPoint</Application>
  <PresentationFormat>Pokaz na ekranie (16:9)</PresentationFormat>
  <Paragraphs>206</Paragraphs>
  <Slides>29</Slides>
  <Notes>28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7" baseType="lpstr">
      <vt:lpstr>Aptos</vt:lpstr>
      <vt:lpstr>Arial</vt:lpstr>
      <vt:lpstr>Calibri</vt:lpstr>
      <vt:lpstr>Open Sans</vt:lpstr>
      <vt:lpstr>Segoe UI</vt:lpstr>
      <vt:lpstr>Symbol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</dc:creator>
  <cp:lastModifiedBy>Robert Bęben</cp:lastModifiedBy>
  <cp:revision>17</cp:revision>
  <dcterms:created xsi:type="dcterms:W3CDTF">2014-10-30T14:23:03Z</dcterms:created>
  <dcterms:modified xsi:type="dcterms:W3CDTF">2024-06-03T06:00:16Z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0x0101006665A61007F9A747B209495FA9FB8FEF</vt:lpwstr>
  </property>
</Properties>
</file>