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9" r:id="rId3"/>
    <p:sldId id="274" r:id="rId4"/>
    <p:sldId id="660" r:id="rId5"/>
    <p:sldId id="656" r:id="rId6"/>
    <p:sldId id="295" r:id="rId7"/>
    <p:sldId id="662" r:id="rId8"/>
    <p:sldId id="296" r:id="rId9"/>
    <p:sldId id="297" r:id="rId10"/>
    <p:sldId id="298" r:id="rId11"/>
    <p:sldId id="301" r:id="rId12"/>
    <p:sldId id="292" r:id="rId13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2" userDrawn="1">
          <p15:clr>
            <a:srgbClr val="A4A3A4"/>
          </p15:clr>
        </p15:guide>
        <p15:guide id="2" pos="6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314"/>
    <a:srgbClr val="002B82"/>
    <a:srgbClr val="EA5284"/>
    <a:srgbClr val="FF6699"/>
    <a:srgbClr val="FF99CC"/>
    <a:srgbClr val="E31E24"/>
    <a:srgbClr val="393185"/>
    <a:srgbClr val="4A206A"/>
    <a:srgbClr val="2E3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36" autoAdjust="0"/>
    <p:restoredTop sz="80328" autoAdjust="0"/>
  </p:normalViewPr>
  <p:slideViewPr>
    <p:cSldViewPr showGuides="1">
      <p:cViewPr varScale="1">
        <p:scale>
          <a:sx n="92" d="100"/>
          <a:sy n="92" d="100"/>
        </p:scale>
        <p:origin x="1422" y="96"/>
      </p:cViewPr>
      <p:guideLst>
        <p:guide orient="horz" pos="1752"/>
        <p:guide pos="66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28" d="100"/>
          <a:sy n="128" d="100"/>
        </p:scale>
        <p:origin x="4884" y="1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C32B99-963E-4F63-A896-C0E21241D775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337E2579-0202-4929-BC0C-C7103E70DD9F}" type="pres">
      <dgm:prSet presAssocID="{F4C32B99-963E-4F63-A896-C0E21241D775}" presName="Name0" presStyleCnt="0">
        <dgm:presLayoutVars>
          <dgm:dir/>
          <dgm:animLvl val="lvl"/>
          <dgm:resizeHandles val="exact"/>
        </dgm:presLayoutVars>
      </dgm:prSet>
      <dgm:spPr/>
    </dgm:pt>
    <dgm:pt modelId="{94F3A64D-B29D-4ADF-83EF-C40178764202}" type="pres">
      <dgm:prSet presAssocID="{F4C32B99-963E-4F63-A896-C0E21241D775}" presName="dummy" presStyleCnt="0"/>
      <dgm:spPr/>
    </dgm:pt>
    <dgm:pt modelId="{FE0DE2A8-707B-413C-849C-301F53BE8339}" type="pres">
      <dgm:prSet presAssocID="{F4C32B99-963E-4F63-A896-C0E21241D775}" presName="linH" presStyleCnt="0"/>
      <dgm:spPr/>
    </dgm:pt>
    <dgm:pt modelId="{090355F3-45EE-4E6C-8697-A8813B1D7A5E}" type="pres">
      <dgm:prSet presAssocID="{F4C32B99-963E-4F63-A896-C0E21241D775}" presName="padding1" presStyleCnt="0"/>
      <dgm:spPr/>
    </dgm:pt>
    <dgm:pt modelId="{1F8D70D0-36B8-4708-B79E-19FFACDD7BD8}" type="pres">
      <dgm:prSet presAssocID="{F4C32B99-963E-4F63-A896-C0E21241D775}" presName="padding2" presStyleCnt="0"/>
      <dgm:spPr/>
    </dgm:pt>
    <dgm:pt modelId="{050E3F83-3FEE-450D-B4C4-2FCD9A3E6FC4}" type="pres">
      <dgm:prSet presAssocID="{F4C32B99-963E-4F63-A896-C0E21241D775}" presName="negArrow" presStyleCnt="0"/>
      <dgm:spPr/>
    </dgm:pt>
    <dgm:pt modelId="{B6CAF636-E96B-462F-AB1F-25E5CEAB662C}" type="pres">
      <dgm:prSet presAssocID="{F4C32B99-963E-4F63-A896-C0E21241D775}" presName="backgroundArrow" presStyleLbl="node1" presStyleIdx="0" presStyleCnt="1" custLinFactY="-130130" custLinFactNeighborX="-16827" custLinFactNeighborY="-200000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</dgm:pt>
  </dgm:ptLst>
  <dgm:cxnLst>
    <dgm:cxn modelId="{DACEC2EE-685C-4392-B590-60FB14E92A97}" type="presOf" srcId="{F4C32B99-963E-4F63-A896-C0E21241D775}" destId="{337E2579-0202-4929-BC0C-C7103E70DD9F}" srcOrd="0" destOrd="0" presId="urn:microsoft.com/office/officeart/2005/8/layout/hProcess3"/>
    <dgm:cxn modelId="{76528DAF-47EC-489C-946F-75CFA59F27D5}" type="presParOf" srcId="{337E2579-0202-4929-BC0C-C7103E70DD9F}" destId="{94F3A64D-B29D-4ADF-83EF-C40178764202}" srcOrd="0" destOrd="0" presId="urn:microsoft.com/office/officeart/2005/8/layout/hProcess3"/>
    <dgm:cxn modelId="{51F68F19-2309-41EA-9C73-F5A7D69E9B0A}" type="presParOf" srcId="{337E2579-0202-4929-BC0C-C7103E70DD9F}" destId="{FE0DE2A8-707B-413C-849C-301F53BE8339}" srcOrd="1" destOrd="0" presId="urn:microsoft.com/office/officeart/2005/8/layout/hProcess3"/>
    <dgm:cxn modelId="{580CEF05-66DC-41CF-942E-947B9C119F9C}" type="presParOf" srcId="{FE0DE2A8-707B-413C-849C-301F53BE8339}" destId="{090355F3-45EE-4E6C-8697-A8813B1D7A5E}" srcOrd="0" destOrd="0" presId="urn:microsoft.com/office/officeart/2005/8/layout/hProcess3"/>
    <dgm:cxn modelId="{F7AF79DB-F004-42CE-8C75-304D48EACCBC}" type="presParOf" srcId="{FE0DE2A8-707B-413C-849C-301F53BE8339}" destId="{1F8D70D0-36B8-4708-B79E-19FFACDD7BD8}" srcOrd="1" destOrd="0" presId="urn:microsoft.com/office/officeart/2005/8/layout/hProcess3"/>
    <dgm:cxn modelId="{25429D7A-CC91-419D-BAF9-23C2CE912D5A}" type="presParOf" srcId="{FE0DE2A8-707B-413C-849C-301F53BE8339}" destId="{050E3F83-3FEE-450D-B4C4-2FCD9A3E6FC4}" srcOrd="2" destOrd="0" presId="urn:microsoft.com/office/officeart/2005/8/layout/hProcess3"/>
    <dgm:cxn modelId="{C9C98685-7DD0-46A3-B996-864C5E14743E}" type="presParOf" srcId="{FE0DE2A8-707B-413C-849C-301F53BE8339}" destId="{B6CAF636-E96B-462F-AB1F-25E5CEAB662C}" srcOrd="3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CAF636-E96B-462F-AB1F-25E5CEAB662C}">
      <dsp:nvSpPr>
        <dsp:cNvPr id="0" name=""/>
        <dsp:cNvSpPr/>
      </dsp:nvSpPr>
      <dsp:spPr>
        <a:xfrm>
          <a:off x="0" y="0"/>
          <a:ext cx="791314" cy="238434"/>
        </a:xfrm>
        <a:prstGeom prst="rightArrow">
          <a:avLst/>
        </a:prstGeom>
        <a:gradFill rotWithShape="1">
          <a:gsLst>
            <a:gs pos="0">
              <a:schemeClr val="accent3">
                <a:lumMod val="110000"/>
                <a:satMod val="105000"/>
                <a:tint val="67000"/>
              </a:schemeClr>
            </a:gs>
            <a:gs pos="50000">
              <a:schemeClr val="accent3">
                <a:lumMod val="105000"/>
                <a:satMod val="103000"/>
                <a:tint val="73000"/>
              </a:schemeClr>
            </a:gs>
            <a:gs pos="100000">
              <a:schemeClr val="accent3"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A78EB-A17D-4DEB-ADC3-58691BEE7E2B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29776-1C07-4EBA-9860-AFD68405583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2014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1A48C-7AB4-4432-82D3-5020B422F8CB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E1A6A5-6D4E-4617-A015-458F3EFD4BF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127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1A6A5-6D4E-4617-A015-458F3EFD4BF7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0771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1A6A5-6D4E-4617-A015-458F3EFD4BF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5469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E1A6A5-6D4E-4617-A015-458F3EFD4BF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6830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5660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1958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304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475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966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8564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5127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325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5216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255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824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586BAC-94C1-4FD4-BA9F-CA9D9C21E8DF}" type="datetimeFigureOut">
              <a:rPr lang="pl-PL" smtClean="0"/>
              <a:t>2024-05-29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9D0E7-205A-4E3C-A6CF-F8F454C50C8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5020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2063552" y="3212976"/>
            <a:ext cx="8064896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Weryfikacja zakresów Inteligentnych Specjalizacji Pomorza </a:t>
            </a:r>
            <a:b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oraz Regionalne Agendy Badawcze </a:t>
            </a:r>
          </a:p>
        </p:txBody>
      </p:sp>
      <p:sp>
        <p:nvSpPr>
          <p:cNvPr id="14" name="Prostokąt 13"/>
          <p:cNvSpPr/>
          <p:nvPr/>
        </p:nvSpPr>
        <p:spPr>
          <a:xfrm>
            <a:off x="3230288" y="5445224"/>
            <a:ext cx="5731423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Gdańsk, 03.06.2024</a:t>
            </a:r>
          </a:p>
          <a:p>
            <a:pPr algn="ctr"/>
            <a:endParaRPr lang="pl-PL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Stanisław Szultka</a:t>
            </a:r>
          </a:p>
          <a:p>
            <a:pPr algn="ctr"/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Dyrektor Departamentu Rozwoju Gospodarczego</a:t>
            </a:r>
          </a:p>
        </p:txBody>
      </p:sp>
    </p:spTree>
    <p:extLst>
      <p:ext uri="{BB962C8B-B14F-4D97-AF65-F5344CB8AC3E}">
        <p14:creationId xmlns:p14="http://schemas.microsoft.com/office/powerpoint/2010/main" val="30406518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rostokąt 44"/>
          <p:cNvSpPr/>
          <p:nvPr/>
        </p:nvSpPr>
        <p:spPr>
          <a:xfrm>
            <a:off x="3071664" y="116632"/>
            <a:ext cx="9259815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Konkurs – ocena formalna </a:t>
            </a:r>
          </a:p>
        </p:txBody>
      </p:sp>
      <p:sp>
        <p:nvSpPr>
          <p:cNvPr id="15" name="Prostokąt: zaokrąglone rogi po przekątnej 14">
            <a:extLst>
              <a:ext uri="{FF2B5EF4-FFF2-40B4-BE49-F238E27FC236}">
                <a16:creationId xmlns:a16="http://schemas.microsoft.com/office/drawing/2014/main" id="{1E67510A-22D2-4620-BD2A-8389EED4AD06}"/>
              </a:ext>
            </a:extLst>
          </p:cNvPr>
          <p:cNvSpPr/>
          <p:nvPr/>
        </p:nvSpPr>
        <p:spPr>
          <a:xfrm>
            <a:off x="4223792" y="1277729"/>
            <a:ext cx="7164796" cy="404439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6B061966-DCBC-4432-86D2-2258694EF29E}"/>
              </a:ext>
            </a:extLst>
          </p:cNvPr>
          <p:cNvSpPr txBox="1"/>
          <p:nvPr/>
        </p:nvSpPr>
        <p:spPr>
          <a:xfrm>
            <a:off x="4353199" y="1382286"/>
            <a:ext cx="66967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Weryfikacji podlega: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terminowość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wymóg wpisywania się w ISP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siedziba na terenie województwa pomorskiego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zawiązane partnerstwo min. 5 podmiotów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propozycja 5-10 projektów B+R w ramach danej RAB (projekty partnerskie lub indywidualne)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poprawność aplikacji – formularz wniosku uzupełniony zgodnie z Regulaminem </a:t>
            </a:r>
          </a:p>
          <a:p>
            <a:endParaRPr lang="pl-PL" dirty="0"/>
          </a:p>
        </p:txBody>
      </p:sp>
      <p:pic>
        <p:nvPicPr>
          <p:cNvPr id="5" name="Grafika 4" descr="Kontrakt">
            <a:extLst>
              <a:ext uri="{FF2B5EF4-FFF2-40B4-BE49-F238E27FC236}">
                <a16:creationId xmlns:a16="http://schemas.microsoft.com/office/drawing/2014/main" id="{F81E01A0-4D1D-492B-AA62-7550DCF81C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1504" y="2564904"/>
            <a:ext cx="1368152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1932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rostokąt 44"/>
          <p:cNvSpPr/>
          <p:nvPr/>
        </p:nvSpPr>
        <p:spPr>
          <a:xfrm>
            <a:off x="3071664" y="116632"/>
            <a:ext cx="9259815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Konkurs – ocena merytoryczna - RAB - kryteria</a:t>
            </a:r>
          </a:p>
        </p:txBody>
      </p:sp>
      <p:sp>
        <p:nvSpPr>
          <p:cNvPr id="15" name="Prostokąt: zaokrąglone rogi po przekątnej 14">
            <a:extLst>
              <a:ext uri="{FF2B5EF4-FFF2-40B4-BE49-F238E27FC236}">
                <a16:creationId xmlns:a16="http://schemas.microsoft.com/office/drawing/2014/main" id="{1E67510A-22D2-4620-BD2A-8389EED4AD06}"/>
              </a:ext>
            </a:extLst>
          </p:cNvPr>
          <p:cNvSpPr/>
          <p:nvPr/>
        </p:nvSpPr>
        <p:spPr>
          <a:xfrm>
            <a:off x="3791743" y="1052736"/>
            <a:ext cx="7546231" cy="342038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sz="2200" dirty="0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6B061966-DCBC-4432-86D2-2258694EF29E}"/>
              </a:ext>
            </a:extLst>
          </p:cNvPr>
          <p:cNvSpPr txBox="1"/>
          <p:nvPr/>
        </p:nvSpPr>
        <p:spPr>
          <a:xfrm>
            <a:off x="3917604" y="1513708"/>
            <a:ext cx="669674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Znaczenie tematu agendy z punktu widzenia: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strategii regionu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wyzwań społeczno-gospodarczych, środowiskowych (m.in. zielona i cyfrowa transformacja)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innowacyjności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Opis i znaczenie / potencjał konsorcjum </a:t>
            </a:r>
          </a:p>
          <a:p>
            <a:endParaRPr lang="pl-PL" sz="2200" dirty="0"/>
          </a:p>
        </p:txBody>
      </p:sp>
      <p:pic>
        <p:nvPicPr>
          <p:cNvPr id="5" name="Grafika 4" descr="Badanie">
            <a:extLst>
              <a:ext uri="{FF2B5EF4-FFF2-40B4-BE49-F238E27FC236}">
                <a16:creationId xmlns:a16="http://schemas.microsoft.com/office/drawing/2014/main" id="{360CA5D9-3C93-48AB-ADEC-36FE45557C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63552" y="2204864"/>
            <a:ext cx="914400" cy="914400"/>
          </a:xfrm>
          <a:prstGeom prst="rect">
            <a:avLst/>
          </a:prstGeom>
        </p:spPr>
      </p:pic>
      <p:sp>
        <p:nvSpPr>
          <p:cNvPr id="6" name="Prostokąt: zaokrąglone rogi po przekątnej 5">
            <a:extLst>
              <a:ext uri="{FF2B5EF4-FFF2-40B4-BE49-F238E27FC236}">
                <a16:creationId xmlns:a16="http://schemas.microsoft.com/office/drawing/2014/main" id="{4E1C5F2D-C30B-42DA-B03B-46ECF9E4F7C4}"/>
              </a:ext>
            </a:extLst>
          </p:cNvPr>
          <p:cNvSpPr/>
          <p:nvPr/>
        </p:nvSpPr>
        <p:spPr>
          <a:xfrm>
            <a:off x="983432" y="4761148"/>
            <a:ext cx="5688632" cy="1980220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sz="2200" dirty="0"/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18FA1556-0115-4C2F-9FA1-16B4466E3ECB}"/>
              </a:ext>
            </a:extLst>
          </p:cNvPr>
          <p:cNvSpPr txBox="1"/>
          <p:nvPr/>
        </p:nvSpPr>
        <p:spPr>
          <a:xfrm>
            <a:off x="1091444" y="4934088"/>
            <a:ext cx="5508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Planowane terminy:</a:t>
            </a:r>
          </a:p>
          <a:p>
            <a:endParaRPr lang="pl-P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Nabór wniosków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czerwiec – październik br.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Ocena wniosków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listopad – grudzień br.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dirty="0"/>
          </a:p>
        </p:txBody>
      </p:sp>
      <p:pic>
        <p:nvPicPr>
          <p:cNvPr id="9" name="Grafika 8" descr="Stoper">
            <a:extLst>
              <a:ext uri="{FF2B5EF4-FFF2-40B4-BE49-F238E27FC236}">
                <a16:creationId xmlns:a16="http://schemas.microsoft.com/office/drawing/2014/main" id="{08E88944-EFA4-42B9-89C4-D5B2BDA781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92144" y="5289593"/>
            <a:ext cx="923330" cy="92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37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>
            <a:extLst>
              <a:ext uri="{FF2B5EF4-FFF2-40B4-BE49-F238E27FC236}">
                <a16:creationId xmlns:a16="http://schemas.microsoft.com/office/drawing/2014/main" id="{529830D4-2D7E-4075-BCB0-36217C7E53E6}"/>
              </a:ext>
            </a:extLst>
          </p:cNvPr>
          <p:cNvSpPr/>
          <p:nvPr/>
        </p:nvSpPr>
        <p:spPr>
          <a:xfrm>
            <a:off x="3228499" y="4149080"/>
            <a:ext cx="5731423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i="1" dirty="0">
                <a:solidFill>
                  <a:schemeClr val="accent3">
                    <a:lumMod val="75000"/>
                  </a:schemeClr>
                </a:solidFill>
              </a:rPr>
              <a:t>Dziękuję za uwagę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476D3473-4369-4BD4-9717-67272F6D74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0176" y="1124744"/>
            <a:ext cx="3888218" cy="1497295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F0F54AD0-3D61-4AB6-9B6A-3CDE3E3A9C5C}"/>
              </a:ext>
            </a:extLst>
          </p:cNvPr>
          <p:cNvSpPr txBox="1"/>
          <p:nvPr/>
        </p:nvSpPr>
        <p:spPr>
          <a:xfrm>
            <a:off x="839416" y="1772816"/>
            <a:ext cx="61206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Aktualności, ciekawe wydarzenia, podsumowania, analizy i wiele innych treści o wymiarze gospodarczym dostępnych na stronie:</a:t>
            </a:r>
          </a:p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www.gospodarka.pomorskie.eu</a:t>
            </a:r>
          </a:p>
        </p:txBody>
      </p:sp>
    </p:spTree>
    <p:extLst>
      <p:ext uri="{BB962C8B-B14F-4D97-AF65-F5344CB8AC3E}">
        <p14:creationId xmlns:p14="http://schemas.microsoft.com/office/powerpoint/2010/main" val="2069199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rostokąt 31"/>
          <p:cNvSpPr/>
          <p:nvPr/>
        </p:nvSpPr>
        <p:spPr>
          <a:xfrm>
            <a:off x="4190758" y="-51902"/>
            <a:ext cx="6595519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 – podstawowe informacje i cele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32FF63FC-08DE-4A43-85BC-482E92D0257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08" y="764704"/>
            <a:ext cx="2544224" cy="97974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2A73BC1A-3649-4D18-BCB8-4EE6A0A554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8048" y="5997901"/>
            <a:ext cx="792088" cy="792088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1BDC20C4-E02C-42E7-BFDE-E4D4F06FD29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273" y="5983406"/>
            <a:ext cx="821078" cy="821078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B531F1A1-2999-47F4-BE41-2579B6A298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256" y="5996803"/>
            <a:ext cx="792088" cy="792088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626ABF72-C51B-4D89-9D99-D900A8C69F4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1728" y="5967348"/>
            <a:ext cx="792088" cy="792088"/>
          </a:xfrm>
          <a:prstGeom prst="rect">
            <a:avLst/>
          </a:prstGeom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83FCD0CF-1C79-49AC-8D95-AC61A7F658EB}"/>
              </a:ext>
            </a:extLst>
          </p:cNvPr>
          <p:cNvSpPr/>
          <p:nvPr/>
        </p:nvSpPr>
        <p:spPr>
          <a:xfrm>
            <a:off x="504056" y="1556793"/>
            <a:ext cx="11064552" cy="44105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8989329D-09CA-4289-BF5A-6B3F9BC06293}"/>
              </a:ext>
            </a:extLst>
          </p:cNvPr>
          <p:cNvSpPr txBox="1"/>
          <p:nvPr/>
        </p:nvSpPr>
        <p:spPr>
          <a:xfrm>
            <a:off x="587896" y="1674252"/>
            <a:ext cx="1089687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fundament ISP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klastry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polityka klastrowa realizowana konsekwentnie przez SWP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połączenie wielu branż i technologii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innowacyjne hybrydy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oparte na nowoczesnych technologiach ICT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wpisują się w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politykę 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priorytetowy dostęp do finansowania UE w obszarze realizacji projektów innowacyjnych i z zakresu B+R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uwzględniają trendy rozwojowe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, nisze rynkowe, aktualne możliwości i zasoby w regionie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stąd konieczna ich cykliczna aktualizacja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okazja do połączenia nauki z biznesem na styku różnych dziedzin i branż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projekty partnerskie / konsorcja </a:t>
            </a: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kompas dla inwestycji w B+R i innowacje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angażują różnorodne środowiska na rzecz wspólnych projektów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szansa na wdrażanie rozwiązań technologicznych na rynek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wsparcie dla transformacji gospodarki 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„gospodarka jutra” 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pozycjonowanie regionu w rankingach innowacyjności  </a:t>
            </a:r>
          </a:p>
        </p:txBody>
      </p:sp>
    </p:spTree>
    <p:extLst>
      <p:ext uri="{BB962C8B-B14F-4D97-AF65-F5344CB8AC3E}">
        <p14:creationId xmlns:p14="http://schemas.microsoft.com/office/powerpoint/2010/main" val="131769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3863752" y="61288"/>
            <a:ext cx="8179695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Działania podejmowane na rzecz rozwoju ISP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D215597C-E16D-48A1-93E2-7E62BAC350C2}"/>
              </a:ext>
            </a:extLst>
          </p:cNvPr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5690" b="28450"/>
          <a:stretch/>
        </p:blipFill>
        <p:spPr bwMode="auto">
          <a:xfrm>
            <a:off x="160637" y="2441403"/>
            <a:ext cx="11703022" cy="322158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E7E6E6">
                <a:alpha val="1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pole tekstowe 6">
            <a:extLst>
              <a:ext uri="{FF2B5EF4-FFF2-40B4-BE49-F238E27FC236}">
                <a16:creationId xmlns:a16="http://schemas.microsoft.com/office/drawing/2014/main" id="{70BEED7C-F33D-40BB-B819-9220913F1FE4}"/>
              </a:ext>
            </a:extLst>
          </p:cNvPr>
          <p:cNvSpPr txBox="1"/>
          <p:nvPr/>
        </p:nvSpPr>
        <p:spPr>
          <a:xfrm>
            <a:off x="415062" y="2117103"/>
            <a:ext cx="175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Ogłoszenie otwartego konkursu na wybór ISP</a:t>
            </a:r>
          </a:p>
        </p:txBody>
      </p:sp>
      <p:sp>
        <p:nvSpPr>
          <p:cNvPr id="7" name="pole tekstowe 7">
            <a:extLst>
              <a:ext uri="{FF2B5EF4-FFF2-40B4-BE49-F238E27FC236}">
                <a16:creationId xmlns:a16="http://schemas.microsoft.com/office/drawing/2014/main" id="{AC8D4863-89A3-4D86-B63C-C92F3B6025DC}"/>
              </a:ext>
            </a:extLst>
          </p:cNvPr>
          <p:cNvSpPr txBox="1"/>
          <p:nvPr/>
        </p:nvSpPr>
        <p:spPr>
          <a:xfrm>
            <a:off x="1821358" y="5489719"/>
            <a:ext cx="175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Wybór 4 ISP</a:t>
            </a:r>
          </a:p>
          <a:p>
            <a:pPr algn="ctr"/>
            <a:endParaRPr lang="pl-PL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Podpisanie</a:t>
            </a:r>
            <a:b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I Porozumień na rzecz ISP</a:t>
            </a:r>
          </a:p>
        </p:txBody>
      </p:sp>
      <p:sp>
        <p:nvSpPr>
          <p:cNvPr id="8" name="pole tekstowe 8">
            <a:extLst>
              <a:ext uri="{FF2B5EF4-FFF2-40B4-BE49-F238E27FC236}">
                <a16:creationId xmlns:a16="http://schemas.microsoft.com/office/drawing/2014/main" id="{10255B93-1617-4CBC-8012-375777A20952}"/>
              </a:ext>
            </a:extLst>
          </p:cNvPr>
          <p:cNvSpPr txBox="1"/>
          <p:nvPr/>
        </p:nvSpPr>
        <p:spPr>
          <a:xfrm>
            <a:off x="2698386" y="1563202"/>
            <a:ext cx="27734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Świadczenie usług doradczych, </a:t>
            </a:r>
          </a:p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na rzecz skonsolidowania środowisk ISP oraz wskazania kierunków realizacji projektów innowacyjnych </a:t>
            </a:r>
            <a:b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i wspólnych przedsięwzięć → Deloitte Consulting S.A.</a:t>
            </a:r>
          </a:p>
        </p:txBody>
      </p:sp>
      <p:sp>
        <p:nvSpPr>
          <p:cNvPr id="9" name="pole tekstowe 9">
            <a:extLst>
              <a:ext uri="{FF2B5EF4-FFF2-40B4-BE49-F238E27FC236}">
                <a16:creationId xmlns:a16="http://schemas.microsoft.com/office/drawing/2014/main" id="{E2A95EBB-E0FD-495F-A4DF-9AB442236DF9}"/>
              </a:ext>
            </a:extLst>
          </p:cNvPr>
          <p:cNvSpPr txBox="1"/>
          <p:nvPr/>
        </p:nvSpPr>
        <p:spPr>
          <a:xfrm>
            <a:off x="4173563" y="5480584"/>
            <a:ext cx="2640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Stymulowanie regionalnych nowopowstających gałęzi gospodarki poprzez rozwój przedsiębiorczości oraz </a:t>
            </a:r>
            <a:r>
              <a:rPr lang="pl-PL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MSP</a:t>
            </a: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→ badanie OECD</a:t>
            </a:r>
          </a:p>
        </p:txBody>
      </p:sp>
      <p:sp>
        <p:nvSpPr>
          <p:cNvPr id="10" name="pole tekstowe 10">
            <a:extLst>
              <a:ext uri="{FF2B5EF4-FFF2-40B4-BE49-F238E27FC236}">
                <a16:creationId xmlns:a16="http://schemas.microsoft.com/office/drawing/2014/main" id="{72A33E36-C48D-420A-830D-DDF6FAD54FBB}"/>
              </a:ext>
            </a:extLst>
          </p:cNvPr>
          <p:cNvSpPr txBox="1"/>
          <p:nvPr/>
        </p:nvSpPr>
        <p:spPr>
          <a:xfrm>
            <a:off x="8361712" y="1722874"/>
            <a:ext cx="22002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FEP 2021-2022 (przygotowanie </a:t>
            </a:r>
            <a:b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i konsultacje z KE)</a:t>
            </a:r>
          </a:p>
          <a:p>
            <a:pPr algn="ctr"/>
            <a:endParaRPr lang="pl-PL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B027D06F-7F23-47E1-88D0-AF9A43027A23}"/>
              </a:ext>
            </a:extLst>
          </p:cNvPr>
          <p:cNvSpPr txBox="1"/>
          <p:nvPr/>
        </p:nvSpPr>
        <p:spPr>
          <a:xfrm>
            <a:off x="5632480" y="1161861"/>
            <a:ext cx="23261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Weryfikacja i podpisanie </a:t>
            </a:r>
            <a:b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II Porozumień na rzecz ISP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3A8103D8-FEFB-4BF2-9111-A699D314EF38}"/>
              </a:ext>
            </a:extLst>
          </p:cNvPr>
          <p:cNvSpPr txBox="1"/>
          <p:nvPr/>
        </p:nvSpPr>
        <p:spPr>
          <a:xfrm>
            <a:off x="932309" y="3890391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</a:t>
            </a:r>
          </a:p>
        </p:txBody>
      </p:sp>
      <p:sp>
        <p:nvSpPr>
          <p:cNvPr id="15" name="pole tekstowe 13">
            <a:extLst>
              <a:ext uri="{FF2B5EF4-FFF2-40B4-BE49-F238E27FC236}">
                <a16:creationId xmlns:a16="http://schemas.microsoft.com/office/drawing/2014/main" id="{2B68214E-F61F-4B33-83DB-BB34036F3967}"/>
              </a:ext>
            </a:extLst>
          </p:cNvPr>
          <p:cNvSpPr txBox="1"/>
          <p:nvPr/>
        </p:nvSpPr>
        <p:spPr>
          <a:xfrm>
            <a:off x="2367832" y="3890391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</p:txBody>
      </p:sp>
      <p:sp>
        <p:nvSpPr>
          <p:cNvPr id="16" name="pole tekstowe 14">
            <a:extLst>
              <a:ext uri="{FF2B5EF4-FFF2-40B4-BE49-F238E27FC236}">
                <a16:creationId xmlns:a16="http://schemas.microsoft.com/office/drawing/2014/main" id="{F8EB0AB2-95D7-454F-83D6-2E5A5DEAC637}"/>
              </a:ext>
            </a:extLst>
          </p:cNvPr>
          <p:cNvSpPr txBox="1"/>
          <p:nvPr/>
        </p:nvSpPr>
        <p:spPr>
          <a:xfrm>
            <a:off x="3575414" y="3890391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2016-17</a:t>
            </a:r>
          </a:p>
        </p:txBody>
      </p:sp>
      <p:sp>
        <p:nvSpPr>
          <p:cNvPr id="17" name="pole tekstowe 15">
            <a:extLst>
              <a:ext uri="{FF2B5EF4-FFF2-40B4-BE49-F238E27FC236}">
                <a16:creationId xmlns:a16="http://schemas.microsoft.com/office/drawing/2014/main" id="{C3B432A0-BB3B-4129-A78F-D6C1FDB54D72}"/>
              </a:ext>
            </a:extLst>
          </p:cNvPr>
          <p:cNvSpPr txBox="1"/>
          <p:nvPr/>
        </p:nvSpPr>
        <p:spPr>
          <a:xfrm>
            <a:off x="4974435" y="3867358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2017-18</a:t>
            </a:r>
          </a:p>
        </p:txBody>
      </p:sp>
      <p:sp>
        <p:nvSpPr>
          <p:cNvPr id="18" name="pole tekstowe 16">
            <a:extLst>
              <a:ext uri="{FF2B5EF4-FFF2-40B4-BE49-F238E27FC236}">
                <a16:creationId xmlns:a16="http://schemas.microsoft.com/office/drawing/2014/main" id="{E6E9434B-6F67-45D6-BD1B-BCB3CC659181}"/>
              </a:ext>
            </a:extLst>
          </p:cNvPr>
          <p:cNvSpPr txBox="1"/>
          <p:nvPr/>
        </p:nvSpPr>
        <p:spPr>
          <a:xfrm>
            <a:off x="6470808" y="388291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</a:t>
            </a:r>
          </a:p>
        </p:txBody>
      </p:sp>
      <p:sp>
        <p:nvSpPr>
          <p:cNvPr id="19" name="pole tekstowe 17">
            <a:extLst>
              <a:ext uri="{FF2B5EF4-FFF2-40B4-BE49-F238E27FC236}">
                <a16:creationId xmlns:a16="http://schemas.microsoft.com/office/drawing/2014/main" id="{91BC745E-A9B3-4700-A888-1E01942A6D0A}"/>
              </a:ext>
            </a:extLst>
          </p:cNvPr>
          <p:cNvSpPr txBox="1"/>
          <p:nvPr/>
        </p:nvSpPr>
        <p:spPr>
          <a:xfrm>
            <a:off x="7820241" y="3882916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sp>
        <p:nvSpPr>
          <p:cNvPr id="20" name="pole tekstowe 18">
            <a:extLst>
              <a:ext uri="{FF2B5EF4-FFF2-40B4-BE49-F238E27FC236}">
                <a16:creationId xmlns:a16="http://schemas.microsoft.com/office/drawing/2014/main" id="{514ADD6C-B84C-4422-B92C-B7E5037EC59A}"/>
              </a:ext>
            </a:extLst>
          </p:cNvPr>
          <p:cNvSpPr txBox="1"/>
          <p:nvPr/>
        </p:nvSpPr>
        <p:spPr>
          <a:xfrm>
            <a:off x="9081225" y="3882916"/>
            <a:ext cx="9364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2022-23</a:t>
            </a:r>
          </a:p>
        </p:txBody>
      </p:sp>
      <p:sp>
        <p:nvSpPr>
          <p:cNvPr id="21" name="pole tekstowe 19">
            <a:extLst>
              <a:ext uri="{FF2B5EF4-FFF2-40B4-BE49-F238E27FC236}">
                <a16:creationId xmlns:a16="http://schemas.microsoft.com/office/drawing/2014/main" id="{67DC48CF-8E9E-4B0A-A703-F89BCE51A66D}"/>
              </a:ext>
            </a:extLst>
          </p:cNvPr>
          <p:cNvSpPr txBox="1"/>
          <p:nvPr/>
        </p:nvSpPr>
        <p:spPr>
          <a:xfrm>
            <a:off x="10551464" y="3891905"/>
            <a:ext cx="6399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22" name="pole tekstowe 20">
            <a:extLst>
              <a:ext uri="{FF2B5EF4-FFF2-40B4-BE49-F238E27FC236}">
                <a16:creationId xmlns:a16="http://schemas.microsoft.com/office/drawing/2014/main" id="{2B25849C-D666-44A5-8D7A-A2E4E1B92AD1}"/>
              </a:ext>
            </a:extLst>
          </p:cNvPr>
          <p:cNvSpPr txBox="1"/>
          <p:nvPr/>
        </p:nvSpPr>
        <p:spPr>
          <a:xfrm>
            <a:off x="5632480" y="1906781"/>
            <a:ext cx="22964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Smart Progress – rozpoczęcie realizacji projektu dedykowanego wsparciu ISP (PPO)</a:t>
            </a:r>
          </a:p>
        </p:txBody>
      </p:sp>
      <p:sp>
        <p:nvSpPr>
          <p:cNvPr id="23" name="pole tekstowe 21">
            <a:extLst>
              <a:ext uri="{FF2B5EF4-FFF2-40B4-BE49-F238E27FC236}">
                <a16:creationId xmlns:a16="http://schemas.microsoft.com/office/drawing/2014/main" id="{B82BF9FA-F73E-4D2C-9423-CB654B698FBF}"/>
              </a:ext>
            </a:extLst>
          </p:cNvPr>
          <p:cNvSpPr txBox="1"/>
          <p:nvPr/>
        </p:nvSpPr>
        <p:spPr>
          <a:xfrm>
            <a:off x="6899780" y="5473005"/>
            <a:ext cx="264098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Uchwalenie Strategii Rozwoju Województwa 2030  oraz Aktualizacja Regionalnego Programu Strategicznego </a:t>
            </a:r>
            <a:b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w zakresie rozwoju gospodarczego (pełni rolę </a:t>
            </a:r>
            <a:r>
              <a:rPr lang="pl-PL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RSI</a:t>
            </a: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pl-PL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pole tekstowe 6">
            <a:extLst>
              <a:ext uri="{FF2B5EF4-FFF2-40B4-BE49-F238E27FC236}">
                <a16:creationId xmlns:a16="http://schemas.microsoft.com/office/drawing/2014/main" id="{97E210DA-E4A8-4538-9E33-A622B6908325}"/>
              </a:ext>
            </a:extLst>
          </p:cNvPr>
          <p:cNvSpPr txBox="1"/>
          <p:nvPr/>
        </p:nvSpPr>
        <p:spPr>
          <a:xfrm>
            <a:off x="9336360" y="5380672"/>
            <a:ext cx="28556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l-P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Weryfikacja obszarów przedmiotowych ISP</a:t>
            </a:r>
            <a:b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 i dopasowanie ich do aktualnych trendów </a:t>
            </a:r>
            <a:b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i potrzeb rynkowych </a:t>
            </a:r>
            <a:b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 w regionie</a:t>
            </a:r>
          </a:p>
          <a:p>
            <a:pPr algn="ctr"/>
            <a:endParaRPr lang="pl-PL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Konkurs w ramach obszarów RAB </a:t>
            </a:r>
            <a:b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000" b="1" dirty="0">
                <a:latin typeface="Arial" panose="020B0604020202020204" pitchFamily="34" charset="0"/>
                <a:cs typeface="Arial" panose="020B0604020202020204" pitchFamily="34" charset="0"/>
              </a:rPr>
              <a:t>Prace nad projektem „Smart Green Progress”</a:t>
            </a:r>
          </a:p>
        </p:txBody>
      </p:sp>
    </p:spTree>
    <p:extLst>
      <p:ext uri="{BB962C8B-B14F-4D97-AF65-F5344CB8AC3E}">
        <p14:creationId xmlns:p14="http://schemas.microsoft.com/office/powerpoint/2010/main" val="519417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rostokąt 31"/>
          <p:cNvSpPr/>
          <p:nvPr/>
        </p:nvSpPr>
        <p:spPr>
          <a:xfrm>
            <a:off x="4223792" y="44624"/>
            <a:ext cx="7896200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Animacja ISP</a:t>
            </a:r>
          </a:p>
        </p:txBody>
      </p:sp>
      <p:sp>
        <p:nvSpPr>
          <p:cNvPr id="15" name="Prostokąt: zaokrąglone rogi 14">
            <a:extLst>
              <a:ext uri="{FF2B5EF4-FFF2-40B4-BE49-F238E27FC236}">
                <a16:creationId xmlns:a16="http://schemas.microsoft.com/office/drawing/2014/main" id="{F160A657-8D94-461B-B41C-B7F33B76B5A6}"/>
              </a:ext>
            </a:extLst>
          </p:cNvPr>
          <p:cNvSpPr/>
          <p:nvPr/>
        </p:nvSpPr>
        <p:spPr>
          <a:xfrm>
            <a:off x="72008" y="986996"/>
            <a:ext cx="6192684" cy="5472608"/>
          </a:xfrm>
          <a:prstGeom prst="roundRect">
            <a:avLst/>
          </a:prstGeo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: zaokrąglone rogi 16">
            <a:extLst>
              <a:ext uri="{FF2B5EF4-FFF2-40B4-BE49-F238E27FC236}">
                <a16:creationId xmlns:a16="http://schemas.microsoft.com/office/drawing/2014/main" id="{B3188F5A-1969-421A-981C-1BD90DE95E88}"/>
              </a:ext>
            </a:extLst>
          </p:cNvPr>
          <p:cNvSpPr/>
          <p:nvPr/>
        </p:nvSpPr>
        <p:spPr>
          <a:xfrm>
            <a:off x="6384032" y="980728"/>
            <a:ext cx="5616624" cy="5472608"/>
          </a:xfrm>
          <a:prstGeom prst="roundRect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" name="Prostokąt 17">
            <a:extLst>
              <a:ext uri="{FF2B5EF4-FFF2-40B4-BE49-F238E27FC236}">
                <a16:creationId xmlns:a16="http://schemas.microsoft.com/office/drawing/2014/main" id="{C4E90BCC-77AA-46D3-B9BC-B4C8F7841A78}"/>
              </a:ext>
            </a:extLst>
          </p:cNvPr>
          <p:cNvSpPr/>
          <p:nvPr/>
        </p:nvSpPr>
        <p:spPr>
          <a:xfrm>
            <a:off x="2243359" y="1028050"/>
            <a:ext cx="3913321" cy="25083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l-PL" sz="2000" b="1" cap="none" spc="0" dirty="0">
                <a:ln/>
                <a:solidFill>
                  <a:schemeClr val="accent3"/>
                </a:solidFill>
                <a:effectLst/>
              </a:rPr>
              <a:t>Smart Progress</a:t>
            </a:r>
          </a:p>
          <a:p>
            <a:pPr algn="ctr"/>
            <a:endParaRPr lang="pl-PL" sz="2000" b="1" dirty="0">
              <a:ln/>
              <a:solidFill>
                <a:schemeClr val="accent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l-PL" sz="1300" cap="none" spc="0" dirty="0">
                <a:ln/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udżet: </a:t>
            </a:r>
            <a:r>
              <a:rPr lang="pl-PL" sz="1300" cap="none" spc="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 mln zł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latin typeface="Arial" panose="020B0604020202020204" pitchFamily="34" charset="0"/>
                <a:cs typeface="Arial" panose="020B0604020202020204" pitchFamily="34" charset="0"/>
              </a:rPr>
              <a:t>okres realizacji: 2019 – 2022 r.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cap="none" spc="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 Liderów ISP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22 mc działań  70 spotkań tematycznych dla ISP  14 grup roboczych  16 opracowań „Barometr dynamiki rozwoju ISP” 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cap="none" spc="0" dirty="0">
                <a:ln/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 </a:t>
            </a:r>
            <a:r>
              <a:rPr lang="pl-PL" sz="1300" dirty="0">
                <a:ln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cykle</a:t>
            </a:r>
            <a:r>
              <a:rPr lang="pl-PL" sz="1300" cap="none" spc="0" dirty="0">
                <a:ln/>
                <a:effectLst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spotkań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r>
              <a:rPr lang="pl-PL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„Pomorska podróż. Kierunek innowacje”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37 </a:t>
            </a:r>
            <a:r>
              <a:rPr lang="pl-PL" sz="13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webinarów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 111 godzin wiedzy  ponad 2 200 uczestników</a:t>
            </a:r>
          </a:p>
        </p:txBody>
      </p:sp>
      <p:sp>
        <p:nvSpPr>
          <p:cNvPr id="21" name="Prostokąt 20">
            <a:extLst>
              <a:ext uri="{FF2B5EF4-FFF2-40B4-BE49-F238E27FC236}">
                <a16:creationId xmlns:a16="http://schemas.microsoft.com/office/drawing/2014/main" id="{97648175-29F8-4095-81C1-5F906828B915}"/>
              </a:ext>
            </a:extLst>
          </p:cNvPr>
          <p:cNvSpPr/>
          <p:nvPr/>
        </p:nvSpPr>
        <p:spPr>
          <a:xfrm>
            <a:off x="6660145" y="980728"/>
            <a:ext cx="5332767" cy="45089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pl-PL" sz="2000" b="1" cap="none" spc="0" dirty="0">
                <a:ln/>
                <a:solidFill>
                  <a:schemeClr val="accent3"/>
                </a:solidFill>
                <a:effectLst/>
              </a:rPr>
              <a:t>Smart Green Progress</a:t>
            </a:r>
          </a:p>
          <a:p>
            <a:pPr algn="ctr"/>
            <a:endParaRPr lang="pl-PL" sz="2000" b="1" dirty="0">
              <a:ln/>
              <a:solidFill>
                <a:schemeClr val="accent3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l-PL" sz="1300" cap="none" spc="0" dirty="0">
                <a:ln/>
                <a:effectLst/>
                <a:latin typeface="Arial" panose="020B0604020202020204" pitchFamily="34" charset="0"/>
                <a:cs typeface="Arial" panose="020B0604020202020204" pitchFamily="34" charset="0"/>
              </a:rPr>
              <a:t>udżet: </a:t>
            </a:r>
            <a:r>
              <a:rPr lang="pl-PL" sz="130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17,5</a:t>
            </a:r>
            <a:r>
              <a:rPr lang="pl-PL" sz="1300" cap="none" spc="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mln zł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latin typeface="Arial" panose="020B0604020202020204" pitchFamily="34" charset="0"/>
                <a:cs typeface="Arial" panose="020B0604020202020204" pitchFamily="34" charset="0"/>
              </a:rPr>
              <a:t>okres realizacji: 2025 – 2029 r.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cap="none" spc="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Prowadzenie Procesu Przedsiębiorczego Odkrywania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</a:t>
            </a:r>
            <a:b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</a:b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 planach m.in.: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weryfikacja obszarów ISP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analiza potencjału subregionów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cap="none" spc="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Wsparcie zewnętrzne ISP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w planach m.in.: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wsparcie liderów grup zadaniowych / tematycznych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wsparcie transferu wiedzy z uczelni do gospodarki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wsparcie eksperckie i organizacyjne na rzecz ISP  warsztaty / szkolenia / wizyty studyjne 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Monitoring i analizy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w planach m.in.: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analiza dynamiki i rozwoju ISP 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analiza inicjatyw klastrowych i ich rozwoju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Promocja gospodarcza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w planach m.in.: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Budowanie marki ISP  konferencje / </a:t>
            </a:r>
            <a:r>
              <a:rPr lang="pl-PL" sz="13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hackathony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/ warsztaty / debaty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Promocja projektu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w planach m.in.:</a:t>
            </a:r>
          </a:p>
          <a:p>
            <a:pPr marL="800100" lvl="1" indent="-342900">
              <a:buFont typeface="Wingdings" panose="05000000000000000000" pitchFamily="2" charset="2"/>
              <a:buChar char="ü"/>
            </a:pP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Prowadzenie obowiązkowych działań   </a:t>
            </a:r>
            <a:r>
              <a:rPr lang="pl-PL" sz="13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social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media</a:t>
            </a:r>
          </a:p>
        </p:txBody>
      </p:sp>
      <p:sp>
        <p:nvSpPr>
          <p:cNvPr id="19" name="Prostokąt 18">
            <a:extLst>
              <a:ext uri="{FF2B5EF4-FFF2-40B4-BE49-F238E27FC236}">
                <a16:creationId xmlns:a16="http://schemas.microsoft.com/office/drawing/2014/main" id="{51AFA0FC-8045-4A7D-B1F9-FED340664710}"/>
              </a:ext>
            </a:extLst>
          </p:cNvPr>
          <p:cNvSpPr/>
          <p:nvPr/>
        </p:nvSpPr>
        <p:spPr>
          <a:xfrm>
            <a:off x="6960096" y="5540017"/>
            <a:ext cx="4135159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pl-PL" sz="13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Smart Green Progress  animacja rozwoju obszarów ISP oraz klastrów w kierunku gospodarki neutralnej klimatycznie.  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68BAAE44-C366-4254-867F-D6CEE58E1B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666" y="291704"/>
            <a:ext cx="1799986" cy="693148"/>
          </a:xfrm>
          <a:prstGeom prst="rect">
            <a:avLst/>
          </a:prstGeom>
        </p:spPr>
      </p:pic>
      <p:pic>
        <p:nvPicPr>
          <p:cNvPr id="2" name="Obraz 1">
            <a:extLst>
              <a:ext uri="{FF2B5EF4-FFF2-40B4-BE49-F238E27FC236}">
                <a16:creationId xmlns:a16="http://schemas.microsoft.com/office/drawing/2014/main" id="{13A25429-E67E-488F-A89B-A5D869135F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360" y="1340768"/>
            <a:ext cx="1799987" cy="1802301"/>
          </a:xfrm>
          <a:prstGeom prst="rect">
            <a:avLst/>
          </a:prstGeom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9EF066BF-B03B-4CEC-BC6A-37507212E775}"/>
              </a:ext>
            </a:extLst>
          </p:cNvPr>
          <p:cNvSpPr/>
          <p:nvPr/>
        </p:nvSpPr>
        <p:spPr>
          <a:xfrm>
            <a:off x="191344" y="3507318"/>
            <a:ext cx="6096000" cy="26930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Akademia Nowoczesnej Administracji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8 </a:t>
            </a:r>
            <a:r>
              <a:rPr lang="pl-PL" sz="1300" dirty="0" err="1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webinarów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 </a:t>
            </a:r>
            <a:b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</a:b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24 godziny wiedzy  550 uczestników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Pomorskie Mistrzostwa Wirtualnej Przedsiębiorczości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 </a:t>
            </a:r>
            <a:b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</a:b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10 zespołów studenckich 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Hack4change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48 godzinny technologiczno-ekologiczny maraton  150 uczestników  3 wyzwania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Analizy eksperckie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m.in. w zakresie: korytarzy transportowych, małych portów, pojazdów autonomicznych, wysp energetycznych, wirusologii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Weryfikacja ISP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poszukiwanie nowych nisz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Internacjonalizacja obszarów ISP</a:t>
            </a:r>
            <a:r>
              <a:rPr lang="pl-PL" sz="1300" dirty="0">
                <a:ln/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koncepcja internacjonalizacji firm na rynek dostaw dla morskich farm wiatrowych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pl-PL" sz="130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Monitoring ISP </a:t>
            </a: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baza podmiotów ISP  1200 wywiadów </a:t>
            </a:r>
            <a:b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</a:br>
            <a:r>
              <a:rPr lang="pl-PL" sz="13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z firmami  ocena wpływu ISP na rozwój gospodarczy regionu </a:t>
            </a:r>
            <a:endParaRPr lang="pl-PL" sz="1300" dirty="0">
              <a:ln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469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rostokąt zaokrąglony 31"/>
          <p:cNvSpPr/>
          <p:nvPr/>
        </p:nvSpPr>
        <p:spPr>
          <a:xfrm>
            <a:off x="1213781" y="1231219"/>
            <a:ext cx="2257951" cy="660647"/>
          </a:xfrm>
          <a:prstGeom prst="roundRect">
            <a:avLst>
              <a:gd name="adj" fmla="val 6558"/>
            </a:avLst>
          </a:prstGeom>
          <a:solidFill>
            <a:srgbClr val="AAE2F4"/>
          </a:solidFill>
          <a:ln w="28575">
            <a:solidFill>
              <a:srgbClr val="42BF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43672" y="172872"/>
            <a:ext cx="8928992" cy="687611"/>
          </a:xfrm>
        </p:spPr>
        <p:txBody>
          <a:bodyPr>
            <a:noAutofit/>
          </a:bodyPr>
          <a:lstStyle/>
          <a:p>
            <a:pPr algn="ctr"/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Planowane wsparcie z FEP (przedsiębiorstwa) </a:t>
            </a:r>
            <a:b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2400" b="1" dirty="0">
                <a:latin typeface="Arial" panose="020B0604020202020204" pitchFamily="34" charset="0"/>
                <a:cs typeface="Arial" panose="020B0604020202020204" pitchFamily="34" charset="0"/>
              </a:rPr>
              <a:t>– alokacja w PLN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973764" y="1404197"/>
            <a:ext cx="8632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B+R</a:t>
            </a:r>
          </a:p>
        </p:txBody>
      </p:sp>
      <p:sp>
        <p:nvSpPr>
          <p:cNvPr id="12" name="Prostokąt zaokrąglony 11"/>
          <p:cNvSpPr/>
          <p:nvPr/>
        </p:nvSpPr>
        <p:spPr>
          <a:xfrm>
            <a:off x="3968444" y="1250963"/>
            <a:ext cx="3135668" cy="2394042"/>
          </a:xfrm>
          <a:prstGeom prst="roundRect">
            <a:avLst>
              <a:gd name="adj" fmla="val 10140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ole tekstowe 12"/>
          <p:cNvSpPr txBox="1"/>
          <p:nvPr/>
        </p:nvSpPr>
        <p:spPr>
          <a:xfrm>
            <a:off x="4034672" y="1404197"/>
            <a:ext cx="306943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180,5 mln zł (dotacje)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weryfikacja pomysłu B+R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realizacja prac B+R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ochrona własności intelektualnej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infrastruktura B+R </a:t>
            </a:r>
            <a:b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w przedsiębiorstwach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500" dirty="0">
                <a:latin typeface="Arial" panose="020B0604020202020204" pitchFamily="34" charset="0"/>
                <a:cs typeface="Arial" panose="020B0604020202020204" pitchFamily="34" charset="0"/>
              </a:rPr>
              <a:t>regionalne agendy badawcze (prace B+R)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pole tekstowe 21"/>
          <p:cNvSpPr txBox="1"/>
          <p:nvPr/>
        </p:nvSpPr>
        <p:spPr>
          <a:xfrm>
            <a:off x="7739424" y="1267983"/>
            <a:ext cx="2703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68,5 mln zł (instrument kapitałowy)</a:t>
            </a:r>
          </a:p>
        </p:txBody>
      </p:sp>
      <p:sp>
        <p:nvSpPr>
          <p:cNvPr id="37" name="Prostokąt zaokrąglony 36"/>
          <p:cNvSpPr/>
          <p:nvPr/>
        </p:nvSpPr>
        <p:spPr>
          <a:xfrm>
            <a:off x="7523218" y="1250964"/>
            <a:ext cx="3469325" cy="640902"/>
          </a:xfrm>
          <a:prstGeom prst="round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pole tekstowe 20">
            <a:extLst>
              <a:ext uri="{FF2B5EF4-FFF2-40B4-BE49-F238E27FC236}">
                <a16:creationId xmlns:a16="http://schemas.microsoft.com/office/drawing/2014/main" id="{7D417A85-4365-4679-B076-8FB350DA7700}"/>
              </a:ext>
            </a:extLst>
          </p:cNvPr>
          <p:cNvSpPr txBox="1"/>
          <p:nvPr/>
        </p:nvSpPr>
        <p:spPr>
          <a:xfrm>
            <a:off x="7739424" y="5590017"/>
            <a:ext cx="41799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sng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Alokacja na całe CP 1: 823,4 mln </a:t>
            </a:r>
            <a:r>
              <a:rPr lang="pl-PL" sz="1400" b="1" u="sng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</a:t>
            </a:r>
            <a:endParaRPr kumimoji="0" lang="pl-PL" sz="1400" b="1" i="0" u="sng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 w tym 29,4 mln EURO na cyfryzację urzędu)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4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400" b="1" i="0" u="sng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Alokacja CP 2 (vi): 108,9 mln </a:t>
            </a:r>
            <a:r>
              <a:rPr lang="pl-PL" sz="1400" b="1" u="sng" dirty="0">
                <a:solidFill>
                  <a:srgbClr val="59595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</a:t>
            </a:r>
            <a:endParaRPr kumimoji="0" lang="pl-PL" sz="1400" b="1" i="0" u="sng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BD41D34-70BA-4E44-BB98-B530D4A72182}"/>
              </a:ext>
            </a:extLst>
          </p:cNvPr>
          <p:cNvGrpSpPr/>
          <p:nvPr/>
        </p:nvGrpSpPr>
        <p:grpSpPr>
          <a:xfrm>
            <a:off x="1215484" y="3758129"/>
            <a:ext cx="9777059" cy="2831018"/>
            <a:chOff x="1215484" y="2117856"/>
            <a:chExt cx="9777059" cy="2831018"/>
          </a:xfrm>
        </p:grpSpPr>
        <p:sp>
          <p:nvSpPr>
            <p:cNvPr id="36" name="Prostokąt zaokrąglony 35"/>
            <p:cNvSpPr/>
            <p:nvPr/>
          </p:nvSpPr>
          <p:spPr>
            <a:xfrm>
              <a:off x="1223914" y="3959296"/>
              <a:ext cx="2257951" cy="989578"/>
            </a:xfrm>
            <a:prstGeom prst="roundRect">
              <a:avLst>
                <a:gd name="adj" fmla="val 6558"/>
              </a:avLst>
            </a:prstGeom>
            <a:solidFill>
              <a:srgbClr val="AAE2F4"/>
            </a:solidFill>
            <a:ln w="28575">
              <a:solidFill>
                <a:srgbClr val="42B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3" name="Prostokąt zaokrąglony 32"/>
            <p:cNvSpPr/>
            <p:nvPr/>
          </p:nvSpPr>
          <p:spPr>
            <a:xfrm>
              <a:off x="1215484" y="2154861"/>
              <a:ext cx="2257951" cy="1541440"/>
            </a:xfrm>
            <a:prstGeom prst="roundRect">
              <a:avLst>
                <a:gd name="adj" fmla="val 6558"/>
              </a:avLst>
            </a:prstGeom>
            <a:solidFill>
              <a:srgbClr val="AAE2F4"/>
            </a:solidFill>
            <a:ln w="28575">
              <a:solidFill>
                <a:srgbClr val="42BFE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8" name="pole tekstowe 7"/>
            <p:cNvSpPr txBox="1"/>
            <p:nvPr/>
          </p:nvSpPr>
          <p:spPr>
            <a:xfrm>
              <a:off x="1973764" y="2722412"/>
              <a:ext cx="717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latin typeface="Arial" panose="020B0604020202020204" pitchFamily="34" charset="0"/>
                  <a:cs typeface="Arial" panose="020B0604020202020204" pitchFamily="34" charset="0"/>
                </a:rPr>
                <a:t>MŚP</a:t>
              </a:r>
            </a:p>
          </p:txBody>
        </p:sp>
        <p:sp>
          <p:nvSpPr>
            <p:cNvPr id="9" name="pole tekstowe 8"/>
            <p:cNvSpPr txBox="1"/>
            <p:nvPr/>
          </p:nvSpPr>
          <p:spPr>
            <a:xfrm>
              <a:off x="1290773" y="4162398"/>
              <a:ext cx="21809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Smart Green Progress  w tym klastry</a:t>
              </a:r>
            </a:p>
          </p:txBody>
        </p:sp>
        <p:sp>
          <p:nvSpPr>
            <p:cNvPr id="23" name="pole tekstowe 22"/>
            <p:cNvSpPr txBox="1"/>
            <p:nvPr/>
          </p:nvSpPr>
          <p:spPr>
            <a:xfrm>
              <a:off x="7523218" y="2199285"/>
              <a:ext cx="346932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b="1" dirty="0">
                  <a:latin typeface="Arial" panose="020B0604020202020204" pitchFamily="34" charset="0"/>
                  <a:cs typeface="Arial" panose="020B0604020202020204" pitchFamily="34" charset="0"/>
                </a:rPr>
                <a:t>264,8 mln zł </a:t>
              </a:r>
              <a:r>
                <a:rPr lang="pl-PL" dirty="0">
                  <a:latin typeface="Arial" panose="020B0604020202020204" pitchFamily="34" charset="0"/>
                  <a:cs typeface="Arial" panose="020B0604020202020204" pitchFamily="34" charset="0"/>
                </a:rPr>
                <a:t>(przedsięwzięcia strategiczne: Invest in Pomerania, Broker Eksportowy, Pomorski System Usług Informacyjnych i Doradczych)</a:t>
              </a:r>
            </a:p>
          </p:txBody>
        </p:sp>
        <p:sp>
          <p:nvSpPr>
            <p:cNvPr id="24" name="pole tekstowe 23"/>
            <p:cNvSpPr txBox="1"/>
            <p:nvPr/>
          </p:nvSpPr>
          <p:spPr>
            <a:xfrm>
              <a:off x="4231715" y="2433974"/>
              <a:ext cx="24583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b="1" dirty="0">
                  <a:latin typeface="Arial" panose="020B0604020202020204" pitchFamily="34" charset="0"/>
                  <a:cs typeface="Arial" panose="020B0604020202020204" pitchFamily="34" charset="0"/>
                </a:rPr>
                <a:t>168 mln zł (pożyczki)</a:t>
              </a:r>
            </a:p>
          </p:txBody>
        </p:sp>
        <p:sp>
          <p:nvSpPr>
            <p:cNvPr id="25" name="pole tekstowe 24"/>
            <p:cNvSpPr txBox="1"/>
            <p:nvPr/>
          </p:nvSpPr>
          <p:spPr>
            <a:xfrm>
              <a:off x="4231716" y="4269419"/>
              <a:ext cx="26257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b="1" dirty="0">
                  <a:latin typeface="Arial" panose="020B0604020202020204" pitchFamily="34" charset="0"/>
                  <a:cs typeface="Arial" panose="020B0604020202020204" pitchFamily="34" charset="0"/>
                </a:rPr>
                <a:t>17,5 mln zł </a:t>
              </a:r>
            </a:p>
            <a:p>
              <a:pPr algn="ctr"/>
              <a:r>
                <a:rPr lang="pl-PL" b="1" dirty="0">
                  <a:latin typeface="Arial" panose="020B0604020202020204" pitchFamily="34" charset="0"/>
                  <a:cs typeface="Arial" panose="020B0604020202020204" pitchFamily="34" charset="0"/>
                </a:rPr>
                <a:t>(projekt własny SWP)</a:t>
              </a:r>
            </a:p>
          </p:txBody>
        </p:sp>
        <p:sp>
          <p:nvSpPr>
            <p:cNvPr id="38" name="Prostokąt zaokrąglony 37"/>
            <p:cNvSpPr/>
            <p:nvPr/>
          </p:nvSpPr>
          <p:spPr>
            <a:xfrm>
              <a:off x="3968444" y="2117857"/>
              <a:ext cx="3172971" cy="1578444"/>
            </a:xfrm>
            <a:prstGeom prst="roundRect">
              <a:avLst>
                <a:gd name="adj" fmla="val 9582"/>
              </a:avLst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0" name="Prostokąt zaokrąglony 39"/>
            <p:cNvSpPr/>
            <p:nvPr/>
          </p:nvSpPr>
          <p:spPr>
            <a:xfrm>
              <a:off x="3968444" y="3977732"/>
              <a:ext cx="3135668" cy="971142"/>
            </a:xfrm>
            <a:prstGeom prst="roundRect">
              <a:avLst>
                <a:gd name="adj" fmla="val 14481"/>
              </a:avLst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41" name="Prostokąt zaokrąglony 40"/>
            <p:cNvSpPr/>
            <p:nvPr/>
          </p:nvSpPr>
          <p:spPr>
            <a:xfrm>
              <a:off x="7523219" y="2117856"/>
              <a:ext cx="3469324" cy="1578445"/>
            </a:xfrm>
            <a:prstGeom prst="roundRect">
              <a:avLst>
                <a:gd name="adj" fmla="val 11707"/>
              </a:avLst>
            </a:prstGeom>
            <a:noFill/>
            <a:ln w="285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26" name="pole tekstowe 25">
              <a:extLst>
                <a:ext uri="{FF2B5EF4-FFF2-40B4-BE49-F238E27FC236}">
                  <a16:creationId xmlns:a16="http://schemas.microsoft.com/office/drawing/2014/main" id="{2E0A8A15-E8B8-4BFF-8BF6-B76761A54FC9}"/>
                </a:ext>
              </a:extLst>
            </p:cNvPr>
            <p:cNvSpPr txBox="1"/>
            <p:nvPr/>
          </p:nvSpPr>
          <p:spPr>
            <a:xfrm>
              <a:off x="3866948" y="2772971"/>
              <a:ext cx="3338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pl-PL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+ 108,9 mln CP 2 transformacja GOZ i </a:t>
              </a:r>
              <a:r>
                <a:rPr lang="pl-PL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zasobooszczędna</a:t>
              </a:r>
              <a:r>
                <a:rPr lang="pl-PL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(pożyczki)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53135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rostokąt 31"/>
          <p:cNvSpPr/>
          <p:nvPr/>
        </p:nvSpPr>
        <p:spPr>
          <a:xfrm>
            <a:off x="4332765" y="-101992"/>
            <a:ext cx="8040216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Harmonogram procesu i działań – weryfikacja ISP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0BB8AB36-8627-49E6-8D2C-DD76309C6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3472" y="913665"/>
            <a:ext cx="2074733" cy="677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az 2">
            <a:extLst>
              <a:ext uri="{FF2B5EF4-FFF2-40B4-BE49-F238E27FC236}">
                <a16:creationId xmlns:a16="http://schemas.microsoft.com/office/drawing/2014/main" id="{32FF63FC-08DE-4A43-85BC-482E92D0257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4514" y="687121"/>
            <a:ext cx="3027182" cy="1165722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04353E83-7344-49ED-8875-9F6CAF95DD47}"/>
              </a:ext>
            </a:extLst>
          </p:cNvPr>
          <p:cNvGraphicFramePr/>
          <p:nvPr>
            <p:extLst/>
          </p:nvPr>
        </p:nvGraphicFramePr>
        <p:xfrm>
          <a:off x="3712426" y="1150765"/>
          <a:ext cx="792088" cy="238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8" name="Strzałka: w prawo 7">
            <a:extLst>
              <a:ext uri="{FF2B5EF4-FFF2-40B4-BE49-F238E27FC236}">
                <a16:creationId xmlns:a16="http://schemas.microsoft.com/office/drawing/2014/main" id="{A61AB81D-E1C3-4227-89B3-F3F2535C7426}"/>
              </a:ext>
            </a:extLst>
          </p:cNvPr>
          <p:cNvSpPr/>
          <p:nvPr/>
        </p:nvSpPr>
        <p:spPr>
          <a:xfrm>
            <a:off x="7561559" y="1150765"/>
            <a:ext cx="791314" cy="238434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F51EF4B8-040E-41DB-BD48-3E08BE182795}"/>
              </a:ext>
            </a:extLst>
          </p:cNvPr>
          <p:cNvSpPr/>
          <p:nvPr/>
        </p:nvSpPr>
        <p:spPr>
          <a:xfrm>
            <a:off x="8405347" y="744847"/>
            <a:ext cx="1143721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6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?</a:t>
            </a:r>
          </a:p>
        </p:txBody>
      </p:sp>
      <p:sp>
        <p:nvSpPr>
          <p:cNvPr id="17" name="Prostokąt: jeden zaokrąglony róg 16">
            <a:extLst>
              <a:ext uri="{FF2B5EF4-FFF2-40B4-BE49-F238E27FC236}">
                <a16:creationId xmlns:a16="http://schemas.microsoft.com/office/drawing/2014/main" id="{851F1342-88C9-4049-A683-3311FEB88F2C}"/>
              </a:ext>
            </a:extLst>
          </p:cNvPr>
          <p:cNvSpPr/>
          <p:nvPr/>
        </p:nvSpPr>
        <p:spPr>
          <a:xfrm>
            <a:off x="1343472" y="2204864"/>
            <a:ext cx="8784976" cy="3688385"/>
          </a:xfrm>
          <a:prstGeom prst="round1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3" name="Prostokąt 22">
            <a:extLst>
              <a:ext uri="{FF2B5EF4-FFF2-40B4-BE49-F238E27FC236}">
                <a16:creationId xmlns:a16="http://schemas.microsoft.com/office/drawing/2014/main" id="{DA45B0A1-3F6A-474A-A960-3FF54AC6D9C7}"/>
              </a:ext>
            </a:extLst>
          </p:cNvPr>
          <p:cNvSpPr/>
          <p:nvPr/>
        </p:nvSpPr>
        <p:spPr>
          <a:xfrm>
            <a:off x="1551254" y="2466401"/>
            <a:ext cx="8369411" cy="3061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Zrealizowano </a:t>
            </a:r>
            <a:r>
              <a:rPr lang="pl-PL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spotkania dotyczące weryfikacji obszarów ISP</a:t>
            </a:r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Udział w nich wzięli przedstawiciele Rad ISP, klastrów, uczelni, IOB.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Przeprowadzono </a:t>
            </a:r>
            <a:r>
              <a:rPr lang="pl-PL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badanie ankietowe</a:t>
            </a:r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 ramach którego zainteresowane podmioty miały możliwość wypowiedzenia się odnośnie potrzeby zmian w zakresach ISP i wprowadzenia swoich propozycji.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Zorganizowano </a:t>
            </a:r>
            <a:r>
              <a:rPr lang="pl-PL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spotkanie w ramach „stolików eksperckich” </a:t>
            </a:r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(26.03. 2024 r.) – udział w nim wzięli przedstawiciele branż i podmiotów funkcjonujących w obszarach ISP. </a:t>
            </a:r>
            <a:b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 dynamicznych dyskusjach, zaproponowano zmiany w zapisach zakresów i ich podpunktów dla każdej ISP.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Finalna wersja zakresów przedmiotowych ISP </a:t>
            </a:r>
            <a:r>
              <a:rPr lang="pl-PL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uchwała ZWP z dnia 21 maja 2024 r.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pl-PL" sz="1400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pl-PL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894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az 7">
            <a:extLst>
              <a:ext uri="{FF2B5EF4-FFF2-40B4-BE49-F238E27FC236}">
                <a16:creationId xmlns:a16="http://schemas.microsoft.com/office/drawing/2014/main" id="{68BAAE44-C366-4254-867F-D6CEE58E1B9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4" y="-99393"/>
            <a:ext cx="3552856" cy="1368152"/>
          </a:xfrm>
          <a:prstGeom prst="rect">
            <a:avLst/>
          </a:prstGeom>
        </p:spPr>
      </p:pic>
      <p:grpSp>
        <p:nvGrpSpPr>
          <p:cNvPr id="26" name="Grupa 25">
            <a:extLst>
              <a:ext uri="{FF2B5EF4-FFF2-40B4-BE49-F238E27FC236}">
                <a16:creationId xmlns:a16="http://schemas.microsoft.com/office/drawing/2014/main" id="{B0EC3FB4-9799-428B-8565-311498CA11B6}"/>
              </a:ext>
            </a:extLst>
          </p:cNvPr>
          <p:cNvGrpSpPr/>
          <p:nvPr/>
        </p:nvGrpSpPr>
        <p:grpSpPr>
          <a:xfrm>
            <a:off x="43224" y="1336330"/>
            <a:ext cx="5834863" cy="821078"/>
            <a:chOff x="454136" y="1181386"/>
            <a:chExt cx="5834863" cy="821078"/>
          </a:xfrm>
        </p:grpSpPr>
        <p:pic>
          <p:nvPicPr>
            <p:cNvPr id="11" name="Obraz 10">
              <a:extLst>
                <a:ext uri="{FF2B5EF4-FFF2-40B4-BE49-F238E27FC236}">
                  <a16:creationId xmlns:a16="http://schemas.microsoft.com/office/drawing/2014/main" id="{F28CDEAF-7076-4777-9CC4-EA45CFC5B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136" y="1181386"/>
              <a:ext cx="821078" cy="821078"/>
            </a:xfrm>
            <a:prstGeom prst="rect">
              <a:avLst/>
            </a:prstGeom>
          </p:spPr>
        </p:pic>
        <p:sp>
          <p:nvSpPr>
            <p:cNvPr id="4" name="pole tekstowe 3">
              <a:extLst>
                <a:ext uri="{FF2B5EF4-FFF2-40B4-BE49-F238E27FC236}">
                  <a16:creationId xmlns:a16="http://schemas.microsoft.com/office/drawing/2014/main" id="{7780DCD4-0A70-4940-8918-613142303BEE}"/>
                </a:ext>
              </a:extLst>
            </p:cNvPr>
            <p:cNvSpPr txBox="1"/>
            <p:nvPr/>
          </p:nvSpPr>
          <p:spPr>
            <a:xfrm>
              <a:off x="1392455" y="1268759"/>
              <a:ext cx="489654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ISP 1 - Technologie </a:t>
              </a:r>
              <a:r>
                <a:rPr lang="pl-PL" sz="16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offshore</a:t>
              </a:r>
              <a: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 i portowo-logistyczne</a:t>
              </a:r>
            </a:p>
          </p:txBody>
        </p:sp>
      </p:grpSp>
      <p:grpSp>
        <p:nvGrpSpPr>
          <p:cNvPr id="24" name="Grupa 23">
            <a:extLst>
              <a:ext uri="{FF2B5EF4-FFF2-40B4-BE49-F238E27FC236}">
                <a16:creationId xmlns:a16="http://schemas.microsoft.com/office/drawing/2014/main" id="{51F1814A-8BF2-4635-A373-310F7303B91D}"/>
              </a:ext>
            </a:extLst>
          </p:cNvPr>
          <p:cNvGrpSpPr/>
          <p:nvPr/>
        </p:nvGrpSpPr>
        <p:grpSpPr>
          <a:xfrm>
            <a:off x="63875" y="2806633"/>
            <a:ext cx="5393937" cy="792088"/>
            <a:chOff x="483126" y="2895752"/>
            <a:chExt cx="5393937" cy="792088"/>
          </a:xfrm>
        </p:grpSpPr>
        <p:pic>
          <p:nvPicPr>
            <p:cNvPr id="12" name="Obraz 11">
              <a:extLst>
                <a:ext uri="{FF2B5EF4-FFF2-40B4-BE49-F238E27FC236}">
                  <a16:creationId xmlns:a16="http://schemas.microsoft.com/office/drawing/2014/main" id="{7061F5D1-0EB2-4A3E-9BB9-F84B6DDE6D4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126" y="2895752"/>
              <a:ext cx="792088" cy="792088"/>
            </a:xfrm>
            <a:prstGeom prst="rect">
              <a:avLst/>
            </a:prstGeom>
          </p:spPr>
        </p:pic>
        <p:sp>
          <p:nvSpPr>
            <p:cNvPr id="5" name="pole tekstowe 4">
              <a:extLst>
                <a:ext uri="{FF2B5EF4-FFF2-40B4-BE49-F238E27FC236}">
                  <a16:creationId xmlns:a16="http://schemas.microsoft.com/office/drawing/2014/main" id="{EE1B6DD4-79CE-4E7C-8EF9-46894E431F07}"/>
                </a:ext>
              </a:extLst>
            </p:cNvPr>
            <p:cNvSpPr txBox="1"/>
            <p:nvPr/>
          </p:nvSpPr>
          <p:spPr>
            <a:xfrm>
              <a:off x="1427060" y="3004843"/>
              <a:ext cx="445000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ISP 2 - Technologie interaktywne</a:t>
              </a:r>
              <a:b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w środowisku nasyconym informacyjnie</a:t>
              </a:r>
            </a:p>
          </p:txBody>
        </p:sp>
      </p:grpSp>
      <p:grpSp>
        <p:nvGrpSpPr>
          <p:cNvPr id="25" name="Grupa 24">
            <a:extLst>
              <a:ext uri="{FF2B5EF4-FFF2-40B4-BE49-F238E27FC236}">
                <a16:creationId xmlns:a16="http://schemas.microsoft.com/office/drawing/2014/main" id="{4EFEA36A-BBF9-4832-87F0-A8C9A5B6F70E}"/>
              </a:ext>
            </a:extLst>
          </p:cNvPr>
          <p:cNvGrpSpPr/>
          <p:nvPr/>
        </p:nvGrpSpPr>
        <p:grpSpPr>
          <a:xfrm>
            <a:off x="19660" y="4139035"/>
            <a:ext cx="6131326" cy="792088"/>
            <a:chOff x="483126" y="4185084"/>
            <a:chExt cx="6131326" cy="792088"/>
          </a:xfrm>
        </p:grpSpPr>
        <p:pic>
          <p:nvPicPr>
            <p:cNvPr id="13" name="Obraz 12">
              <a:extLst>
                <a:ext uri="{FF2B5EF4-FFF2-40B4-BE49-F238E27FC236}">
                  <a16:creationId xmlns:a16="http://schemas.microsoft.com/office/drawing/2014/main" id="{C3080F9A-FC09-4FBC-8270-F0FD76A3C1E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3126" y="4185084"/>
              <a:ext cx="792088" cy="792088"/>
            </a:xfrm>
            <a:prstGeom prst="rect">
              <a:avLst/>
            </a:prstGeom>
          </p:spPr>
        </p:pic>
        <p:sp>
          <p:nvSpPr>
            <p:cNvPr id="6" name="pole tekstowe 5">
              <a:extLst>
                <a:ext uri="{FF2B5EF4-FFF2-40B4-BE49-F238E27FC236}">
                  <a16:creationId xmlns:a16="http://schemas.microsoft.com/office/drawing/2014/main" id="{F1D46410-8F99-480C-B7D7-6B6E31DF9E5D}"/>
                </a:ext>
              </a:extLst>
            </p:cNvPr>
            <p:cNvSpPr txBox="1"/>
            <p:nvPr/>
          </p:nvSpPr>
          <p:spPr>
            <a:xfrm>
              <a:off x="1392455" y="4376757"/>
              <a:ext cx="522199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ISP 3 - </a:t>
              </a:r>
              <a:r>
                <a:rPr lang="pl-PL" sz="16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Zielona energia </a:t>
              </a:r>
              <a: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- Technologie </a:t>
              </a:r>
              <a:r>
                <a:rPr lang="pl-PL" sz="16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ekoefektywne</a:t>
              </a:r>
              <a:endParaRPr lang="pl-PL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" name="Grupa 26">
            <a:extLst>
              <a:ext uri="{FF2B5EF4-FFF2-40B4-BE49-F238E27FC236}">
                <a16:creationId xmlns:a16="http://schemas.microsoft.com/office/drawing/2014/main" id="{B8A24552-DA82-4D04-9EDF-2B269ABA4217}"/>
              </a:ext>
            </a:extLst>
          </p:cNvPr>
          <p:cNvGrpSpPr/>
          <p:nvPr/>
        </p:nvGrpSpPr>
        <p:grpSpPr>
          <a:xfrm>
            <a:off x="63875" y="5523872"/>
            <a:ext cx="7022197" cy="838255"/>
            <a:chOff x="600367" y="5327049"/>
            <a:chExt cx="7022197" cy="838255"/>
          </a:xfrm>
        </p:grpSpPr>
        <p:pic>
          <p:nvPicPr>
            <p:cNvPr id="14" name="Obraz 13">
              <a:extLst>
                <a:ext uri="{FF2B5EF4-FFF2-40B4-BE49-F238E27FC236}">
                  <a16:creationId xmlns:a16="http://schemas.microsoft.com/office/drawing/2014/main" id="{EA72DB86-F12D-4884-88D8-B676A17F4C6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367" y="5373216"/>
              <a:ext cx="792088" cy="792088"/>
            </a:xfrm>
            <a:prstGeom prst="rect">
              <a:avLst/>
            </a:prstGeom>
          </p:spPr>
        </p:pic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5C818A9E-7A5B-40BD-945E-795BE3AD95FC}"/>
                </a:ext>
              </a:extLst>
            </p:cNvPr>
            <p:cNvSpPr txBox="1"/>
            <p:nvPr/>
          </p:nvSpPr>
          <p:spPr>
            <a:xfrm>
              <a:off x="1392455" y="5327049"/>
              <a:ext cx="62301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ISP 4 - </a:t>
              </a:r>
              <a:r>
                <a:rPr lang="pl-PL" sz="16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Wspólne Zdrowie </a:t>
              </a:r>
              <a: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- Technologie medyczne</a:t>
              </a:r>
              <a:b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w zakresie zdrowia ludzi, zwierząt i środowiska</a:t>
              </a:r>
              <a:b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pl-PL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jako jednego wspólnego ekosystemu</a:t>
              </a:r>
            </a:p>
          </p:txBody>
        </p:sp>
      </p:grpSp>
      <p:grpSp>
        <p:nvGrpSpPr>
          <p:cNvPr id="23" name="Grupa 22">
            <a:extLst>
              <a:ext uri="{FF2B5EF4-FFF2-40B4-BE49-F238E27FC236}">
                <a16:creationId xmlns:a16="http://schemas.microsoft.com/office/drawing/2014/main" id="{0CD3EF5D-D080-4AE6-A7FE-8C61F9090911}"/>
              </a:ext>
            </a:extLst>
          </p:cNvPr>
          <p:cNvGrpSpPr/>
          <p:nvPr/>
        </p:nvGrpSpPr>
        <p:grpSpPr>
          <a:xfrm>
            <a:off x="6559918" y="1068704"/>
            <a:ext cx="5656762" cy="1569660"/>
            <a:chOff x="6456040" y="1068704"/>
            <a:chExt cx="5656762" cy="1569660"/>
          </a:xfrm>
        </p:grpSpPr>
        <p:sp>
          <p:nvSpPr>
            <p:cNvPr id="9" name="Prostokąt: zaokrąglone rogi 8">
              <a:extLst>
                <a:ext uri="{FF2B5EF4-FFF2-40B4-BE49-F238E27FC236}">
                  <a16:creationId xmlns:a16="http://schemas.microsoft.com/office/drawing/2014/main" id="{83CC8F1F-D320-4EA2-8647-5005518ADD31}"/>
                </a:ext>
              </a:extLst>
            </p:cNvPr>
            <p:cNvSpPr/>
            <p:nvPr/>
          </p:nvSpPr>
          <p:spPr>
            <a:xfrm>
              <a:off x="6456040" y="1068704"/>
              <a:ext cx="5567641" cy="156966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3" name="pole tekstowe 2">
              <a:extLst>
                <a:ext uri="{FF2B5EF4-FFF2-40B4-BE49-F238E27FC236}">
                  <a16:creationId xmlns:a16="http://schemas.microsoft.com/office/drawing/2014/main" id="{4F0FA8F6-4788-4FD5-8A05-8A9924D826B8}"/>
                </a:ext>
              </a:extLst>
            </p:cNvPr>
            <p:cNvSpPr txBox="1"/>
            <p:nvPr/>
          </p:nvSpPr>
          <p:spPr>
            <a:xfrm>
              <a:off x="6456040" y="1068704"/>
              <a:ext cx="565676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Uniwersalne konstrukcje i technologie do eksploatacji zasobów morza; Pojazdy </a:t>
              </a:r>
              <a:b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i jednostki pływające wykorzystywane w środowisku morskim i przybrzeżnym; Rozwiązania techniczne redukujące negatywny wpływ na naturalne środowisko morskie i strefę przybrzeżną; Nowatorskie sposoby i technologie wykorzystania unikatowych naturalnych związków produkowanych przez organizmy morskie; Technologie, urządzenia i procesy służące poprawie bezpieczeństwa </a:t>
              </a:r>
              <a:b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i efektywności usług  transportowych i logistycznych w portach i na ich zapleczu </a:t>
              </a:r>
              <a:b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i przedpolu; </a:t>
              </a:r>
              <a:r>
                <a:rPr lang="pl-PL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Technologie Smart Sea</a:t>
              </a:r>
            </a:p>
          </p:txBody>
        </p:sp>
      </p:grpSp>
      <p:grpSp>
        <p:nvGrpSpPr>
          <p:cNvPr id="21" name="Grupa 20">
            <a:extLst>
              <a:ext uri="{FF2B5EF4-FFF2-40B4-BE49-F238E27FC236}">
                <a16:creationId xmlns:a16="http://schemas.microsoft.com/office/drawing/2014/main" id="{144EA867-812B-424F-B15F-97D46ED94CAE}"/>
              </a:ext>
            </a:extLst>
          </p:cNvPr>
          <p:cNvGrpSpPr/>
          <p:nvPr/>
        </p:nvGrpSpPr>
        <p:grpSpPr>
          <a:xfrm>
            <a:off x="6605152" y="2919844"/>
            <a:ext cx="5611528" cy="792088"/>
            <a:chOff x="6314939" y="2923203"/>
            <a:chExt cx="5611528" cy="792088"/>
          </a:xfrm>
        </p:grpSpPr>
        <p:sp>
          <p:nvSpPr>
            <p:cNvPr id="18" name="Prostokąt: zaokrąglone rogi 17">
              <a:extLst>
                <a:ext uri="{FF2B5EF4-FFF2-40B4-BE49-F238E27FC236}">
                  <a16:creationId xmlns:a16="http://schemas.microsoft.com/office/drawing/2014/main" id="{BB2E5280-EB0F-4A09-9FFE-AE7720C4035E}"/>
                </a:ext>
              </a:extLst>
            </p:cNvPr>
            <p:cNvSpPr/>
            <p:nvPr/>
          </p:nvSpPr>
          <p:spPr>
            <a:xfrm>
              <a:off x="6314939" y="2923203"/>
              <a:ext cx="5541701" cy="79208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0" name="pole tekstowe 9">
              <a:extLst>
                <a:ext uri="{FF2B5EF4-FFF2-40B4-BE49-F238E27FC236}">
                  <a16:creationId xmlns:a16="http://schemas.microsoft.com/office/drawing/2014/main" id="{F3817E8A-AA37-4B79-A61D-E928B80CE5F4}"/>
                </a:ext>
              </a:extLst>
            </p:cNvPr>
            <p:cNvSpPr txBox="1"/>
            <p:nvPr/>
          </p:nvSpPr>
          <p:spPr>
            <a:xfrm>
              <a:off x="6358826" y="3013691"/>
              <a:ext cx="55676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Multimodalne interfejsy człowiek-maszyna; </a:t>
              </a:r>
              <a:r>
                <a:rPr lang="pl-PL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Przestrzenie i systemy inteligentne</a:t>
              </a:r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  <a:r>
                <a:rPr lang="pl-PL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Inżynieria kosmiczna i satelitarna</a:t>
              </a:r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; </a:t>
              </a:r>
              <a:r>
                <a:rPr lang="pl-PL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Sztuczna Inteligencja oraz zaawansowane przetwarzanie i </a:t>
              </a:r>
              <a:r>
                <a:rPr lang="pl-PL" sz="12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cyberbezpieczeństwo</a:t>
              </a:r>
              <a:r>
                <a:rPr lang="pl-PL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danych</a:t>
              </a:r>
            </a:p>
          </p:txBody>
        </p:sp>
      </p:grpSp>
      <p:grpSp>
        <p:nvGrpSpPr>
          <p:cNvPr id="22" name="Grupa 21">
            <a:extLst>
              <a:ext uri="{FF2B5EF4-FFF2-40B4-BE49-F238E27FC236}">
                <a16:creationId xmlns:a16="http://schemas.microsoft.com/office/drawing/2014/main" id="{6078CFC8-A1F1-4CE1-A28F-CAC87370C0B1}"/>
              </a:ext>
            </a:extLst>
          </p:cNvPr>
          <p:cNvGrpSpPr/>
          <p:nvPr/>
        </p:nvGrpSpPr>
        <p:grpSpPr>
          <a:xfrm>
            <a:off x="6603564" y="3950401"/>
            <a:ext cx="5541701" cy="1221791"/>
            <a:chOff x="6516448" y="4168798"/>
            <a:chExt cx="5541701" cy="1221791"/>
          </a:xfrm>
        </p:grpSpPr>
        <p:sp>
          <p:nvSpPr>
            <p:cNvPr id="20" name="Prostokąt: zaokrąglone rogi 19">
              <a:extLst>
                <a:ext uri="{FF2B5EF4-FFF2-40B4-BE49-F238E27FC236}">
                  <a16:creationId xmlns:a16="http://schemas.microsoft.com/office/drawing/2014/main" id="{2C24C735-E067-487A-8ED1-16497100DC8F}"/>
                </a:ext>
              </a:extLst>
            </p:cNvPr>
            <p:cNvSpPr/>
            <p:nvPr/>
          </p:nvSpPr>
          <p:spPr>
            <a:xfrm>
              <a:off x="6516448" y="4168798"/>
              <a:ext cx="5541701" cy="120032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/>
            </a:p>
          </p:txBody>
        </p:sp>
        <p:sp>
          <p:nvSpPr>
            <p:cNvPr id="19" name="pole tekstowe 18">
              <a:extLst>
                <a:ext uri="{FF2B5EF4-FFF2-40B4-BE49-F238E27FC236}">
                  <a16:creationId xmlns:a16="http://schemas.microsoft.com/office/drawing/2014/main" id="{659463DE-2C0E-4B6F-B97E-9761D69513FD}"/>
                </a:ext>
              </a:extLst>
            </p:cNvPr>
            <p:cNvSpPr txBox="1"/>
            <p:nvPr/>
          </p:nvSpPr>
          <p:spPr>
            <a:xfrm>
              <a:off x="6576924" y="4190260"/>
              <a:ext cx="522199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Poprawa efektywności energetycznej w budownictwie i przemyśle; Odnawialne źródła energii, generacja rozproszona i energetyka </a:t>
              </a:r>
              <a:r>
                <a:rPr lang="pl-PL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prosumencka</a:t>
              </a:r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; Magazynowanie energii; Środki transportu o napędzie alternatywnym; Technologie „smart </a:t>
              </a:r>
              <a:r>
                <a:rPr lang="pl-PL" sz="1200" dirty="0" err="1">
                  <a:latin typeface="Arial" panose="020B0604020202020204" pitchFamily="34" charset="0"/>
                  <a:cs typeface="Arial" panose="020B0604020202020204" pitchFamily="34" charset="0"/>
                </a:rPr>
                <a:t>grid</a:t>
              </a:r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” w dystrybucji energii; </a:t>
              </a:r>
              <a:r>
                <a:rPr lang="pl-PL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Technologie w energetyce jądrowej</a:t>
              </a:r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; Poszukiwanie, wydobycie i przetwarzanie surowców energetycznych</a:t>
              </a:r>
            </a:p>
          </p:txBody>
        </p:sp>
      </p:grpSp>
      <p:grpSp>
        <p:nvGrpSpPr>
          <p:cNvPr id="30" name="Grupa 29">
            <a:extLst>
              <a:ext uri="{FF2B5EF4-FFF2-40B4-BE49-F238E27FC236}">
                <a16:creationId xmlns:a16="http://schemas.microsoft.com/office/drawing/2014/main" id="{3179EEEE-61C3-4B7F-B771-887146EE3F71}"/>
              </a:ext>
            </a:extLst>
          </p:cNvPr>
          <p:cNvGrpSpPr/>
          <p:nvPr/>
        </p:nvGrpSpPr>
        <p:grpSpPr>
          <a:xfrm>
            <a:off x="6571100" y="5388123"/>
            <a:ext cx="5541701" cy="1281237"/>
            <a:chOff x="6571100" y="5388123"/>
            <a:chExt cx="5541701" cy="1281237"/>
          </a:xfrm>
        </p:grpSpPr>
        <p:sp>
          <p:nvSpPr>
            <p:cNvPr id="29" name="Prostokąt: zaokrąglone rogi 28">
              <a:extLst>
                <a:ext uri="{FF2B5EF4-FFF2-40B4-BE49-F238E27FC236}">
                  <a16:creationId xmlns:a16="http://schemas.microsoft.com/office/drawing/2014/main" id="{A354E1E0-A87C-4658-859A-E253A917A8E4}"/>
                </a:ext>
              </a:extLst>
            </p:cNvPr>
            <p:cNvSpPr/>
            <p:nvPr/>
          </p:nvSpPr>
          <p:spPr>
            <a:xfrm>
              <a:off x="6571100" y="5388123"/>
              <a:ext cx="5541701" cy="12812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pole tekstowe 27">
              <a:extLst>
                <a:ext uri="{FF2B5EF4-FFF2-40B4-BE49-F238E27FC236}">
                  <a16:creationId xmlns:a16="http://schemas.microsoft.com/office/drawing/2014/main" id="{10D0E00A-DFF7-4E68-8547-501AA22955F5}"/>
                </a:ext>
              </a:extLst>
            </p:cNvPr>
            <p:cNvSpPr txBox="1"/>
            <p:nvPr/>
          </p:nvSpPr>
          <p:spPr>
            <a:xfrm>
              <a:off x="6605152" y="5458251"/>
              <a:ext cx="54006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Nowoczesne rozwiązania w profilaktyce chorób, diagnostyce, terapii w </a:t>
              </a:r>
              <a:r>
                <a:rPr lang="pl-PL" sz="1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obszarze zdrowia ludzi, zwierząt i środowiska jako jednego wspólnego ekosystemu</a:t>
              </a:r>
              <a:r>
                <a:rPr lang="pl-PL" sz="1200" dirty="0">
                  <a:latin typeface="Arial" panose="020B0604020202020204" pitchFamily="34" charset="0"/>
                  <a:cs typeface="Arial" panose="020B0604020202020204" pitchFamily="34" charset="0"/>
                </a:rPr>
                <a:t>; Systemy wsparcia osób z niepełnosprawnościami i ich integracji w obszarze zdrowia, ludzi, zwierząt i środowiska jako jednego wspólnego ekosystemu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9265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rostokąt 44"/>
          <p:cNvSpPr/>
          <p:nvPr/>
        </p:nvSpPr>
        <p:spPr>
          <a:xfrm>
            <a:off x="2927648" y="116632"/>
            <a:ext cx="9259815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Regionalne Agendy Badawcze - idea </a:t>
            </a:r>
          </a:p>
        </p:txBody>
      </p:sp>
      <p:sp>
        <p:nvSpPr>
          <p:cNvPr id="15" name="Prostokąt: zaokrąglone rogi po przekątnej 14">
            <a:extLst>
              <a:ext uri="{FF2B5EF4-FFF2-40B4-BE49-F238E27FC236}">
                <a16:creationId xmlns:a16="http://schemas.microsoft.com/office/drawing/2014/main" id="{1E67510A-22D2-4620-BD2A-8389EED4AD06}"/>
              </a:ext>
            </a:extLst>
          </p:cNvPr>
          <p:cNvSpPr/>
          <p:nvPr/>
        </p:nvSpPr>
        <p:spPr>
          <a:xfrm>
            <a:off x="623392" y="1625376"/>
            <a:ext cx="7704856" cy="3894534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6B061966-DCBC-4432-86D2-2258694EF29E}"/>
              </a:ext>
            </a:extLst>
          </p:cNvPr>
          <p:cNvSpPr txBox="1"/>
          <p:nvPr/>
        </p:nvSpPr>
        <p:spPr>
          <a:xfrm>
            <a:off x="1148843" y="1895341"/>
            <a:ext cx="66967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Potrzeba priorytetyzacji obszarów ISP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Wybór największych potencjałów ISP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„Spojrzenie w głąb ISP”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Ukierunkowanie na zawiązywanie i budowanie konsorcjów i partnerstw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Poprawa pozycji regionu w międzynarodowych rankingach i wskaźnikach innowacyjności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Przygotowanie projektów B+R do przyszłych konkursów </a:t>
            </a:r>
          </a:p>
          <a:p>
            <a:endParaRPr lang="pl-PL" sz="2200" dirty="0"/>
          </a:p>
        </p:txBody>
      </p:sp>
      <p:pic>
        <p:nvPicPr>
          <p:cNvPr id="12" name="Grafika 11" descr="Diagram Venna">
            <a:extLst>
              <a:ext uri="{FF2B5EF4-FFF2-40B4-BE49-F238E27FC236}">
                <a16:creationId xmlns:a16="http://schemas.microsoft.com/office/drawing/2014/main" id="{7DCBCE0F-E847-4B94-9F82-7C13D3D29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04312" y="3022383"/>
            <a:ext cx="1423206" cy="142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49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rostokąt 44"/>
          <p:cNvSpPr/>
          <p:nvPr/>
        </p:nvSpPr>
        <p:spPr>
          <a:xfrm>
            <a:off x="3071664" y="116632"/>
            <a:ext cx="9259815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Regionalne Agendy Badawcze – podstawowe założenia </a:t>
            </a:r>
          </a:p>
        </p:txBody>
      </p:sp>
      <p:sp>
        <p:nvSpPr>
          <p:cNvPr id="15" name="Prostokąt: zaokrąglone rogi po przekątnej 14">
            <a:extLst>
              <a:ext uri="{FF2B5EF4-FFF2-40B4-BE49-F238E27FC236}">
                <a16:creationId xmlns:a16="http://schemas.microsoft.com/office/drawing/2014/main" id="{1E67510A-22D2-4620-BD2A-8389EED4AD06}"/>
              </a:ext>
            </a:extLst>
          </p:cNvPr>
          <p:cNvSpPr/>
          <p:nvPr/>
        </p:nvSpPr>
        <p:spPr>
          <a:xfrm>
            <a:off x="2699002" y="764704"/>
            <a:ext cx="8689586" cy="5976664"/>
          </a:xfrm>
          <a:prstGeom prst="round2Diag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6B061966-DCBC-4432-86D2-2258694EF29E}"/>
              </a:ext>
            </a:extLst>
          </p:cNvPr>
          <p:cNvSpPr txBox="1"/>
          <p:nvPr/>
        </p:nvSpPr>
        <p:spPr>
          <a:xfrm>
            <a:off x="3055227" y="980728"/>
            <a:ext cx="813690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Partnerstwo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minimum 5 podmiotów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Wnioskodawcy: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przedsiębiorcy, podmioty tworzące system szkolnictwa wyższego i nauki, szkoły wyższe, instytucje otoczenia biznesu (w tym klastry), izby gospodarcze, organizacje przedsiębiorców, organizacje pozarządowe lub inne instytucje prowadzące badania naukowe lub prace rozwojowe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Siedziba Wnioskodawcy i Partnerów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na terenie województwa pomorskiego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Tematyka RAB i proponowanych w ramach RAB projektów B+R wpisuje się w zakres przedmiotowy ISP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RAB </a:t>
            </a:r>
            <a:r>
              <a:rPr lang="pl-PL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5-10 projektów B+R </a:t>
            </a: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 indywidualne lub </a:t>
            </a:r>
            <a:br>
              <a:rPr lang="pl-PL" sz="2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</a:b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 partnerstwie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Wybrane RAB   na całą perspektywę finansową 2021 – 2027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Możliwość ponowienia konkursu wg. potrzeb / zmieniających się trendów   </a:t>
            </a:r>
            <a:endParaRPr lang="pl-PL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200" dirty="0"/>
          </a:p>
        </p:txBody>
      </p:sp>
      <p:pic>
        <p:nvPicPr>
          <p:cNvPr id="4" name="Grafika 3" descr="Sieć społecznościowa">
            <a:extLst>
              <a:ext uri="{FF2B5EF4-FFF2-40B4-BE49-F238E27FC236}">
                <a16:creationId xmlns:a16="http://schemas.microsoft.com/office/drawing/2014/main" id="{8DEDF3AA-BC76-48B9-BEC9-9A84D911BF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3412" y="2780928"/>
            <a:ext cx="1512168" cy="1512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393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tena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3277</TotalTime>
  <Words>1386</Words>
  <Application>Microsoft Office PowerPoint</Application>
  <PresentationFormat>Panoramiczny</PresentationFormat>
  <Paragraphs>149</Paragraphs>
  <Slides>12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8" baseType="lpstr">
      <vt:lpstr>Arial</vt:lpstr>
      <vt:lpstr>Calibri</vt:lpstr>
      <vt:lpstr>Segoe UI</vt:lpstr>
      <vt:lpstr>Symbol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Planowane wsparcie z FEP (przedsiębiorstwa)  – alokacja w PLN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MD</dc:creator>
  <cp:lastModifiedBy>DRG</cp:lastModifiedBy>
  <cp:revision>208</cp:revision>
  <cp:lastPrinted>2024-03-22T10:49:25Z</cp:lastPrinted>
  <dcterms:created xsi:type="dcterms:W3CDTF">2016-05-20T13:17:07Z</dcterms:created>
  <dcterms:modified xsi:type="dcterms:W3CDTF">2024-05-29T08:23:21Z</dcterms:modified>
</cp:coreProperties>
</file>