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19"/>
  </p:notesMasterIdLst>
  <p:handoutMasterIdLst>
    <p:handoutMasterId r:id="rId20"/>
  </p:handoutMasterIdLst>
  <p:sldIdLst>
    <p:sldId id="2478" r:id="rId2"/>
    <p:sldId id="2842" r:id="rId3"/>
    <p:sldId id="2753" r:id="rId4"/>
    <p:sldId id="2847" r:id="rId5"/>
    <p:sldId id="2727" r:id="rId6"/>
    <p:sldId id="2729" r:id="rId7"/>
    <p:sldId id="2833" r:id="rId8"/>
    <p:sldId id="2834" r:id="rId9"/>
    <p:sldId id="2843" r:id="rId10"/>
    <p:sldId id="2878" r:id="rId11"/>
    <p:sldId id="2844" r:id="rId12"/>
    <p:sldId id="2875" r:id="rId13"/>
    <p:sldId id="2874" r:id="rId14"/>
    <p:sldId id="2848" r:id="rId15"/>
    <p:sldId id="2845" r:id="rId16"/>
    <p:sldId id="2876" r:id="rId17"/>
    <p:sldId id="2877" r:id="rId18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277" userDrawn="1">
          <p15:clr>
            <a:srgbClr val="A4A3A4"/>
          </p15:clr>
        </p15:guide>
        <p15:guide id="2" orient="horz" pos="527" userDrawn="1">
          <p15:clr>
            <a:srgbClr val="A4A3A4"/>
          </p15:clr>
        </p15:guide>
        <p15:guide id="3" orient="horz" pos="1094" userDrawn="1">
          <p15:clr>
            <a:srgbClr val="A4A3A4"/>
          </p15:clr>
        </p15:guide>
        <p15:guide id="4" pos="663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D6DC"/>
    <a:srgbClr val="419BF5"/>
    <a:srgbClr val="9966FF"/>
    <a:srgbClr val="B381D9"/>
    <a:srgbClr val="00CCFF"/>
    <a:srgbClr val="4E76AC"/>
    <a:srgbClr val="1E5364"/>
    <a:srgbClr val="08529C"/>
    <a:srgbClr val="336699"/>
    <a:srgbClr val="87C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14" y="336"/>
      </p:cViewPr>
      <p:guideLst>
        <p:guide pos="1277"/>
        <p:guide orient="horz" pos="527"/>
        <p:guide orient="horz" pos="1094"/>
        <p:guide pos="663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600" b="1" dirty="0">
                <a:solidFill>
                  <a:schemeClr val="tx1"/>
                </a:solidFill>
              </a:rPr>
              <a:t>Jak określił(a)by Pan/i obecną kondycję swojej firmy?</a:t>
            </a:r>
          </a:p>
        </c:rich>
      </c:tx>
      <c:layout>
        <c:manualLayout>
          <c:xMode val="edge"/>
          <c:yMode val="edge"/>
          <c:x val="6.4476593403490517E-2"/>
          <c:y val="1.49415531483986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Arkusz1!$C$12</c:f>
              <c:strCache>
                <c:ptCount val="1"/>
                <c:pt idx="0">
                  <c:v>1 pracownik (właściciel, N=56)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Arkusz1!$A$13:$A$18</c:f>
              <c:strCache>
                <c:ptCount val="6"/>
                <c:pt idx="0">
                  <c:v>Bardzo dobrze</c:v>
                </c:pt>
                <c:pt idx="1">
                  <c:v>Dobrze</c:v>
                </c:pt>
                <c:pt idx="2">
                  <c:v>Średnio</c:v>
                </c:pt>
                <c:pt idx="3">
                  <c:v>Źle</c:v>
                </c:pt>
                <c:pt idx="4">
                  <c:v>Bardzo źle</c:v>
                </c:pt>
                <c:pt idx="5">
                  <c:v> Nie wiem/ Trudno powiedzieć</c:v>
                </c:pt>
              </c:strCache>
            </c:strRef>
          </c:cat>
          <c:val>
            <c:numRef>
              <c:f>Arkusz1!$C$13:$C$18</c:f>
              <c:numCache>
                <c:formatCode>0.00%</c:formatCode>
                <c:ptCount val="6"/>
                <c:pt idx="0">
                  <c:v>3.5999999999999997E-2</c:v>
                </c:pt>
                <c:pt idx="1">
                  <c:v>0.32100000000000001</c:v>
                </c:pt>
                <c:pt idx="2">
                  <c:v>0.375</c:v>
                </c:pt>
                <c:pt idx="3">
                  <c:v>0.14299999999999999</c:v>
                </c:pt>
                <c:pt idx="4">
                  <c:v>7.0999999999999994E-2</c:v>
                </c:pt>
                <c:pt idx="5">
                  <c:v>5.3999999999999999E-2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53-4D76-BC6D-8DD68A8C1938}"/>
            </c:ext>
          </c:extLst>
        </c:ser>
        <c:ser>
          <c:idx val="2"/>
          <c:order val="1"/>
          <c:tx>
            <c:strRef>
              <c:f>Arkusz1!$D$12</c:f>
              <c:strCache>
                <c:ptCount val="1"/>
                <c:pt idx="0">
                  <c:v>1-9 pracowników  (N=180)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Arkusz1!$A$13:$A$18</c:f>
              <c:strCache>
                <c:ptCount val="6"/>
                <c:pt idx="0">
                  <c:v>Bardzo dobrze</c:v>
                </c:pt>
                <c:pt idx="1">
                  <c:v>Dobrze</c:v>
                </c:pt>
                <c:pt idx="2">
                  <c:v>Średnio</c:v>
                </c:pt>
                <c:pt idx="3">
                  <c:v>Źle</c:v>
                </c:pt>
                <c:pt idx="4">
                  <c:v>Bardzo źle</c:v>
                </c:pt>
                <c:pt idx="5">
                  <c:v> Nie wiem/ Trudno powiedzieć</c:v>
                </c:pt>
              </c:strCache>
            </c:strRef>
          </c:cat>
          <c:val>
            <c:numRef>
              <c:f>Arkusz1!$D$13:$D$18</c:f>
              <c:numCache>
                <c:formatCode>0.00%</c:formatCode>
                <c:ptCount val="6"/>
                <c:pt idx="0">
                  <c:v>4.3999999999999997E-2</c:v>
                </c:pt>
                <c:pt idx="1">
                  <c:v>0.3</c:v>
                </c:pt>
                <c:pt idx="2">
                  <c:v>0.39400000000000002</c:v>
                </c:pt>
                <c:pt idx="3">
                  <c:v>0.14399999999999999</c:v>
                </c:pt>
                <c:pt idx="4">
                  <c:v>6.7000000000000004E-2</c:v>
                </c:pt>
                <c:pt idx="5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53-4D76-BC6D-8DD68A8C1938}"/>
            </c:ext>
          </c:extLst>
        </c:ser>
        <c:ser>
          <c:idx val="3"/>
          <c:order val="2"/>
          <c:tx>
            <c:strRef>
              <c:f>Arkusz1!$E$12</c:f>
              <c:strCache>
                <c:ptCount val="1"/>
                <c:pt idx="0">
                  <c:v>10 pracowników i więcej (N=64)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Arkusz1!$A$13:$A$18</c:f>
              <c:strCache>
                <c:ptCount val="6"/>
                <c:pt idx="0">
                  <c:v>Bardzo dobrze</c:v>
                </c:pt>
                <c:pt idx="1">
                  <c:v>Dobrze</c:v>
                </c:pt>
                <c:pt idx="2">
                  <c:v>Średnio</c:v>
                </c:pt>
                <c:pt idx="3">
                  <c:v>Źle</c:v>
                </c:pt>
                <c:pt idx="4">
                  <c:v>Bardzo źle</c:v>
                </c:pt>
                <c:pt idx="5">
                  <c:v> Nie wiem/ Trudno powiedzieć</c:v>
                </c:pt>
              </c:strCache>
            </c:strRef>
          </c:cat>
          <c:val>
            <c:numRef>
              <c:f>Arkusz1!$E$13:$E$18</c:f>
              <c:numCache>
                <c:formatCode>0.00%</c:formatCode>
                <c:ptCount val="6"/>
                <c:pt idx="0">
                  <c:v>2.5000000000000001E-2</c:v>
                </c:pt>
                <c:pt idx="1">
                  <c:v>0.33200000000000002</c:v>
                </c:pt>
                <c:pt idx="2">
                  <c:v>0.497</c:v>
                </c:pt>
                <c:pt idx="3">
                  <c:v>6.3E-2</c:v>
                </c:pt>
                <c:pt idx="4">
                  <c:v>1.2999999999999999E-2</c:v>
                </c:pt>
                <c:pt idx="5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53-4D76-BC6D-8DD68A8C19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2168175"/>
        <c:axId val="1880111135"/>
      </c:barChart>
      <c:catAx>
        <c:axId val="1882168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80111135"/>
        <c:crosses val="autoZero"/>
        <c:auto val="1"/>
        <c:lblAlgn val="ctr"/>
        <c:lblOffset val="100"/>
        <c:noMultiLvlLbl val="0"/>
      </c:catAx>
      <c:valAx>
        <c:axId val="1880111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82168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415704976807171"/>
          <c:y val="0.12851014158879831"/>
          <c:w val="0.49190377183610623"/>
          <c:h val="0.8248778477494537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08529C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8529C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6E-475B-ACA1-B1BAB0784B6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Inwestycje w pracowników, szkolenia, budowanie know-how</c:v>
                </c:pt>
                <c:pt idx="1">
                  <c:v>Inwestycje w infrastrukturę, sprzęt (budynki, maszyny, wyposażenie)</c:v>
                </c:pt>
                <c:pt idx="2">
                  <c:v>Wdrożenie nowych technologii, innowacji, sztucznej inteligencji</c:v>
                </c:pt>
                <c:pt idx="3">
                  <c:v>Zwiększenie zatrudnienia</c:v>
                </c:pt>
                <c:pt idx="4">
                  <c:v>Rozszerzenie zakresu działalności na nowe obszary</c:v>
                </c:pt>
                <c:pt idx="5">
                  <c:v>Dostosowanie do wymogów ekologicznych</c:v>
                </c:pt>
                <c:pt idx="6">
                  <c:v>Ekspansja na nowe rynki, w tym utworzenie oddziałów w innych miastach</c:v>
                </c:pt>
                <c:pt idx="8">
                  <c:v>Redukcja zatrudnienia</c:v>
                </c:pt>
              </c:strCache>
            </c:strRef>
          </c:cat>
          <c:val>
            <c:numRef>
              <c:f>Arkusz1!$B$2:$B$10</c:f>
              <c:numCache>
                <c:formatCode>0%</c:formatCode>
                <c:ptCount val="9"/>
                <c:pt idx="0">
                  <c:v>0.49088633270109427</c:v>
                </c:pt>
                <c:pt idx="1">
                  <c:v>0.46986373788028374</c:v>
                </c:pt>
                <c:pt idx="2">
                  <c:v>0.46844840291378698</c:v>
                </c:pt>
                <c:pt idx="3">
                  <c:v>0.34532996062189469</c:v>
                </c:pt>
                <c:pt idx="4">
                  <c:v>0.32315118043122276</c:v>
                </c:pt>
                <c:pt idx="5">
                  <c:v>0.30000745663733336</c:v>
                </c:pt>
                <c:pt idx="6">
                  <c:v>0.13666748278026705</c:v>
                </c:pt>
                <c:pt idx="8">
                  <c:v>4.7503844130966345E-2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6E-475B-ACA1-B1BAB0784B6E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756E-475B-ACA1-B1BAB0784B6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Inwestycje w pracowników, szkolenia, budowanie know-how</c:v>
                </c:pt>
                <c:pt idx="1">
                  <c:v>Inwestycje w infrastrukturę, sprzęt (budynki, maszyny, wyposażenie)</c:v>
                </c:pt>
                <c:pt idx="2">
                  <c:v>Wdrożenie nowych technologii, innowacji, sztucznej inteligencji</c:v>
                </c:pt>
                <c:pt idx="3">
                  <c:v>Zwiększenie zatrudnienia</c:v>
                </c:pt>
                <c:pt idx="4">
                  <c:v>Rozszerzenie zakresu działalności na nowe obszary</c:v>
                </c:pt>
                <c:pt idx="5">
                  <c:v>Dostosowanie do wymogów ekologicznych</c:v>
                </c:pt>
                <c:pt idx="6">
                  <c:v>Ekspansja na nowe rynki, w tym utworzenie oddziałów w innych miastach</c:v>
                </c:pt>
                <c:pt idx="8">
                  <c:v>Redukcja zatrudnienia</c:v>
                </c:pt>
              </c:strCache>
            </c:strRef>
          </c:cat>
          <c:val>
            <c:numRef>
              <c:f>Arkusz1!$C$2:$C$10</c:f>
              <c:numCache>
                <c:formatCode>0%</c:formatCode>
                <c:ptCount val="9"/>
                <c:pt idx="0">
                  <c:v>3.8226648118746251E-2</c:v>
                </c:pt>
                <c:pt idx="1">
                  <c:v>2.6287095953512293E-2</c:v>
                </c:pt>
                <c:pt idx="2">
                  <c:v>5.504530629339472E-2</c:v>
                </c:pt>
                <c:pt idx="3">
                  <c:v>6.7370253581915757E-2</c:v>
                </c:pt>
                <c:pt idx="4">
                  <c:v>3.0010016593065562E-2</c:v>
                </c:pt>
                <c:pt idx="5">
                  <c:v>2.7153507083408329E-2</c:v>
                </c:pt>
                <c:pt idx="6">
                  <c:v>2.5901700830225204E-2</c:v>
                </c:pt>
                <c:pt idx="8">
                  <c:v>5.0551595407267287E-2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56E-475B-ACA1-B1BAB0784B6E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Inwestycje w pracowników, szkolenia, budowanie know-how</c:v>
                </c:pt>
                <c:pt idx="1">
                  <c:v>Inwestycje w infrastrukturę, sprzęt (budynki, maszyny, wyposażenie)</c:v>
                </c:pt>
                <c:pt idx="2">
                  <c:v>Wdrożenie nowych technologii, innowacji, sztucznej inteligencji</c:v>
                </c:pt>
                <c:pt idx="3">
                  <c:v>Zwiększenie zatrudnienia</c:v>
                </c:pt>
                <c:pt idx="4">
                  <c:v>Rozszerzenie zakresu działalności na nowe obszary</c:v>
                </c:pt>
                <c:pt idx="5">
                  <c:v>Dostosowanie do wymogów ekologicznych</c:v>
                </c:pt>
                <c:pt idx="6">
                  <c:v>Ekspansja na nowe rynki, w tym utworzenie oddziałów w innych miastach</c:v>
                </c:pt>
                <c:pt idx="8">
                  <c:v>Redukcja zatrudnienia</c:v>
                </c:pt>
              </c:strCache>
            </c:strRef>
          </c:cat>
          <c:val>
            <c:numRef>
              <c:f>Arkusz1!$D$2:$D$10</c:f>
              <c:numCache>
                <c:formatCode>0%</c:formatCode>
                <c:ptCount val="9"/>
                <c:pt idx="0">
                  <c:v>0.4708870191801609</c:v>
                </c:pt>
                <c:pt idx="1">
                  <c:v>0.50384916616620534</c:v>
                </c:pt>
                <c:pt idx="2">
                  <c:v>0.47650629079282003</c:v>
                </c:pt>
                <c:pt idx="3">
                  <c:v>0.58729978579619135</c:v>
                </c:pt>
                <c:pt idx="4">
                  <c:v>0.64683880297571306</c:v>
                </c:pt>
                <c:pt idx="5">
                  <c:v>0.67283903627925978</c:v>
                </c:pt>
                <c:pt idx="6">
                  <c:v>0.83743081638950856</c:v>
                </c:pt>
                <c:pt idx="8">
                  <c:v>0.90194456046176696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56E-475B-ACA1-B1BAB0784B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3"/>
        <c:overlap val="100"/>
        <c:axId val="492276943"/>
        <c:axId val="564963135"/>
      </c:barChart>
      <c:catAx>
        <c:axId val="492276943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64963135"/>
        <c:crosses val="autoZero"/>
        <c:auto val="1"/>
        <c:lblAlgn val="ctr"/>
        <c:lblOffset val="100"/>
        <c:noMultiLvlLbl val="0"/>
      </c:catAx>
      <c:valAx>
        <c:axId val="564963135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4922769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6973415008549907"/>
          <c:y val="3.9010618130159928E-2"/>
          <c:w val="0.48967914452441352"/>
          <c:h val="8.00378835046312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415704976807171"/>
          <c:y val="0.12851014158879831"/>
          <c:w val="0.49190377183610623"/>
          <c:h val="0.8248778477494537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Znam i współpracowałem/am</c:v>
                </c:pt>
              </c:strCache>
            </c:strRef>
          </c:tx>
          <c:spPr>
            <a:solidFill>
              <a:srgbClr val="08529C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8529C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50-472D-8C5A-66F5E196734A}"/>
              </c:ext>
            </c:extLst>
          </c:dPt>
          <c:dLbls>
            <c:dLbl>
              <c:idx val="4"/>
              <c:layout>
                <c:manualLayout>
                  <c:x val="1.1034321373306731E-2"/>
                  <c:y val="2.963670994248584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50-472D-8C5A-66F5E19673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Agencja Rozwoju Pomorza</c:v>
                </c:pt>
                <c:pt idx="1">
                  <c:v>Pomorski Fundusz Rozwoju</c:v>
                </c:pt>
                <c:pt idx="2">
                  <c:v>Pomorski Fundusz Pożyczkowy</c:v>
                </c:pt>
                <c:pt idx="3">
                  <c:v>Lokalne Grupy Działania</c:v>
                </c:pt>
                <c:pt idx="4">
                  <c:v>Pomorski Regionalny Fundusz Poręczeń Kredytowych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6.3679831062358583E-2</c:v>
                </c:pt>
                <c:pt idx="1">
                  <c:v>5.0488472643941525E-2</c:v>
                </c:pt>
                <c:pt idx="2">
                  <c:v>3.4889122602480074E-2</c:v>
                </c:pt>
                <c:pt idx="3">
                  <c:v>5.7357677033117227E-2</c:v>
                </c:pt>
                <c:pt idx="4">
                  <c:v>6.1309122625976429E-3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650-472D-8C5A-66F5E196734A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Znam, ale nie współpracowałem/am</c:v>
                </c:pt>
              </c:strCache>
            </c:strRef>
          </c:tx>
          <c:spPr>
            <a:solidFill>
              <a:srgbClr val="B7D9FB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7D9FB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650-472D-8C5A-66F5E19673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Agencja Rozwoju Pomorza</c:v>
                </c:pt>
                <c:pt idx="1">
                  <c:v>Pomorski Fundusz Rozwoju</c:v>
                </c:pt>
                <c:pt idx="2">
                  <c:v>Pomorski Fundusz Pożyczkowy</c:v>
                </c:pt>
                <c:pt idx="3">
                  <c:v>Lokalne Grupy Działania</c:v>
                </c:pt>
                <c:pt idx="4">
                  <c:v>Pomorski Regionalny Fundusz Poręczeń Kredytowych</c:v>
                </c:pt>
              </c:strCache>
            </c:strRef>
          </c:cat>
          <c:val>
            <c:numRef>
              <c:f>Arkusz1!$C$2:$C$6</c:f>
              <c:numCache>
                <c:formatCode>0%</c:formatCode>
                <c:ptCount val="5"/>
                <c:pt idx="0">
                  <c:v>0.46540065163748606</c:v>
                </c:pt>
                <c:pt idx="1">
                  <c:v>0.46703785301395634</c:v>
                </c:pt>
                <c:pt idx="2">
                  <c:v>0.35235499706771828</c:v>
                </c:pt>
                <c:pt idx="3">
                  <c:v>0.24255415872089445</c:v>
                </c:pt>
                <c:pt idx="4">
                  <c:v>0.2808764277229624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650-472D-8C5A-66F5E196734A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Nie znam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Agencja Rozwoju Pomorza</c:v>
                </c:pt>
                <c:pt idx="1">
                  <c:v>Pomorski Fundusz Rozwoju</c:v>
                </c:pt>
                <c:pt idx="2">
                  <c:v>Pomorski Fundusz Pożyczkowy</c:v>
                </c:pt>
                <c:pt idx="3">
                  <c:v>Lokalne Grupy Działania</c:v>
                </c:pt>
                <c:pt idx="4">
                  <c:v>Pomorski Regionalny Fundusz Poręczeń Kredytowych</c:v>
                </c:pt>
              </c:strCache>
            </c:strRef>
          </c:cat>
          <c:val>
            <c:numRef>
              <c:f>Arkusz1!$D$2:$D$6</c:f>
              <c:numCache>
                <c:formatCode>0%</c:formatCode>
                <c:ptCount val="5"/>
                <c:pt idx="0">
                  <c:v>0.45647635262855679</c:v>
                </c:pt>
                <c:pt idx="1">
                  <c:v>0.45609095750526973</c:v>
                </c:pt>
                <c:pt idx="2">
                  <c:v>0.59458979501864984</c:v>
                </c:pt>
                <c:pt idx="3">
                  <c:v>0.6860303946976769</c:v>
                </c:pt>
                <c:pt idx="4">
                  <c:v>0.69482657470328812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650-472D-8C5A-66F5E196734A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Agencja Rozwoju Pomorza</c:v>
                </c:pt>
                <c:pt idx="1">
                  <c:v>Pomorski Fundusz Rozwoju</c:v>
                </c:pt>
                <c:pt idx="2">
                  <c:v>Pomorski Fundusz Pożyczkowy</c:v>
                </c:pt>
                <c:pt idx="3">
                  <c:v>Lokalne Grupy Działania</c:v>
                </c:pt>
                <c:pt idx="4">
                  <c:v>Pomorski Regionalny Fundusz Poręczeń Kredytowych</c:v>
                </c:pt>
              </c:strCache>
            </c:strRef>
          </c:cat>
          <c:val>
            <c:numRef>
              <c:f>Arkusz1!$E$2:$E$6</c:f>
              <c:numCache>
                <c:formatCode>0%</c:formatCode>
                <c:ptCount val="5"/>
                <c:pt idx="0">
                  <c:v>1.4443164671600197E-2</c:v>
                </c:pt>
                <c:pt idx="1">
                  <c:v>2.6382716836834158E-2</c:v>
                </c:pt>
                <c:pt idx="2">
                  <c:v>1.8166085311153456E-2</c:v>
                </c:pt>
                <c:pt idx="3">
                  <c:v>1.405776954831311E-2</c:v>
                </c:pt>
                <c:pt idx="4">
                  <c:v>1.8166085311153456E-2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650-472D-8C5A-66F5E196734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3"/>
        <c:overlap val="100"/>
        <c:axId val="492276943"/>
        <c:axId val="564963135"/>
      </c:barChart>
      <c:catAx>
        <c:axId val="492276943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64963135"/>
        <c:crosses val="autoZero"/>
        <c:auto val="1"/>
        <c:lblAlgn val="ctr"/>
        <c:lblOffset val="100"/>
        <c:noMultiLvlLbl val="0"/>
      </c:catAx>
      <c:valAx>
        <c:axId val="564963135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4922769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5464297309218467"/>
          <c:y val="2.7155860624387136E-2"/>
          <c:w val="0.81703067859917988"/>
          <c:h val="0.122316069210818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958899297046478"/>
          <c:y val="3.6063828680880872E-2"/>
          <c:w val="0.61023270272002794"/>
          <c:h val="0.88604493585639432"/>
        </c:manualLayout>
      </c:layout>
      <c:doughnutChart>
        <c:varyColors val="1"/>
        <c:ser>
          <c:idx val="0"/>
          <c:order val="0"/>
          <c:tx>
            <c:strRef>
              <c:f>Arkusz1!$A$2</c:f>
              <c:strCache>
                <c:ptCount val="1"/>
                <c:pt idx="0">
                  <c:v>ff</c:v>
                </c:pt>
              </c:strCache>
            </c:strRef>
          </c:tx>
          <c:dPt>
            <c:idx val="0"/>
            <c:bubble3D val="0"/>
            <c:spPr>
              <a:solidFill>
                <a:srgbClr val="08529C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CA2-477B-AA7F-1A15EA62BE52}"/>
              </c:ext>
            </c:extLst>
          </c:dPt>
          <c:dPt>
            <c:idx val="1"/>
            <c:bubble3D val="0"/>
            <c:spPr>
              <a:solidFill>
                <a:srgbClr val="3A97F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CA2-477B-AA7F-1A15EA62BE52}"/>
              </c:ext>
            </c:extLst>
          </c:dPt>
          <c:dPt>
            <c:idx val="2"/>
            <c:bubble3D val="0"/>
            <c:spPr>
              <a:solidFill>
                <a:srgbClr val="CFE6FD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CA2-477B-AA7F-1A15EA62BE52}"/>
              </c:ext>
            </c:extLst>
          </c:dPt>
          <c:dPt>
            <c:idx val="3"/>
            <c:bubble3D val="0"/>
            <c:spPr>
              <a:solidFill>
                <a:srgbClr val="FF9999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CA2-477B-AA7F-1A15EA62BE52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CA2-477B-AA7F-1A15EA62BE52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CA2-477B-AA7F-1A15EA62BE5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CA2-477B-AA7F-1A15EA62BE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Arkusz1!$B$1:$G$1</c:f>
              <c:strCache>
                <c:ptCount val="6"/>
                <c:pt idx="0">
                  <c:v>Bardzo dobra</c:v>
                </c:pt>
                <c:pt idx="1">
                  <c:v>Dobra</c:v>
                </c:pt>
                <c:pt idx="2">
                  <c:v>Średnia</c:v>
                </c:pt>
                <c:pt idx="3">
                  <c:v>Zła</c:v>
                </c:pt>
                <c:pt idx="4">
                  <c:v>Bardzo zła</c:v>
                </c:pt>
                <c:pt idx="5">
                  <c:v>Trudno powiedzieć</c:v>
                </c:pt>
              </c:strCache>
            </c:strRef>
          </c:cat>
          <c:val>
            <c:numRef>
              <c:f>Arkusz1!$B$2:$G$2</c:f>
              <c:numCache>
                <c:formatCode>0%</c:formatCode>
                <c:ptCount val="6"/>
                <c:pt idx="0">
                  <c:v>6.1080597672670489E-2</c:v>
                </c:pt>
                <c:pt idx="1">
                  <c:v>0.42797438029531065</c:v>
                </c:pt>
                <c:pt idx="2">
                  <c:v>0.36150407407662027</c:v>
                </c:pt>
                <c:pt idx="3">
                  <c:v>0.10386407944086992</c:v>
                </c:pt>
                <c:pt idx="4">
                  <c:v>3.7360236988850215E-2</c:v>
                </c:pt>
                <c:pt idx="5">
                  <c:v>8.2166315256806954E-3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CA2-477B-AA7F-1A15EA62BE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6961523945772972"/>
          <c:y val="0.15185217678137203"/>
          <c:w val="0.20858673983741799"/>
          <c:h val="0.665792119472443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415704976807171"/>
          <c:y val="0.12851014158879831"/>
          <c:w val="0.49190377183610623"/>
          <c:h val="0.8248778477494537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5 - zdecydowanie tak – jest to bariera rozwoju mojej firmy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1BA-48F2-B58D-15D96E707D9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Arkusz1!$A$2:$A$14</c:f>
              <c:strCache>
                <c:ptCount val="13"/>
                <c:pt idx="0">
                  <c:v>Wysokie podatki</c:v>
                </c:pt>
                <c:pt idx="1">
                  <c:v>Wysokie koszty związane z pracownikami – ZUS</c:v>
                </c:pt>
                <c:pt idx="2">
                  <c:v>Uciążliwe regulacje prawne, częste zmiany przepisów, biurokracja</c:v>
                </c:pt>
                <c:pt idx="3">
                  <c:v>Wysokie koszty energii, gazu</c:v>
                </c:pt>
                <c:pt idx="4">
                  <c:v>Niepewność geopolityczna (wojna, covid, polityka w kraju i na świecie)</c:v>
                </c:pt>
                <c:pt idx="5">
                  <c:v>Produkty/usługi mojej firmy stają się za drogie jak na portfel klientów</c:v>
                </c:pt>
                <c:pt idx="6">
                  <c:v>Brak środków finansowych na rozwój firmy, inwestycje</c:v>
                </c:pt>
                <c:pt idx="7">
                  <c:v>Wysokie koszty półproduktów, surowców, transportu, sprzętu</c:v>
                </c:pt>
                <c:pt idx="8">
                  <c:v>Konkurencja ze strony innych firm </c:v>
                </c:pt>
                <c:pt idx="9">
                  <c:v>Trudności z pozyskaniem i/lub utrzymaniem odpowiednich pracowników </c:v>
                </c:pt>
                <c:pt idx="10">
                  <c:v>Zmiany związane z ekologią</c:v>
                </c:pt>
                <c:pt idx="11">
                  <c:v>Brak dostępu do doradztwa, wiedzy, szkoleń</c:v>
                </c:pt>
                <c:pt idx="12">
                  <c:v>Zmiany związane z nowymi technologiami, sztuczną inteligencją</c:v>
                </c:pt>
              </c:strCache>
            </c:strRef>
          </c:cat>
          <c:val>
            <c:numRef>
              <c:f>Arkusz1!$B$2:$B$14</c:f>
              <c:numCache>
                <c:formatCode>0%</c:formatCode>
                <c:ptCount val="13"/>
                <c:pt idx="0">
                  <c:v>0.56714651369527636</c:v>
                </c:pt>
                <c:pt idx="1">
                  <c:v>0.56365024453236257</c:v>
                </c:pt>
                <c:pt idx="2">
                  <c:v>0.50019415335664408</c:v>
                </c:pt>
                <c:pt idx="3">
                  <c:v>0.42146098449942554</c:v>
                </c:pt>
                <c:pt idx="4">
                  <c:v>0.27789179920998708</c:v>
                </c:pt>
                <c:pt idx="5">
                  <c:v>0.1929320972068489</c:v>
                </c:pt>
                <c:pt idx="6">
                  <c:v>0.23632762557497486</c:v>
                </c:pt>
                <c:pt idx="7">
                  <c:v>0.2240026782864539</c:v>
                </c:pt>
                <c:pt idx="8">
                  <c:v>0.16340309662039224</c:v>
                </c:pt>
                <c:pt idx="9">
                  <c:v>0.1648490562302187</c:v>
                </c:pt>
                <c:pt idx="10">
                  <c:v>7.7224086484066645E-2</c:v>
                </c:pt>
                <c:pt idx="11">
                  <c:v>5.6491265903221198E-2</c:v>
                </c:pt>
                <c:pt idx="12">
                  <c:v>5.5816096539968892E-2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BA-48F2-B58D-15D96E707D95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999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Arkusz1!$A$2:$A$14</c:f>
              <c:strCache>
                <c:ptCount val="13"/>
                <c:pt idx="0">
                  <c:v>Wysokie podatki</c:v>
                </c:pt>
                <c:pt idx="1">
                  <c:v>Wysokie koszty związane z pracownikami – ZUS</c:v>
                </c:pt>
                <c:pt idx="2">
                  <c:v>Uciążliwe regulacje prawne, częste zmiany przepisów, biurokracja</c:v>
                </c:pt>
                <c:pt idx="3">
                  <c:v>Wysokie koszty energii, gazu</c:v>
                </c:pt>
                <c:pt idx="4">
                  <c:v>Niepewność geopolityczna (wojna, covid, polityka w kraju i na świecie)</c:v>
                </c:pt>
                <c:pt idx="5">
                  <c:v>Produkty/usługi mojej firmy stają się za drogie jak na portfel klientów</c:v>
                </c:pt>
                <c:pt idx="6">
                  <c:v>Brak środków finansowych na rozwój firmy, inwestycje</c:v>
                </c:pt>
                <c:pt idx="7">
                  <c:v>Wysokie koszty półproduktów, surowców, transportu, sprzętu</c:v>
                </c:pt>
                <c:pt idx="8">
                  <c:v>Konkurencja ze strony innych firm </c:v>
                </c:pt>
                <c:pt idx="9">
                  <c:v>Trudności z pozyskaniem i/lub utrzymaniem odpowiednich pracowników </c:v>
                </c:pt>
                <c:pt idx="10">
                  <c:v>Zmiany związane z ekologią</c:v>
                </c:pt>
                <c:pt idx="11">
                  <c:v>Brak dostępu do doradztwa, wiedzy, szkoleń</c:v>
                </c:pt>
                <c:pt idx="12">
                  <c:v>Zmiany związane z nowymi technologiami, sztuczną inteligencją</c:v>
                </c:pt>
              </c:strCache>
            </c:strRef>
          </c:cat>
          <c:val>
            <c:numRef>
              <c:f>Arkusz1!$C$2:$C$14</c:f>
              <c:numCache>
                <c:formatCode>0%</c:formatCode>
                <c:ptCount val="13"/>
                <c:pt idx="0">
                  <c:v>0.20987887438481537</c:v>
                </c:pt>
                <c:pt idx="1">
                  <c:v>0.1504354780886149</c:v>
                </c:pt>
                <c:pt idx="2">
                  <c:v>0.18731469907085624</c:v>
                </c:pt>
                <c:pt idx="3">
                  <c:v>0.13211064913081377</c:v>
                </c:pt>
                <c:pt idx="4">
                  <c:v>0.1917127890736619</c:v>
                </c:pt>
                <c:pt idx="5">
                  <c:v>0.2164583045340259</c:v>
                </c:pt>
                <c:pt idx="6">
                  <c:v>0.17069019425285112</c:v>
                </c:pt>
                <c:pt idx="7">
                  <c:v>0.16850594251644652</c:v>
                </c:pt>
                <c:pt idx="8">
                  <c:v>0.17649883415548751</c:v>
                </c:pt>
                <c:pt idx="9">
                  <c:v>0.14966759943204042</c:v>
                </c:pt>
                <c:pt idx="10">
                  <c:v>6.8045422945168063E-2</c:v>
                </c:pt>
                <c:pt idx="11">
                  <c:v>5.9058001172913197E-2</c:v>
                </c:pt>
                <c:pt idx="12">
                  <c:v>4.8561497027506097E-2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BA-48F2-B58D-15D96E707D95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CFE6FD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FE6FD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1BA-48F2-B58D-15D96E707D9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Arkusz1!$A$2:$A$14</c:f>
              <c:strCache>
                <c:ptCount val="13"/>
                <c:pt idx="0">
                  <c:v>Wysokie podatki</c:v>
                </c:pt>
                <c:pt idx="1">
                  <c:v>Wysokie koszty związane z pracownikami – ZUS</c:v>
                </c:pt>
                <c:pt idx="2">
                  <c:v>Uciążliwe regulacje prawne, częste zmiany przepisów, biurokracja</c:v>
                </c:pt>
                <c:pt idx="3">
                  <c:v>Wysokie koszty energii, gazu</c:v>
                </c:pt>
                <c:pt idx="4">
                  <c:v>Niepewność geopolityczna (wojna, covid, polityka w kraju i na świecie)</c:v>
                </c:pt>
                <c:pt idx="5">
                  <c:v>Produkty/usługi mojej firmy stają się za drogie jak na portfel klientów</c:v>
                </c:pt>
                <c:pt idx="6">
                  <c:v>Brak środków finansowych na rozwój firmy, inwestycje</c:v>
                </c:pt>
                <c:pt idx="7">
                  <c:v>Wysokie koszty półproduktów, surowców, transportu, sprzętu</c:v>
                </c:pt>
                <c:pt idx="8">
                  <c:v>Konkurencja ze strony innych firm </c:v>
                </c:pt>
                <c:pt idx="9">
                  <c:v>Trudności z pozyskaniem i/lub utrzymaniem odpowiednich pracowników </c:v>
                </c:pt>
                <c:pt idx="10">
                  <c:v>Zmiany związane z ekologią</c:v>
                </c:pt>
                <c:pt idx="11">
                  <c:v>Brak dostępu do doradztwa, wiedzy, szkoleń</c:v>
                </c:pt>
                <c:pt idx="12">
                  <c:v>Zmiany związane z nowymi technologiami, sztuczną inteligencją</c:v>
                </c:pt>
              </c:strCache>
            </c:strRef>
          </c:cat>
          <c:val>
            <c:numRef>
              <c:f>Arkusz1!$D$2:$D$14</c:f>
              <c:numCache>
                <c:formatCode>0%</c:formatCode>
                <c:ptCount val="13"/>
                <c:pt idx="0">
                  <c:v>0.12613848051486373</c:v>
                </c:pt>
                <c:pt idx="1">
                  <c:v>9.9851384561351425E-2</c:v>
                </c:pt>
                <c:pt idx="2">
                  <c:v>0.13140298164756539</c:v>
                </c:pt>
                <c:pt idx="3">
                  <c:v>0.12241555987531051</c:v>
                </c:pt>
                <c:pt idx="4">
                  <c:v>0.27705788620008731</c:v>
                </c:pt>
                <c:pt idx="5">
                  <c:v>0.22336000704319767</c:v>
                </c:pt>
                <c:pt idx="6">
                  <c:v>0.2028184282289959</c:v>
                </c:pt>
                <c:pt idx="7">
                  <c:v>0.15807547272436481</c:v>
                </c:pt>
                <c:pt idx="8">
                  <c:v>0.25946843777886469</c:v>
                </c:pt>
                <c:pt idx="9">
                  <c:v>0.10713848219381035</c:v>
                </c:pt>
                <c:pt idx="10">
                  <c:v>0.11384603134633879</c:v>
                </c:pt>
                <c:pt idx="11">
                  <c:v>8.9163638649300603E-2</c:v>
                </c:pt>
                <c:pt idx="12">
                  <c:v>0.14334253381279935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1BA-48F2-B58D-15D96E707D95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3A97F5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Arkusz1!$A$2:$A$14</c:f>
              <c:strCache>
                <c:ptCount val="13"/>
                <c:pt idx="0">
                  <c:v>Wysokie podatki</c:v>
                </c:pt>
                <c:pt idx="1">
                  <c:v>Wysokie koszty związane z pracownikami – ZUS</c:v>
                </c:pt>
                <c:pt idx="2">
                  <c:v>Uciążliwe regulacje prawne, częste zmiany przepisów, biurokracja</c:v>
                </c:pt>
                <c:pt idx="3">
                  <c:v>Wysokie koszty energii, gazu</c:v>
                </c:pt>
                <c:pt idx="4">
                  <c:v>Niepewność geopolityczna (wojna, covid, polityka w kraju i na świecie)</c:v>
                </c:pt>
                <c:pt idx="5">
                  <c:v>Produkty/usługi mojej firmy stają się za drogie jak na portfel klientów</c:v>
                </c:pt>
                <c:pt idx="6">
                  <c:v>Brak środków finansowych na rozwój firmy, inwestycje</c:v>
                </c:pt>
                <c:pt idx="7">
                  <c:v>Wysokie koszty półproduktów, surowców, transportu, sprzętu</c:v>
                </c:pt>
                <c:pt idx="8">
                  <c:v>Konkurencja ze strony innych firm </c:v>
                </c:pt>
                <c:pt idx="9">
                  <c:v>Trudności z pozyskaniem i/lub utrzymaniem odpowiednich pracowników </c:v>
                </c:pt>
                <c:pt idx="10">
                  <c:v>Zmiany związane z ekologią</c:v>
                </c:pt>
                <c:pt idx="11">
                  <c:v>Brak dostępu do doradztwa, wiedzy, szkoleń</c:v>
                </c:pt>
                <c:pt idx="12">
                  <c:v>Zmiany związane z nowymi technologiami, sztuczną inteligencją</c:v>
                </c:pt>
              </c:strCache>
            </c:strRef>
          </c:cat>
          <c:val>
            <c:numRef>
              <c:f>Arkusz1!$E$2:$E$14</c:f>
              <c:numCache>
                <c:formatCode>0%</c:formatCode>
                <c:ptCount val="13"/>
                <c:pt idx="0">
                  <c:v>3.6526323978950288E-2</c:v>
                </c:pt>
                <c:pt idx="1">
                  <c:v>4.358677013476972E-2</c:v>
                </c:pt>
                <c:pt idx="2">
                  <c:v>5.6682507669864927E-2</c:v>
                </c:pt>
                <c:pt idx="3">
                  <c:v>0.11246610608983772</c:v>
                </c:pt>
                <c:pt idx="4">
                  <c:v>8.9068017765978738E-2</c:v>
                </c:pt>
                <c:pt idx="5">
                  <c:v>0.13464488628050972</c:v>
                </c:pt>
                <c:pt idx="6">
                  <c:v>0.12488667426168064</c:v>
                </c:pt>
                <c:pt idx="7">
                  <c:v>0.1174408329825741</c:v>
                </c:pt>
                <c:pt idx="8">
                  <c:v>0.19591672571982408</c:v>
                </c:pt>
                <c:pt idx="9">
                  <c:v>9.4428139782002207E-2</c:v>
                </c:pt>
                <c:pt idx="10">
                  <c:v>0.1773652452853835</c:v>
                </c:pt>
                <c:pt idx="11">
                  <c:v>0.15637514858456888</c:v>
                </c:pt>
                <c:pt idx="12">
                  <c:v>0.13535255376375813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1BA-48F2-B58D-15D96E707D95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1 - zdecydowanie nie</c:v>
                </c:pt>
              </c:strCache>
            </c:strRef>
          </c:tx>
          <c:spPr>
            <a:solidFill>
              <a:srgbClr val="08529C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Arkusz1!$A$2:$A$14</c:f>
              <c:strCache>
                <c:ptCount val="13"/>
                <c:pt idx="0">
                  <c:v>Wysokie podatki</c:v>
                </c:pt>
                <c:pt idx="1">
                  <c:v>Wysokie koszty związane z pracownikami – ZUS</c:v>
                </c:pt>
                <c:pt idx="2">
                  <c:v>Uciążliwe regulacje prawne, częste zmiany przepisów, biurokracja</c:v>
                </c:pt>
                <c:pt idx="3">
                  <c:v>Wysokie koszty energii, gazu</c:v>
                </c:pt>
                <c:pt idx="4">
                  <c:v>Niepewność geopolityczna (wojna, covid, polityka w kraju i na świecie)</c:v>
                </c:pt>
                <c:pt idx="5">
                  <c:v>Produkty/usługi mojej firmy stają się za drogie jak na portfel klientów</c:v>
                </c:pt>
                <c:pt idx="6">
                  <c:v>Brak środków finansowych na rozwój firmy, inwestycje</c:v>
                </c:pt>
                <c:pt idx="7">
                  <c:v>Wysokie koszty półproduktów, surowców, transportu, sprzętu</c:v>
                </c:pt>
                <c:pt idx="8">
                  <c:v>Konkurencja ze strony innych firm </c:v>
                </c:pt>
                <c:pt idx="9">
                  <c:v>Trudności z pozyskaniem i/lub utrzymaniem odpowiednich pracowników </c:v>
                </c:pt>
                <c:pt idx="10">
                  <c:v>Zmiany związane z ekologią</c:v>
                </c:pt>
                <c:pt idx="11">
                  <c:v>Brak dostępu do doradztwa, wiedzy, szkoleń</c:v>
                </c:pt>
                <c:pt idx="12">
                  <c:v>Zmiany związane z nowymi technologiami, sztuczną inteligencją</c:v>
                </c:pt>
              </c:strCache>
            </c:strRef>
          </c:cat>
          <c:val>
            <c:numRef>
              <c:f>Arkusz1!$F$2:$F$14</c:f>
              <c:numCache>
                <c:formatCode>0%</c:formatCode>
                <c:ptCount val="13"/>
                <c:pt idx="0">
                  <c:v>5.2093175900415629E-2</c:v>
                </c:pt>
                <c:pt idx="1">
                  <c:v>0.10835779032699733</c:v>
                </c:pt>
                <c:pt idx="2">
                  <c:v>0.10797239520371026</c:v>
                </c:pt>
                <c:pt idx="3">
                  <c:v>0.19922175311609414</c:v>
                </c:pt>
                <c:pt idx="4">
                  <c:v>0.14696983356903076</c:v>
                </c:pt>
                <c:pt idx="5">
                  <c:v>0.20269030922567802</c:v>
                </c:pt>
                <c:pt idx="6">
                  <c:v>0.24024178798117185</c:v>
                </c:pt>
                <c:pt idx="7">
                  <c:v>0.29785674113425809</c:v>
                </c:pt>
                <c:pt idx="8">
                  <c:v>0.20060458996259489</c:v>
                </c:pt>
                <c:pt idx="9">
                  <c:v>0.43375052207795073</c:v>
                </c:pt>
                <c:pt idx="10">
                  <c:v>0.54869065414415763</c:v>
                </c:pt>
                <c:pt idx="11">
                  <c:v>0.62620160327818963</c:v>
                </c:pt>
                <c:pt idx="12">
                  <c:v>0.59513393378858448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1BA-48F2-B58D-15D96E707D95}"/>
            </c:ext>
          </c:extLst>
        </c:ser>
        <c:ser>
          <c:idx val="5"/>
          <c:order val="5"/>
          <c:tx>
            <c:strRef>
              <c:f>Arkusz1!$G$1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Arkusz1!$A$2:$A$14</c:f>
              <c:strCache>
                <c:ptCount val="13"/>
                <c:pt idx="0">
                  <c:v>Wysokie podatki</c:v>
                </c:pt>
                <c:pt idx="1">
                  <c:v>Wysokie koszty związane z pracownikami – ZUS</c:v>
                </c:pt>
                <c:pt idx="2">
                  <c:v>Uciążliwe regulacje prawne, częste zmiany przepisów, biurokracja</c:v>
                </c:pt>
                <c:pt idx="3">
                  <c:v>Wysokie koszty energii, gazu</c:v>
                </c:pt>
                <c:pt idx="4">
                  <c:v>Niepewność geopolityczna (wojna, covid, polityka w kraju i na świecie)</c:v>
                </c:pt>
                <c:pt idx="5">
                  <c:v>Produkty/usługi mojej firmy stają się za drogie jak na portfel klientów</c:v>
                </c:pt>
                <c:pt idx="6">
                  <c:v>Brak środków finansowych na rozwój firmy, inwestycje</c:v>
                </c:pt>
                <c:pt idx="7">
                  <c:v>Wysokie koszty półproduktów, surowców, transportu, sprzętu</c:v>
                </c:pt>
                <c:pt idx="8">
                  <c:v>Konkurencja ze strony innych firm </c:v>
                </c:pt>
                <c:pt idx="9">
                  <c:v>Trudności z pozyskaniem i/lub utrzymaniem odpowiednich pracowników </c:v>
                </c:pt>
                <c:pt idx="10">
                  <c:v>Zmiany związane z ekologią</c:v>
                </c:pt>
                <c:pt idx="11">
                  <c:v>Brak dostępu do doradztwa, wiedzy, szkoleń</c:v>
                </c:pt>
                <c:pt idx="12">
                  <c:v>Zmiany związane z nowymi technologiami, sztuczną inteligencją</c:v>
                </c:pt>
              </c:strCache>
            </c:strRef>
          </c:cat>
          <c:val>
            <c:numRef>
              <c:f>Arkusz1!$G$2:$G$14</c:f>
              <c:numCache>
                <c:formatCode>0%</c:formatCode>
                <c:ptCount val="13"/>
                <c:pt idx="0">
                  <c:v>8.2166315256806954E-3</c:v>
                </c:pt>
                <c:pt idx="1">
                  <c:v>3.411833235590591E-2</c:v>
                </c:pt>
                <c:pt idx="2">
                  <c:v>1.6433263051361391E-2</c:v>
                </c:pt>
                <c:pt idx="3">
                  <c:v>1.2324947288521045E-2</c:v>
                </c:pt>
                <c:pt idx="4">
                  <c:v>1.7299674181257423E-2</c:v>
                </c:pt>
                <c:pt idx="5">
                  <c:v>2.9914395709743694E-2</c:v>
                </c:pt>
                <c:pt idx="6">
                  <c:v>2.5035289700329175E-2</c:v>
                </c:pt>
                <c:pt idx="7">
                  <c:v>3.411833235590591E-2</c:v>
                </c:pt>
                <c:pt idx="8" formatCode="0.0%">
                  <c:v>4.1083157628403477E-3</c:v>
                </c:pt>
                <c:pt idx="9">
                  <c:v>5.0166200283980208E-2</c:v>
                </c:pt>
                <c:pt idx="10">
                  <c:v>1.4828559794887284E-2</c:v>
                </c:pt>
                <c:pt idx="11">
                  <c:v>1.271034241180813E-2</c:v>
                </c:pt>
                <c:pt idx="12">
                  <c:v>2.179338506738486E-2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1BA-48F2-B58D-15D96E707D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3"/>
        <c:overlap val="100"/>
        <c:axId val="492276943"/>
        <c:axId val="564963135"/>
      </c:barChart>
      <c:catAx>
        <c:axId val="492276943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64963135"/>
        <c:crosses val="autoZero"/>
        <c:auto val="1"/>
        <c:lblAlgn val="ctr"/>
        <c:lblOffset val="100"/>
        <c:noMultiLvlLbl val="0"/>
      </c:catAx>
      <c:valAx>
        <c:axId val="564963135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4922769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7.0046509230166393E-2"/>
          <c:y val="3.6046873607132976E-2"/>
          <c:w val="0.92230437948643396"/>
          <c:h val="8.71547965031482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600" b="1" dirty="0">
                <a:solidFill>
                  <a:schemeClr val="tx1"/>
                </a:solidFill>
              </a:rPr>
              <a:t>Jakie czynniki stanowią obecnie barierę rozwoju Pana(i) firmy? </a:t>
            </a:r>
            <a:br>
              <a:rPr lang="pl-PL" sz="1600" b="1" dirty="0">
                <a:solidFill>
                  <a:schemeClr val="tx1"/>
                </a:solidFill>
              </a:rPr>
            </a:br>
            <a:r>
              <a:rPr lang="pl-PL" sz="1600" b="1" dirty="0">
                <a:solidFill>
                  <a:schemeClr val="tx1"/>
                </a:solidFill>
              </a:rPr>
              <a:t>Wysokie koszty związane z pracownikami – ZUS</a:t>
            </a:r>
          </a:p>
        </c:rich>
      </c:tx>
      <c:layout>
        <c:manualLayout>
          <c:xMode val="edge"/>
          <c:yMode val="edge"/>
          <c:x val="5.4962246016653483E-2"/>
          <c:y val="1.36256855664550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Arkusz1!$D$40</c:f>
              <c:strCache>
                <c:ptCount val="1"/>
                <c:pt idx="0">
                  <c:v>1 pracownik (właściciel, N=56)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Arkusz1!$B$41:$B$47</c:f>
              <c:strCache>
                <c:ptCount val="7"/>
                <c:pt idx="0">
                  <c:v>1 - Zdecydowanie nie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5 - decydowanie tak</c:v>
                </c:pt>
                <c:pt idx="5">
                  <c:v>Nie wiem/Trudno powiedzieć</c:v>
                </c:pt>
                <c:pt idx="6">
                  <c:v>Odmowa odpowiedzi</c:v>
                </c:pt>
              </c:strCache>
            </c:strRef>
          </c:cat>
          <c:val>
            <c:numRef>
              <c:f>Arkusz1!$D$41:$D$47</c:f>
              <c:numCache>
                <c:formatCode>0.00%</c:formatCode>
                <c:ptCount val="7"/>
                <c:pt idx="0">
                  <c:v>0.23200000000000001</c:v>
                </c:pt>
                <c:pt idx="1">
                  <c:v>7.0999999999999994E-2</c:v>
                </c:pt>
                <c:pt idx="2">
                  <c:v>7.0999999999999994E-2</c:v>
                </c:pt>
                <c:pt idx="3">
                  <c:v>0.125</c:v>
                </c:pt>
                <c:pt idx="4">
                  <c:v>0.42899999999999999</c:v>
                </c:pt>
                <c:pt idx="5">
                  <c:v>7.0999999999999994E-2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1E-48A6-A83A-2F8731E889F3}"/>
            </c:ext>
          </c:extLst>
        </c:ser>
        <c:ser>
          <c:idx val="2"/>
          <c:order val="1"/>
          <c:tx>
            <c:strRef>
              <c:f>Arkusz1!$E$40</c:f>
              <c:strCache>
                <c:ptCount val="1"/>
                <c:pt idx="0">
                  <c:v>1-9 pracowników  (N=180)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Arkusz1!$B$41:$B$47</c:f>
              <c:strCache>
                <c:ptCount val="7"/>
                <c:pt idx="0">
                  <c:v>1 - Zdecydowanie nie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5 - decydowanie tak</c:v>
                </c:pt>
                <c:pt idx="5">
                  <c:v>Nie wiem/Trudno powiedzieć</c:v>
                </c:pt>
                <c:pt idx="6">
                  <c:v>Odmowa odpowiedzi</c:v>
                </c:pt>
              </c:strCache>
            </c:strRef>
          </c:cat>
          <c:val>
            <c:numRef>
              <c:f>Arkusz1!$E$41:$E$47</c:f>
              <c:numCache>
                <c:formatCode>0.00%</c:formatCode>
                <c:ptCount val="7"/>
                <c:pt idx="0">
                  <c:v>7.1999999999999995E-2</c:v>
                </c:pt>
                <c:pt idx="1">
                  <c:v>3.3000000000000002E-2</c:v>
                </c:pt>
                <c:pt idx="2">
                  <c:v>0.111</c:v>
                </c:pt>
                <c:pt idx="3">
                  <c:v>0.156</c:v>
                </c:pt>
                <c:pt idx="4">
                  <c:v>0.60599999999999998</c:v>
                </c:pt>
                <c:pt idx="5">
                  <c:v>1.7000000000000001E-2</c:v>
                </c:pt>
                <c:pt idx="6">
                  <c:v>6.0000000000000001E-3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1E-48A6-A83A-2F8731E889F3}"/>
            </c:ext>
          </c:extLst>
        </c:ser>
        <c:ser>
          <c:idx val="3"/>
          <c:order val="2"/>
          <c:tx>
            <c:strRef>
              <c:f>Arkusz1!$F$40</c:f>
              <c:strCache>
                <c:ptCount val="1"/>
                <c:pt idx="0">
                  <c:v>10 pracowników i więcej (N=64)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Arkusz1!$B$41:$B$47</c:f>
              <c:strCache>
                <c:ptCount val="7"/>
                <c:pt idx="0">
                  <c:v>1 - Zdecydowanie nie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5 - decydowanie tak</c:v>
                </c:pt>
                <c:pt idx="5">
                  <c:v>Nie wiem/Trudno powiedzieć</c:v>
                </c:pt>
                <c:pt idx="6">
                  <c:v>Odmowa odpowiedzi</c:v>
                </c:pt>
              </c:strCache>
            </c:strRef>
          </c:cat>
          <c:val>
            <c:numRef>
              <c:f>Arkusz1!$F$41:$F$47</c:f>
              <c:numCache>
                <c:formatCode>0.00%</c:formatCode>
                <c:ptCount val="7"/>
                <c:pt idx="0">
                  <c:v>5.0999999999999997E-2</c:v>
                </c:pt>
                <c:pt idx="1">
                  <c:v>8.2000000000000003E-2</c:v>
                </c:pt>
                <c:pt idx="2">
                  <c:v>4.1000000000000002E-2</c:v>
                </c:pt>
                <c:pt idx="3">
                  <c:v>0.218</c:v>
                </c:pt>
                <c:pt idx="4">
                  <c:v>0.56699999999999995</c:v>
                </c:pt>
                <c:pt idx="5">
                  <c:v>1.2999999999999999E-2</c:v>
                </c:pt>
                <c:pt idx="6">
                  <c:v>2.8000000000000001E-2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1E-48A6-A83A-2F8731E889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21820159"/>
        <c:axId val="1986247855"/>
      </c:barChart>
      <c:catAx>
        <c:axId val="2121820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86247855"/>
        <c:crosses val="autoZero"/>
        <c:auto val="1"/>
        <c:lblAlgn val="ctr"/>
        <c:lblOffset val="100"/>
        <c:noMultiLvlLbl val="0"/>
      </c:catAx>
      <c:valAx>
        <c:axId val="1986247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21820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507363021591"/>
          <c:y val="5.2762933138253428E-2"/>
          <c:w val="0.62280755885331984"/>
          <c:h val="0.73582619766781721"/>
        </c:manualLayout>
      </c:layout>
      <c:pieChart>
        <c:varyColors val="1"/>
        <c:ser>
          <c:idx val="0"/>
          <c:order val="0"/>
          <c:tx>
            <c:strRef>
              <c:f>Arkusz1!$A$3</c:f>
              <c:strCache>
                <c:ptCount val="1"/>
                <c:pt idx="0">
                  <c:v>Wysokie koszty związane z pracownikami – ZUS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9E-4F00-BF81-2E9DE3270CB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39E-4F00-BF81-2E9DE3270CB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39E-4F00-BF81-2E9DE3270CB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39E-4F00-BF81-2E9DE3270CB2}"/>
              </c:ext>
            </c:extLst>
          </c:dPt>
          <c:dPt>
            <c:idx val="4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39E-4F00-BF81-2E9DE3270CB2}"/>
              </c:ext>
            </c:extLst>
          </c:dPt>
          <c:dPt>
            <c:idx val="5"/>
            <c:bubble3D val="0"/>
            <c:spPr>
              <a:solidFill>
                <a:srgbClr val="9966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39E-4F00-BF81-2E9DE3270CB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39E-4F00-BF81-2E9DE3270CB2}"/>
              </c:ext>
            </c:extLst>
          </c:dPt>
          <c:dLbls>
            <c:dLbl>
              <c:idx val="4"/>
              <c:layout>
                <c:manualLayout>
                  <c:x val="0.19240705420855375"/>
                  <c:y val="-7.243669035333330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39E-4F00-BF81-2E9DE3270C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Arkusz1!$B$2:$H$2</c:f>
              <c:strCache>
                <c:ptCount val="7"/>
                <c:pt idx="0">
                  <c:v>1 - Zdecydowanie nie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5 - decydowanie tak</c:v>
                </c:pt>
                <c:pt idx="5">
                  <c:v>Nie wiem/Trudno powiedzieć</c:v>
                </c:pt>
                <c:pt idx="6">
                  <c:v>Odmowa odpowiedzi</c:v>
                </c:pt>
              </c:strCache>
            </c:strRef>
          </c:cat>
          <c:val>
            <c:numRef>
              <c:f>Arkusz1!$B$3:$H$3</c:f>
              <c:numCache>
                <c:formatCode>###0.0%</c:formatCode>
                <c:ptCount val="7"/>
                <c:pt idx="0">
                  <c:v>0.10835779032699733</c:v>
                </c:pt>
                <c:pt idx="1">
                  <c:v>4.358677013476972E-2</c:v>
                </c:pt>
                <c:pt idx="2">
                  <c:v>9.9851384561351425E-2</c:v>
                </c:pt>
                <c:pt idx="3">
                  <c:v>0.1504354780886149</c:v>
                </c:pt>
                <c:pt idx="4">
                  <c:v>0.56365024453236257</c:v>
                </c:pt>
                <c:pt idx="5">
                  <c:v>2.914360546316953E-2</c:v>
                </c:pt>
                <c:pt idx="6">
                  <c:v>4.974726892736381E-3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39E-4F00-BF81-2E9DE3270C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585708257248258E-2"/>
          <c:y val="0.79276960731918678"/>
          <c:w val="0.96839037441914233"/>
          <c:h val="0.184368060151336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7737820241967588"/>
          <c:y val="2.8368824184513624E-2"/>
          <c:w val="0.50361776977172223"/>
          <c:h val="0.946340855408194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rgbClr val="3A97F5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375-412D-8E6D-5111F5C0F0B4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375-412D-8E6D-5111F5C0F0B4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375-412D-8E6D-5111F5C0F0B4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375-412D-8E6D-5111F5C0F0B4}"/>
              </c:ext>
            </c:extLst>
          </c:dPt>
          <c:dPt>
            <c:idx val="5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375-412D-8E6D-5111F5C0F0B4}"/>
              </c:ext>
            </c:extLst>
          </c:dPt>
          <c:dPt>
            <c:idx val="6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375-412D-8E6D-5111F5C0F0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Brak pracowników z odpowiednimi kwalifikacjami, umiejętnościami, wiedzą</c:v>
                </c:pt>
                <c:pt idx="1">
                  <c:v>Zbyt wysokie oczekiwania płacowe pracowników</c:v>
                </c:pt>
                <c:pt idx="2">
                  <c:v>Brak pracowników pracowitych, rzetelnych i uczciwych</c:v>
                </c:pt>
                <c:pt idx="3">
                  <c:v>Rotacja, pracownicy często odchodzą np. do większych firm</c:v>
                </c:pt>
                <c:pt idx="4">
                  <c:v>Żadne z powyższych</c:v>
                </c:pt>
                <c:pt idx="5">
                  <c:v>Nie dotyczy</c:v>
                </c:pt>
                <c:pt idx="6">
                  <c:v>Trudno powiedzieć</c:v>
                </c:pt>
              </c:strCache>
            </c:strRef>
          </c:cat>
          <c:val>
            <c:numRef>
              <c:f>Arkusz1!$B$2:$B$8</c:f>
              <c:numCache>
                <c:formatCode>0%</c:formatCode>
                <c:ptCount val="7"/>
                <c:pt idx="0">
                  <c:v>0.38679851337358512</c:v>
                </c:pt>
                <c:pt idx="1">
                  <c:v>0.36895178883239338</c:v>
                </c:pt>
                <c:pt idx="2">
                  <c:v>0.33634253884963983</c:v>
                </c:pt>
                <c:pt idx="3">
                  <c:v>0.17194200050603431</c:v>
                </c:pt>
                <c:pt idx="4">
                  <c:v>0.19007558769719166</c:v>
                </c:pt>
                <c:pt idx="5">
                  <c:v>0.24726973601699509</c:v>
                </c:pt>
                <c:pt idx="6">
                  <c:v>1.6433263051361391E-2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375-412D-8E6D-5111F5C0F0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1362679647"/>
        <c:axId val="487848783"/>
      </c:barChart>
      <c:catAx>
        <c:axId val="136267964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87848783"/>
        <c:crosses val="autoZero"/>
        <c:auto val="1"/>
        <c:lblAlgn val="ctr"/>
        <c:lblOffset val="100"/>
        <c:noMultiLvlLbl val="0"/>
      </c:catAx>
      <c:valAx>
        <c:axId val="487848783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3626796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sz="1600" b="1" dirty="0">
                <a:solidFill>
                  <a:schemeClr val="tx1"/>
                </a:solidFill>
              </a:rPr>
              <a:t>Czy Pana/i firma spotkała się z poniższymi problemami z pozyskaniem i utrzymaniem pracowników?</a:t>
            </a:r>
          </a:p>
        </c:rich>
      </c:tx>
      <c:layout>
        <c:manualLayout>
          <c:xMode val="edge"/>
          <c:yMode val="edge"/>
          <c:x val="0.13862002975735307"/>
          <c:y val="1.2028066498728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3.2806913843071071E-2"/>
          <c:y val="0.12763558458221519"/>
          <c:w val="0.94653070849279652"/>
          <c:h val="0.6937331003183818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Arkusz1!$D$73</c:f>
              <c:strCache>
                <c:ptCount val="1"/>
                <c:pt idx="0">
                  <c:v>1 pracownik (właściciel, N=56)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Arkusz1!$B$74:$B$81</c:f>
              <c:strCache>
                <c:ptCount val="8"/>
                <c:pt idx="0">
                  <c:v>Brak pracowników z odpowiednimi kwalifikacjami, umiejętnościami, wiedzą</c:v>
                </c:pt>
                <c:pt idx="1">
                  <c:v>Zbyt wysokie oczekiwania płacowe pracowników</c:v>
                </c:pt>
                <c:pt idx="2">
                  <c:v>Brak pracowników pracowitych, rzetelnych i uczciwych</c:v>
                </c:pt>
                <c:pt idx="3">
                  <c:v>Rotacja, pracownicy często odchodzą np. do większych firm</c:v>
                </c:pt>
                <c:pt idx="4">
                  <c:v>Żadne z powyższych</c:v>
                </c:pt>
                <c:pt idx="5">
                  <c:v>Nie dotyczy</c:v>
                </c:pt>
                <c:pt idx="6">
                  <c:v>Nie wiem/ Trudno powiedzieć</c:v>
                </c:pt>
                <c:pt idx="7">
                  <c:v>Odmowa odpowiedzi</c:v>
                </c:pt>
              </c:strCache>
            </c:strRef>
          </c:cat>
          <c:val>
            <c:numRef>
              <c:f>Arkusz1!$D$74:$D$81</c:f>
              <c:numCache>
                <c:formatCode>0.00%</c:formatCode>
                <c:ptCount val="8"/>
                <c:pt idx="0" formatCode="0%">
                  <c:v>0.25</c:v>
                </c:pt>
                <c:pt idx="1">
                  <c:v>0.214</c:v>
                </c:pt>
                <c:pt idx="2">
                  <c:v>0.23200000000000001</c:v>
                </c:pt>
                <c:pt idx="3">
                  <c:v>8.8999999999999996E-2</c:v>
                </c:pt>
                <c:pt idx="4">
                  <c:v>0.214</c:v>
                </c:pt>
                <c:pt idx="5">
                  <c:v>5.0000000000000001E-3</c:v>
                </c:pt>
                <c:pt idx="6" formatCode="General">
                  <c:v>0</c:v>
                </c:pt>
                <c:pt idx="7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24-4438-AFC2-3E3D17A81E99}"/>
            </c:ext>
          </c:extLst>
        </c:ser>
        <c:ser>
          <c:idx val="2"/>
          <c:order val="1"/>
          <c:tx>
            <c:strRef>
              <c:f>Arkusz1!$E$73</c:f>
              <c:strCache>
                <c:ptCount val="1"/>
                <c:pt idx="0">
                  <c:v>1-9 pracowników  (N=180)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Arkusz1!$B$74:$B$81</c:f>
              <c:strCache>
                <c:ptCount val="8"/>
                <c:pt idx="0">
                  <c:v>Brak pracowników z odpowiednimi kwalifikacjami, umiejętnościami, wiedzą</c:v>
                </c:pt>
                <c:pt idx="1">
                  <c:v>Zbyt wysokie oczekiwania płacowe pracowników</c:v>
                </c:pt>
                <c:pt idx="2">
                  <c:v>Brak pracowników pracowitych, rzetelnych i uczciwych</c:v>
                </c:pt>
                <c:pt idx="3">
                  <c:v>Rotacja, pracownicy często odchodzą np. do większych firm</c:v>
                </c:pt>
                <c:pt idx="4">
                  <c:v>Żadne z powyższych</c:v>
                </c:pt>
                <c:pt idx="5">
                  <c:v>Nie dotyczy</c:v>
                </c:pt>
                <c:pt idx="6">
                  <c:v>Nie wiem/ Trudno powiedzieć</c:v>
                </c:pt>
                <c:pt idx="7">
                  <c:v>Odmowa odpowiedzi</c:v>
                </c:pt>
              </c:strCache>
            </c:strRef>
          </c:cat>
          <c:val>
            <c:numRef>
              <c:f>Arkusz1!$E$74:$E$81</c:f>
              <c:numCache>
                <c:formatCode>0.00%</c:formatCode>
                <c:ptCount val="8"/>
                <c:pt idx="0">
                  <c:v>0.42199999999999999</c:v>
                </c:pt>
                <c:pt idx="1">
                  <c:v>0.40600000000000003</c:v>
                </c:pt>
                <c:pt idx="2">
                  <c:v>0.36099999999999999</c:v>
                </c:pt>
                <c:pt idx="3">
                  <c:v>0.19400000000000001</c:v>
                </c:pt>
                <c:pt idx="4">
                  <c:v>0.183</c:v>
                </c:pt>
                <c:pt idx="5">
                  <c:v>0.17799999999999999</c:v>
                </c:pt>
                <c:pt idx="6">
                  <c:v>1.0999999999999999E-2</c:v>
                </c:pt>
                <c:pt idx="7">
                  <c:v>6.0000000000000001E-3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24-4438-AFC2-3E3D17A81E99}"/>
            </c:ext>
          </c:extLst>
        </c:ser>
        <c:ser>
          <c:idx val="3"/>
          <c:order val="2"/>
          <c:tx>
            <c:strRef>
              <c:f>Arkusz1!$F$73</c:f>
              <c:strCache>
                <c:ptCount val="1"/>
                <c:pt idx="0">
                  <c:v>10 pracowników i więcej (N=64)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Arkusz1!$B$74:$B$81</c:f>
              <c:strCache>
                <c:ptCount val="8"/>
                <c:pt idx="0">
                  <c:v>Brak pracowników z odpowiednimi kwalifikacjami, umiejętnościami, wiedzą</c:v>
                </c:pt>
                <c:pt idx="1">
                  <c:v>Zbyt wysokie oczekiwania płacowe pracowników</c:v>
                </c:pt>
                <c:pt idx="2">
                  <c:v>Brak pracowników pracowitych, rzetelnych i uczciwych</c:v>
                </c:pt>
                <c:pt idx="3">
                  <c:v>Rotacja, pracownicy często odchodzą np. do większych firm</c:v>
                </c:pt>
                <c:pt idx="4">
                  <c:v>Żadne z powyższych</c:v>
                </c:pt>
                <c:pt idx="5">
                  <c:v>Nie dotyczy</c:v>
                </c:pt>
                <c:pt idx="6">
                  <c:v>Nie wiem/ Trudno powiedzieć</c:v>
                </c:pt>
                <c:pt idx="7">
                  <c:v>Odmowa odpowiedzi</c:v>
                </c:pt>
              </c:strCache>
            </c:strRef>
          </c:cat>
          <c:val>
            <c:numRef>
              <c:f>Arkusz1!$F$74:$F$81</c:f>
              <c:numCache>
                <c:formatCode>0.00%</c:formatCode>
                <c:ptCount val="8"/>
                <c:pt idx="0">
                  <c:v>0.56000000000000005</c:v>
                </c:pt>
                <c:pt idx="1">
                  <c:v>0.64900000000000002</c:v>
                </c:pt>
                <c:pt idx="2">
                  <c:v>0.52200000000000002</c:v>
                </c:pt>
                <c:pt idx="3">
                  <c:v>0.25</c:v>
                </c:pt>
                <c:pt idx="4">
                  <c:v>0.17100000000000001</c:v>
                </c:pt>
                <c:pt idx="5">
                  <c:v>2.5000000000000001E-2</c:v>
                </c:pt>
                <c:pt idx="6" formatCode="General">
                  <c:v>0</c:v>
                </c:pt>
                <c:pt idx="7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24-4438-AFC2-3E3D17A81E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76850079"/>
        <c:axId val="1202612911"/>
      </c:barChart>
      <c:catAx>
        <c:axId val="1876850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02612911"/>
        <c:crosses val="autoZero"/>
        <c:auto val="1"/>
        <c:lblAlgn val="ctr"/>
        <c:lblOffset val="100"/>
        <c:noMultiLvlLbl val="0"/>
      </c:catAx>
      <c:valAx>
        <c:axId val="1202612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76850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773051948084962"/>
          <c:y val="0.9556894389433328"/>
          <c:w val="0.74473899969891089"/>
          <c:h val="4.43105610566672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3456414077638598E-2"/>
          <c:w val="1"/>
          <c:h val="0.744089839557997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3A97F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852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417-4818-82E3-88FC3246EF12}"/>
              </c:ext>
            </c:extLst>
          </c:dPt>
          <c:dPt>
            <c:idx val="1"/>
            <c:invertIfNegative val="0"/>
            <c:bubble3D val="0"/>
            <c:spPr>
              <a:solidFill>
                <a:srgbClr val="3A97F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417-4818-82E3-88FC3246EF12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417-4818-82E3-88FC3246EF12}"/>
              </c:ext>
            </c:extLst>
          </c:dPt>
          <c:dPt>
            <c:idx val="3"/>
            <c:invertIfNegative val="0"/>
            <c:bubble3D val="0"/>
            <c:spPr>
              <a:solidFill>
                <a:srgbClr val="3A97F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417-4818-82E3-88FC3246EF12}"/>
              </c:ext>
            </c:extLst>
          </c:dPt>
          <c:dPt>
            <c:idx val="4"/>
            <c:invertIfNegative val="0"/>
            <c:bubble3D val="0"/>
            <c:spPr>
              <a:solidFill>
                <a:srgbClr val="00CC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417-4818-82E3-88FC3246EF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W większym stopniu na utrzymanie obecnego poziomu</c:v>
                </c:pt>
                <c:pt idx="2">
                  <c:v>Trudno powiedzieć</c:v>
                </c:pt>
                <c:pt idx="4">
                  <c:v>W większym stopniu na wzrost biznesu, zwiększanie skali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 formatCode="0%">
                  <c:v>0.7398563928578844</c:v>
                </c:pt>
                <c:pt idx="2" formatCode="0%">
                  <c:v>8.2166315256806954E-3</c:v>
                </c:pt>
                <c:pt idx="4" formatCode="0%">
                  <c:v>0.25192697561643634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417-4818-82E3-88FC3246EF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axId val="492276943"/>
        <c:axId val="564963135"/>
      </c:barChart>
      <c:catAx>
        <c:axId val="49227694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64963135"/>
        <c:crosses val="autoZero"/>
        <c:auto val="1"/>
        <c:lblAlgn val="ctr"/>
        <c:lblOffset val="100"/>
        <c:noMultiLvlLbl val="0"/>
      </c:catAx>
      <c:valAx>
        <c:axId val="564963135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4922769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63099729733332"/>
          <c:y val="0.14657950522805302"/>
          <c:w val="0.71295342219636648"/>
          <c:h val="0.85797158285067165"/>
        </c:manualLayout>
      </c:layout>
      <c:doughnutChart>
        <c:varyColors val="1"/>
        <c:ser>
          <c:idx val="0"/>
          <c:order val="0"/>
          <c:tx>
            <c:strRef>
              <c:f>Arkusz1!$A$2</c:f>
              <c:strCache>
                <c:ptCount val="1"/>
                <c:pt idx="0">
                  <c:v>ff</c:v>
                </c:pt>
              </c:strCache>
            </c:strRef>
          </c:tx>
          <c:dPt>
            <c:idx val="0"/>
            <c:bubble3D val="0"/>
            <c:spPr>
              <a:solidFill>
                <a:srgbClr val="08529C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A5A-4543-9055-EE682D73A9A3}"/>
              </c:ext>
            </c:extLst>
          </c:dPt>
          <c:dPt>
            <c:idx val="1"/>
            <c:bubble3D val="0"/>
            <c:spPr>
              <a:solidFill>
                <a:srgbClr val="3A97F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A5A-4543-9055-EE682D73A9A3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A5A-4543-9055-EE682D73A9A3}"/>
              </c:ext>
            </c:extLst>
          </c:dPt>
          <c:dPt>
            <c:idx val="3"/>
            <c:bubble3D val="0"/>
            <c:spPr>
              <a:solidFill>
                <a:srgbClr val="FF9999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A5A-4543-9055-EE682D73A9A3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A5A-4543-9055-EE682D73A9A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A5A-4543-9055-EE682D73A9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Arkusz1!$B$1:$F$1</c:f>
              <c:strCache>
                <c:ptCount val="5"/>
                <c:pt idx="0">
                  <c:v>Zdecydowany optymizm</c:v>
                </c:pt>
                <c:pt idx="1">
                  <c:v>Raczej optymizm</c:v>
                </c:pt>
                <c:pt idx="2">
                  <c:v>Trudno powiedzieć</c:v>
                </c:pt>
                <c:pt idx="3">
                  <c:v>Raczej pesymizm</c:v>
                </c:pt>
                <c:pt idx="4">
                  <c:v>Zdecydowany pesymizm</c:v>
                </c:pt>
              </c:strCache>
            </c:strRef>
          </c:cat>
          <c:val>
            <c:numRef>
              <c:f>Arkusz1!$B$2:$F$2</c:f>
              <c:numCache>
                <c:formatCode>0%</c:formatCode>
                <c:ptCount val="5"/>
                <c:pt idx="0">
                  <c:v>6.7660027821880978E-2</c:v>
                </c:pt>
                <c:pt idx="1">
                  <c:v>0.55295958703031201</c:v>
                </c:pt>
                <c:pt idx="2">
                  <c:v>0.21931481404368308</c:v>
                </c:pt>
                <c:pt idx="3">
                  <c:v>7.3020149837904447E-2</c:v>
                </c:pt>
                <c:pt idx="4">
                  <c:v>8.7045421266221459E-2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A5A-4543-9055-EE682D73A9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5347790436934994E-3"/>
          <c:y val="9.7965346212018953E-2"/>
          <c:w val="0.88616686203879924"/>
          <c:h val="0.191005179262047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4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0.11575</cdr:x>
      <cdr:y>0.12732</cdr:y>
    </cdr:from>
    <cdr:to>
      <cdr:x>0.97535</cdr:x>
      <cdr:y>0.32037</cdr:y>
    </cdr:to>
    <cdr:sp macro="" textlink="">
      <cdr:nvSpPr>
        <cdr:cNvPr id="2" name="Prostokąt 1">
          <a:extLst xmlns:a="http://schemas.openxmlformats.org/drawingml/2006/main">
            <a:ext uri="{FF2B5EF4-FFF2-40B4-BE49-F238E27FC236}">
              <a16:creationId xmlns:a16="http://schemas.microsoft.com/office/drawing/2014/main" id="{0C067037-63CB-7163-6C2E-521EB83D01AD}"/>
            </a:ext>
          </a:extLst>
        </cdr:cNvPr>
        <cdr:cNvSpPr/>
      </cdr:nvSpPr>
      <cdr:spPr>
        <a:xfrm xmlns:a="http://schemas.openxmlformats.org/drawingml/2006/main">
          <a:off x="1198961" y="545609"/>
          <a:ext cx="8904304" cy="8272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rgbClr val="FFC0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pl-PL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pl-PL" sz="1800" b="0" i="0" u="none" strike="noStrike" kern="1200" cap="none" spc="0" normalizeH="0" baseline="0" noProof="0">
            <a:ln>
              <a:noFill/>
            </a:ln>
            <a:solidFill>
              <a:prstClr val="white"/>
            </a:solidFill>
            <a:effectLst/>
            <a:uLnTx/>
            <a:uFillTx/>
            <a:latin typeface="Grandview"/>
            <a:ea typeface="+mn-ea"/>
            <a:cs typeface="+mn-cs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0.11062</cdr:x>
      <cdr:y>0.11679</cdr:y>
    </cdr:from>
    <cdr:to>
      <cdr:x>0.98325</cdr:x>
      <cdr:y>0.3969</cdr:y>
    </cdr:to>
    <cdr:sp macro="" textlink="">
      <cdr:nvSpPr>
        <cdr:cNvPr id="2" name="Prostokąt 1">
          <a:extLst xmlns:a="http://schemas.openxmlformats.org/drawingml/2006/main">
            <a:ext uri="{FF2B5EF4-FFF2-40B4-BE49-F238E27FC236}">
              <a16:creationId xmlns:a16="http://schemas.microsoft.com/office/drawing/2014/main" id="{22D960F5-416A-0B89-48C3-1D952D33DF0C}"/>
            </a:ext>
          </a:extLst>
        </cdr:cNvPr>
        <cdr:cNvSpPr/>
      </cdr:nvSpPr>
      <cdr:spPr>
        <a:xfrm xmlns:a="http://schemas.openxmlformats.org/drawingml/2006/main">
          <a:off x="1145833" y="500483"/>
          <a:ext cx="9039224" cy="12003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rgbClr val="FFC0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pl-PL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pl-PL" sz="1800" b="0" i="0" u="none" strike="noStrike" kern="1200" cap="none" spc="0" normalizeH="0" baseline="0" noProof="0">
            <a:ln>
              <a:noFill/>
            </a:ln>
            <a:solidFill>
              <a:prstClr val="white"/>
            </a:solidFill>
            <a:effectLst/>
            <a:uLnTx/>
            <a:uFillTx/>
            <a:latin typeface="Grandview"/>
            <a:ea typeface="+mn-ea"/>
            <a:cs typeface="+mn-cs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0.109</cdr:x>
      <cdr:y>0.13136</cdr:y>
    </cdr:from>
    <cdr:to>
      <cdr:x>1</cdr:x>
      <cdr:y>0.46136</cdr:y>
    </cdr:to>
    <cdr:sp macro="" textlink="">
      <cdr:nvSpPr>
        <cdr:cNvPr id="2" name="Prostokąt 1">
          <a:extLst xmlns:a="http://schemas.openxmlformats.org/drawingml/2006/main">
            <a:ext uri="{FF2B5EF4-FFF2-40B4-BE49-F238E27FC236}">
              <a16:creationId xmlns:a16="http://schemas.microsoft.com/office/drawing/2014/main" id="{A2032DCD-D40A-5522-49E9-A7D0D942D198}"/>
            </a:ext>
          </a:extLst>
        </cdr:cNvPr>
        <cdr:cNvSpPr/>
      </cdr:nvSpPr>
      <cdr:spPr>
        <a:xfrm xmlns:a="http://schemas.openxmlformats.org/drawingml/2006/main">
          <a:off x="1129117" y="562901"/>
          <a:ext cx="9229472" cy="14141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rgbClr val="FFC0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pl-PL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pl-PL" sz="1800" b="0" i="0" u="none" strike="noStrike" kern="1200" cap="none" spc="0" normalizeH="0" baseline="0" noProof="0">
            <a:ln>
              <a:noFill/>
            </a:ln>
            <a:solidFill>
              <a:prstClr val="white"/>
            </a:solidFill>
            <a:effectLst/>
            <a:uLnTx/>
            <a:uFillTx/>
            <a:latin typeface="Grandview"/>
            <a:ea typeface="+mn-ea"/>
            <a:cs typeface="+mn-cs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A57A8911-28E6-BA57-2DF5-647D129D69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2654310-5347-9C5A-1951-C3BFA753D6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54976-0D59-45E4-98FD-F9123DE3B77F}" type="datetimeFigureOut">
              <a:rPr lang="pl-PL" smtClean="0"/>
              <a:t>29.05.2024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975DA15-78BD-6859-E68C-3D0439E596F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9006E5C-7EF6-A6A6-12C5-6A3BF362C0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711EE-6FD0-45AC-B4A3-1C8CF401ED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3893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9F727-F04A-4E3C-BCD5-77DCB09F91DF}" type="datetimeFigureOut">
              <a:rPr lang="pl-PL" smtClean="0"/>
              <a:t>29.05.2024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70F06-F0A1-4C06-B8BA-845CF35406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1269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Cena średnia n</a:t>
            </a:r>
            <a:r>
              <a:rPr lang="pl-PL" b="1" dirty="0"/>
              <a:t>a 5.05.2023:  473,30 (</a:t>
            </a:r>
            <a:r>
              <a:rPr lang="pl-PL" b="1" dirty="0" err="1"/>
              <a:t>TGeBase</a:t>
            </a:r>
            <a:r>
              <a:rPr lang="pl-PL" b="1" dirty="0"/>
              <a:t>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786CA-25E2-4870-B5F4-A1CDC8A304E7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7642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z numer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026C59D-C222-26DF-7438-8E30BA316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3D93E2-DF84-42CC-B431-DDD3A3A71506}" type="datetimeFigureOut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randview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29.05.2024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2A702BC-FB85-5DD1-C690-6A760B670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6EA5B90-B6B5-8C68-E953-08036C3FE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DC217-FD1F-4785-83D4-87C6E56F1AEF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randview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E1C0D70-BB24-5780-F0D9-96813ECE07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5373" y="136525"/>
            <a:ext cx="934057" cy="365125"/>
          </a:xfrm>
          <a:prstGeom prst="rect">
            <a:avLst/>
          </a:prstGeom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id="{9E00033F-25D7-50E3-0FEF-0AA9847F3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680" y="271053"/>
            <a:ext cx="10515600" cy="814744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2CA22D8C-E6CE-9619-9EF9-E182410B08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2570" y="271053"/>
            <a:ext cx="838200" cy="814744"/>
          </a:xfrm>
        </p:spPr>
        <p:txBody>
          <a:bodyPr anchor="ctr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457200" indent="0" algn="l">
              <a:buNone/>
              <a:defRPr sz="3600">
                <a:latin typeface="+mj-lt"/>
              </a:defRPr>
            </a:lvl2pPr>
          </a:lstStyle>
          <a:p>
            <a:pPr lvl="0"/>
            <a:r>
              <a:rPr lang="pl-PL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19383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942F05-38DF-E57F-E445-198A97ECC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8C9C1E1-A84E-CA74-D5D1-88C28D339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95CCFE3-FBE3-62A4-58B4-FAC9540B9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3D93E2-DF84-42CC-B431-DDD3A3A71506}" type="datetimeFigureOut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randview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29.05.2024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2F09C49-4877-ADD0-3209-4FEEC7258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A11ADD4-DB18-172E-A150-DED8AF338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DC217-FD1F-4785-83D4-87C6E56F1AEF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randview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055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353066F-2630-2133-E2C5-7D07CBADB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6F409EF-560C-4A24-8DBE-2B3588DFB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0A37176-D542-8172-78C5-5E0607784F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6A1454D-26DC-80D1-F0E7-78E11EAE8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2DCEC62-6DDD-A719-173E-C2E31D29B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3D93E2-DF84-42CC-B431-DDD3A3A71506}" type="datetimeFigureOut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randview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29.05.2024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592A19B-61BC-231A-5B9E-D2EEEA567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DACEC728-4417-075E-77CF-29CD7A349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DC217-FD1F-4785-83D4-87C6E56F1AEF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randview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8F24635F-91B3-4A00-A97B-DEBB02596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680" y="271053"/>
            <a:ext cx="10515600" cy="814744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BFF27D2D-7C11-739E-E4EE-37BC8FF33A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2570" y="271053"/>
            <a:ext cx="838200" cy="814744"/>
          </a:xfrm>
        </p:spPr>
        <p:txBody>
          <a:bodyPr anchor="ctr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457200" indent="0" algn="l">
              <a:buNone/>
              <a:defRPr sz="3600">
                <a:latin typeface="+mj-lt"/>
              </a:defRPr>
            </a:lvl2pPr>
          </a:lstStyle>
          <a:p>
            <a:pPr lvl="0"/>
            <a:r>
              <a:rPr lang="pl-PL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823378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7018645-8DD4-39D7-2F54-16889A343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3D93E2-DF84-42CC-B431-DDD3A3A71506}" type="datetimeFigureOut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randview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29.05.2024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C8E32B8-AE36-11E1-4A73-AFADC4D4C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96D379E-7EF4-8DF1-FBF2-866692FF7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DC217-FD1F-4785-83D4-87C6E56F1AEF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randview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3732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8DB426-BAB9-64B3-8033-E7F9E6DCB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456BBA-E019-D939-AC8D-BF1698F8D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5134527-59D4-D375-5D62-E43151680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5100808-EADE-0CE4-3BA1-E56F1AFC9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3D93E2-DF84-42CC-B431-DDD3A3A71506}" type="datetimeFigureOut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randview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29.05.2024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57C2226-3606-28BD-FDE7-4E76BED10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9E8C3C5-8EE7-FCCA-17AB-507588826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DC217-FD1F-4785-83D4-87C6E56F1AEF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randview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711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1AB267-5F10-3F0E-FBCC-A7E6BD374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5B33732-03D3-DC7C-91B0-EE99DE52DE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1F1B609-D5A8-64D1-0A84-568F4C9E7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4068E83-1458-2C40-89F2-2ADEDE4EA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3D93E2-DF84-42CC-B431-DDD3A3A71506}" type="datetimeFigureOut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randview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29.05.2024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1DBB88C-4707-C244-8B54-5BB24C5E2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F729388-BAE8-15B2-36C0-616290DC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DC217-FD1F-4785-83D4-87C6E56F1AEF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randview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356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4B66A9-F345-FFB1-7FDF-6C18A645A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FCFEF82-463B-960D-FAE6-2F41509957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DB6ACA5-6E6C-C5A1-9BE0-A0BA4541B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3D93E2-DF84-42CC-B431-DDD3A3A71506}" type="datetimeFigureOut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randview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29.05.2024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92962C2-B90D-B824-06D8-D0BF3AF97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FA73C78-D83A-22B1-4641-022354F72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DC217-FD1F-4785-83D4-87C6E56F1AEF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randview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758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D1039AC-2A28-25B0-D72C-592B600F65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768DD04-36F8-43BD-4F88-CC715EFDE2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1CBAFFE-E20D-A694-0926-7035E9451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3D93E2-DF84-42CC-B431-DDD3A3A71506}" type="datetimeFigureOut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randview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29.05.2024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05BE52A-ABF2-E295-FD88-35547B418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E977B86-0919-E7C2-96A5-DC99203FA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DC217-FD1F-4785-83D4-87C6E56F1AEF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randview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950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7EC316C-9DEC-45D6-A4DF-20ABDBBB7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34A6-1F72-4DDE-9DEB-B5736D591866}" type="datetimeFigureOut">
              <a:rPr lang="pl-PL" smtClean="0"/>
              <a:t>29.05.2024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EC79815-A961-459A-8ADC-23FCF6291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7AAA94D-6E63-4625-A225-152F5C921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9AD1-7C5E-43FA-BB2A-562FA47395F0}" type="slidenum">
              <a:rPr lang="pl-PL" smtClean="0"/>
              <a:t>‹#›</a:t>
            </a:fld>
            <a:endParaRPr lang="pl-PL"/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6A701AD4-1C9C-40E8-BEA4-7B342FEBD256}"/>
              </a:ext>
            </a:extLst>
          </p:cNvPr>
          <p:cNvCxnSpPr>
            <a:cxnSpLocks/>
          </p:cNvCxnSpPr>
          <p:nvPr userDrawn="1"/>
        </p:nvCxnSpPr>
        <p:spPr>
          <a:xfrm>
            <a:off x="1876425" y="1004726"/>
            <a:ext cx="9477375" cy="0"/>
          </a:xfrm>
          <a:prstGeom prst="line">
            <a:avLst/>
          </a:prstGeom>
          <a:ln w="38100" cap="rnd">
            <a:solidFill>
              <a:srgbClr val="10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 descr="Obraz zawierający talerz&#10;&#10;Opis wygenerowany automatycznie">
            <a:extLst>
              <a:ext uri="{FF2B5EF4-FFF2-40B4-BE49-F238E27FC236}">
                <a16:creationId xmlns:a16="http://schemas.microsoft.com/office/drawing/2014/main" id="{7CB54463-CD9E-4322-AF50-FB189207E9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520" y="230188"/>
            <a:ext cx="1409206" cy="550862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94A279EE-64FB-4BB0-ADBB-72D1967B8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424" y="133765"/>
            <a:ext cx="9477375" cy="825500"/>
          </a:xfrm>
        </p:spPr>
        <p:txBody>
          <a:bodyPr/>
          <a:lstStyle>
            <a:lvl1pPr>
              <a:defRPr>
                <a:solidFill>
                  <a:srgbClr val="105C73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679090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Układ niestandardow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5527520-1DDE-4260-8200-8E806C32E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34A6-1F72-4DDE-9DEB-B5736D591866}" type="datetimeFigureOut">
              <a:rPr lang="pl-PL" smtClean="0"/>
              <a:t>29.05.2024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85B0072-D07F-4D03-B22A-943DA75EF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2DC4ACF-C24C-4F66-B0F2-37B58D43A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9AD1-7C5E-43FA-BB2A-562FA47395F0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E727AA66-6DD6-4424-8960-4CB8DBD3B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1883" y="3843565"/>
            <a:ext cx="9477375" cy="8255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pl-PL"/>
              <a:t>Tytuł rozdziału prezentacji</a:t>
            </a:r>
            <a:br>
              <a:rPr lang="pl-PL"/>
            </a:br>
            <a:r>
              <a:rPr lang="pl-PL"/>
              <a:t>w dwóch linijkach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53D5D1BF-B3B4-458C-A719-FAA567D703C8}"/>
              </a:ext>
            </a:extLst>
          </p:cNvPr>
          <p:cNvCxnSpPr>
            <a:cxnSpLocks/>
          </p:cNvCxnSpPr>
          <p:nvPr userDrawn="1"/>
        </p:nvCxnSpPr>
        <p:spPr>
          <a:xfrm>
            <a:off x="1343025" y="3766458"/>
            <a:ext cx="0" cy="979714"/>
          </a:xfrm>
          <a:prstGeom prst="line">
            <a:avLst/>
          </a:prstGeom>
          <a:ln w="50800" cap="rnd">
            <a:solidFill>
              <a:srgbClr val="10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826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ust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7EC316C-9DEC-45D6-A4DF-20ABDBBB7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34A6-1F72-4DDE-9DEB-B5736D591866}" type="datetimeFigureOut">
              <a:rPr lang="pl-PL" smtClean="0"/>
              <a:t>29.05.2024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EC79815-A961-459A-8ADC-23FCF6291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7AAA94D-6E63-4625-A225-152F5C921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9AD1-7C5E-43FA-BB2A-562FA47395F0}" type="slidenum">
              <a:rPr lang="pl-PL" smtClean="0"/>
              <a:t>‹#›</a:t>
            </a:fld>
            <a:endParaRPr lang="pl-PL"/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BD5E1E22-4992-4680-A43E-BD2CC7C0C099}"/>
              </a:ext>
            </a:extLst>
          </p:cNvPr>
          <p:cNvCxnSpPr>
            <a:cxnSpLocks/>
          </p:cNvCxnSpPr>
          <p:nvPr userDrawn="1"/>
        </p:nvCxnSpPr>
        <p:spPr>
          <a:xfrm>
            <a:off x="270909" y="915491"/>
            <a:ext cx="9477375" cy="0"/>
          </a:xfrm>
          <a:prstGeom prst="line">
            <a:avLst/>
          </a:prstGeom>
          <a:ln w="38100" cap="rnd">
            <a:solidFill>
              <a:srgbClr val="10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ytuł 1">
            <a:extLst>
              <a:ext uri="{FF2B5EF4-FFF2-40B4-BE49-F238E27FC236}">
                <a16:creationId xmlns:a16="http://schemas.microsoft.com/office/drawing/2014/main" id="{4E30DC2B-8532-4FFD-9187-A5C2693C0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188" y="41076"/>
            <a:ext cx="9477375" cy="825500"/>
          </a:xfrm>
        </p:spPr>
        <p:txBody>
          <a:bodyPr/>
          <a:lstStyle>
            <a:lvl1pPr>
              <a:defRPr>
                <a:solidFill>
                  <a:srgbClr val="105C73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76659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tuł z numerem na 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27901F3F-6F90-751E-06B3-68F59A1A1DE1}"/>
              </a:ext>
            </a:extLst>
          </p:cNvPr>
          <p:cNvSpPr/>
          <p:nvPr userDrawn="1"/>
        </p:nvSpPr>
        <p:spPr>
          <a:xfrm>
            <a:off x="0" y="-1"/>
            <a:ext cx="980770" cy="12781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" panose="020B0502040204020203" pitchFamily="34" charset="0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1B2E80E-9673-9093-F376-6A34B61A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680" y="271053"/>
            <a:ext cx="10515600" cy="814744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026C59D-C222-26DF-7438-8E30BA316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randview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3D93E2-DF84-42CC-B431-DDD3A3A71506}" type="datetimeFigureOut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randview" panose="020B0502040204020203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29.05.2024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randview" panose="020B0502040204020203" pitchFamily="34" charset="0"/>
              <a:ea typeface="+mn-ea"/>
              <a:cs typeface="+mn-cs"/>
            </a:endParaRP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2A702BC-FB85-5DD1-C690-6A760B670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randview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randview" panose="020B0502040204020203" pitchFamily="34" charset="0"/>
              <a:ea typeface="+mn-ea"/>
              <a:cs typeface="+mn-cs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6EA5B90-B6B5-8C68-E953-08036C3FE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randview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DC217-FD1F-4785-83D4-87C6E56F1AEF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randview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randview" panose="020B0502040204020203" pitchFamily="34" charset="0"/>
              <a:ea typeface="+mn-ea"/>
              <a:cs typeface="+mn-cs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E1C0D70-BB24-5780-F0D9-96813ECE07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5373" y="136525"/>
            <a:ext cx="934057" cy="365125"/>
          </a:xfrm>
          <a:prstGeom prst="rect">
            <a:avLst/>
          </a:prstGeom>
        </p:spPr>
      </p:pic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69854CA2-102E-CA46-B1F0-8886F18E91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2570" y="271053"/>
            <a:ext cx="838200" cy="814744"/>
          </a:xfrm>
        </p:spPr>
        <p:txBody>
          <a:bodyPr anchor="ctr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457200" indent="0" algn="l">
              <a:buNone/>
              <a:defRPr sz="3600">
                <a:latin typeface="+mj-lt"/>
              </a:defRPr>
            </a:lvl2pPr>
          </a:lstStyle>
          <a:p>
            <a:pPr lvl="0"/>
            <a:r>
              <a:rPr lang="pl-PL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304536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ust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7EC316C-9DEC-45D6-A4DF-20ABDBBB7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34A6-1F72-4DDE-9DEB-B5736D591866}" type="datetimeFigureOut">
              <a:rPr lang="pl-PL" smtClean="0"/>
              <a:t>29.05.2024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EC79815-A961-459A-8ADC-23FCF6291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7AAA94D-6E63-4625-A225-152F5C921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9AD1-7C5E-43FA-BB2A-562FA47395F0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71968A8C-FBAD-44E1-9A66-617414DE33B3}"/>
              </a:ext>
            </a:extLst>
          </p:cNvPr>
          <p:cNvCxnSpPr>
            <a:cxnSpLocks/>
          </p:cNvCxnSpPr>
          <p:nvPr userDrawn="1"/>
        </p:nvCxnSpPr>
        <p:spPr>
          <a:xfrm>
            <a:off x="270909" y="915491"/>
            <a:ext cx="9477375" cy="0"/>
          </a:xfrm>
          <a:prstGeom prst="line">
            <a:avLst/>
          </a:prstGeom>
          <a:ln w="38100" cap="rnd">
            <a:solidFill>
              <a:srgbClr val="10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ytuł 1">
            <a:extLst>
              <a:ext uri="{FF2B5EF4-FFF2-40B4-BE49-F238E27FC236}">
                <a16:creationId xmlns:a16="http://schemas.microsoft.com/office/drawing/2014/main" id="{A185CDC3-CCB6-403A-8008-2D230C5CD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188" y="41076"/>
            <a:ext cx="9477375" cy="825500"/>
          </a:xfrm>
        </p:spPr>
        <p:txBody>
          <a:bodyPr/>
          <a:lstStyle>
            <a:lvl1pPr>
              <a:defRPr>
                <a:solidFill>
                  <a:srgbClr val="105C73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253796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3004B1-A8E2-4D61-982C-21B8F49B1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05C73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610C908-B1A6-44C0-BB82-7F13B9BFE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34A6-1F72-4DDE-9DEB-B5736D591866}" type="datetimeFigureOut">
              <a:rPr lang="pl-PL" smtClean="0"/>
              <a:t>29.05.2024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AFD5FEF-0789-442B-81F0-870963E25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CCADDDB-BD77-40E5-93C5-298A420AD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9AD1-7C5E-43FA-BB2A-562FA47395F0}" type="slidenum">
              <a:rPr lang="pl-PL" smtClean="0"/>
              <a:t>‹#›</a:t>
            </a:fld>
            <a:endParaRPr lang="pl-PL"/>
          </a:p>
        </p:txBody>
      </p:sp>
      <p:pic>
        <p:nvPicPr>
          <p:cNvPr id="6" name="Obraz 5" descr="Obraz zawierający talerz&#10;&#10;Opis wygenerowany automatycznie">
            <a:extLst>
              <a:ext uri="{FF2B5EF4-FFF2-40B4-BE49-F238E27FC236}">
                <a16:creationId xmlns:a16="http://schemas.microsoft.com/office/drawing/2014/main" id="{648F38AC-6499-47E4-9C54-BFCF68D4B4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520" y="230188"/>
            <a:ext cx="1409206" cy="550862"/>
          </a:xfrm>
          <a:prstGeom prst="rect">
            <a:avLst/>
          </a:prstGeom>
        </p:spPr>
      </p:pic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2412B3C0-889A-42E2-9CC7-00C68FBAC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028"/>
            <a:ext cx="10515600" cy="4833935"/>
          </a:xfrm>
        </p:spPr>
        <p:txBody>
          <a:bodyPr/>
          <a:lstStyle>
            <a:lvl1pPr>
              <a:defRPr>
                <a:solidFill>
                  <a:srgbClr val="105C73"/>
                </a:solidFill>
              </a:defRPr>
            </a:lvl1pPr>
            <a:lvl2pPr>
              <a:defRPr>
                <a:solidFill>
                  <a:srgbClr val="105C73"/>
                </a:solidFill>
              </a:defRPr>
            </a:lvl2pPr>
            <a:lvl3pPr>
              <a:defRPr>
                <a:solidFill>
                  <a:srgbClr val="105C73"/>
                </a:solidFill>
              </a:defRPr>
            </a:lvl3pPr>
            <a:lvl4pPr>
              <a:defRPr>
                <a:solidFill>
                  <a:srgbClr val="105C73"/>
                </a:solidFill>
              </a:defRPr>
            </a:lvl4pPr>
            <a:lvl5pPr>
              <a:defRPr>
                <a:solidFill>
                  <a:srgbClr val="105C73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30596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57D173-5B23-456D-99EF-1343D3FB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B28BA0D-A43B-4CAE-A8DC-0B8289C87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34A6-1F72-4DDE-9DEB-B5736D591866}" type="datetimeFigureOut">
              <a:rPr lang="pl-PL" smtClean="0"/>
              <a:t>29.05.2024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353862B-E981-4C8B-8C35-A93D28467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5B0322C-9A21-4DA7-ACC3-EAE66AAE3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9AD1-7C5E-43FA-BB2A-562FA47395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88407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Układ niestandardow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57D173-5B23-456D-99EF-1343D3FB3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472" y="0"/>
            <a:ext cx="8990050" cy="8255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B28BA0D-A43B-4CAE-A8DC-0B8289C87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34A6-1F72-4DDE-9DEB-B5736D591866}" type="datetimeFigureOut">
              <a:rPr lang="pl-PL" smtClean="0"/>
              <a:t>29.05.2024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353862B-E981-4C8B-8C35-A93D28467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5B0322C-9A21-4DA7-ACC3-EAE66AAE3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9AD1-7C5E-43FA-BB2A-562FA47395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99071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Układ niestandardow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3004B1-A8E2-4D61-982C-21B8F49B1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05C73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610C908-B1A6-44C0-BB82-7F13B9BFE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34A6-1F72-4DDE-9DEB-B5736D591866}" type="datetimeFigureOut">
              <a:rPr lang="pl-PL" smtClean="0"/>
              <a:t>29.05.2024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AFD5FEF-0789-442B-81F0-870963E25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CCADDDB-BD77-40E5-93C5-298A420AD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9AD1-7C5E-43FA-BB2A-562FA47395F0}" type="slidenum">
              <a:rPr lang="pl-PL" smtClean="0"/>
              <a:t>‹#›</a:t>
            </a:fld>
            <a:endParaRPr lang="pl-PL"/>
          </a:p>
        </p:txBody>
      </p:sp>
      <p:pic>
        <p:nvPicPr>
          <p:cNvPr id="6" name="Obraz 5" descr="Obraz zawierający talerz&#10;&#10;Opis wygenerowany automatycznie">
            <a:extLst>
              <a:ext uri="{FF2B5EF4-FFF2-40B4-BE49-F238E27FC236}">
                <a16:creationId xmlns:a16="http://schemas.microsoft.com/office/drawing/2014/main" id="{648F38AC-6499-47E4-9C54-BFCF68D4B4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520" y="230188"/>
            <a:ext cx="1409206" cy="550862"/>
          </a:xfrm>
          <a:prstGeom prst="rect">
            <a:avLst/>
          </a:prstGeom>
        </p:spPr>
      </p:pic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2412B3C0-889A-42E2-9CC7-00C68FBAC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028"/>
            <a:ext cx="10515600" cy="4833935"/>
          </a:xfrm>
        </p:spPr>
        <p:txBody>
          <a:bodyPr/>
          <a:lstStyle>
            <a:lvl1pPr>
              <a:defRPr>
                <a:solidFill>
                  <a:srgbClr val="105C73"/>
                </a:solidFill>
              </a:defRPr>
            </a:lvl1pPr>
            <a:lvl2pPr>
              <a:defRPr>
                <a:solidFill>
                  <a:srgbClr val="105C73"/>
                </a:solidFill>
              </a:defRPr>
            </a:lvl2pPr>
            <a:lvl3pPr>
              <a:defRPr>
                <a:solidFill>
                  <a:srgbClr val="105C73"/>
                </a:solidFill>
              </a:defRPr>
            </a:lvl3pPr>
            <a:lvl4pPr>
              <a:defRPr>
                <a:solidFill>
                  <a:srgbClr val="105C73"/>
                </a:solidFill>
              </a:defRPr>
            </a:lvl4pPr>
            <a:lvl5pPr>
              <a:defRPr>
                <a:solidFill>
                  <a:srgbClr val="105C73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4EEC626A-E31E-48BC-842A-570A6056961D}"/>
              </a:ext>
            </a:extLst>
          </p:cNvPr>
          <p:cNvCxnSpPr>
            <a:cxnSpLocks/>
          </p:cNvCxnSpPr>
          <p:nvPr userDrawn="1"/>
        </p:nvCxnSpPr>
        <p:spPr>
          <a:xfrm>
            <a:off x="1876425" y="230188"/>
            <a:ext cx="0" cy="532337"/>
          </a:xfrm>
          <a:prstGeom prst="line">
            <a:avLst/>
          </a:prstGeom>
          <a:ln w="38100" cap="rnd">
            <a:solidFill>
              <a:srgbClr val="10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7693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3004B1-A8E2-4D61-982C-21B8F49B1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05C73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610C908-B1A6-44C0-BB82-7F13B9BFE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34A6-1F72-4DDE-9DEB-B5736D591866}" type="datetimeFigureOut">
              <a:rPr lang="pl-PL" smtClean="0"/>
              <a:t>29.05.2024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AFD5FEF-0789-442B-81F0-870963E25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CCADDDB-BD77-40E5-93C5-298A420AD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9AD1-7C5E-43FA-BB2A-562FA47395F0}" type="slidenum">
              <a:rPr lang="pl-PL" smtClean="0"/>
              <a:t>‹#›</a:t>
            </a:fld>
            <a:endParaRPr lang="pl-PL"/>
          </a:p>
        </p:txBody>
      </p:sp>
      <p:pic>
        <p:nvPicPr>
          <p:cNvPr id="6" name="Obraz 5" descr="Obraz zawierający talerz&#10;&#10;Opis wygenerowany automatycznie">
            <a:extLst>
              <a:ext uri="{FF2B5EF4-FFF2-40B4-BE49-F238E27FC236}">
                <a16:creationId xmlns:a16="http://schemas.microsoft.com/office/drawing/2014/main" id="{648F38AC-6499-47E4-9C54-BFCF68D4B4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520" y="230188"/>
            <a:ext cx="1409206" cy="550862"/>
          </a:xfrm>
          <a:prstGeom prst="rect">
            <a:avLst/>
          </a:prstGeom>
        </p:spPr>
      </p:pic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2412B3C0-889A-42E2-9CC7-00C68FBAC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028"/>
            <a:ext cx="10515600" cy="4833935"/>
          </a:xfrm>
        </p:spPr>
        <p:txBody>
          <a:bodyPr/>
          <a:lstStyle>
            <a:lvl1pPr>
              <a:defRPr>
                <a:solidFill>
                  <a:srgbClr val="105C73"/>
                </a:solidFill>
              </a:defRPr>
            </a:lvl1pPr>
            <a:lvl2pPr>
              <a:defRPr>
                <a:solidFill>
                  <a:srgbClr val="105C73"/>
                </a:solidFill>
              </a:defRPr>
            </a:lvl2pPr>
            <a:lvl3pPr>
              <a:defRPr>
                <a:solidFill>
                  <a:srgbClr val="105C73"/>
                </a:solidFill>
              </a:defRPr>
            </a:lvl3pPr>
            <a:lvl4pPr>
              <a:defRPr>
                <a:solidFill>
                  <a:srgbClr val="105C73"/>
                </a:solidFill>
              </a:defRPr>
            </a:lvl4pPr>
            <a:lvl5pPr>
              <a:defRPr>
                <a:solidFill>
                  <a:srgbClr val="105C73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4EEC626A-E31E-48BC-842A-570A6056961D}"/>
              </a:ext>
            </a:extLst>
          </p:cNvPr>
          <p:cNvCxnSpPr>
            <a:cxnSpLocks/>
          </p:cNvCxnSpPr>
          <p:nvPr userDrawn="1"/>
        </p:nvCxnSpPr>
        <p:spPr>
          <a:xfrm>
            <a:off x="1876425" y="230188"/>
            <a:ext cx="0" cy="532337"/>
          </a:xfrm>
          <a:prstGeom prst="line">
            <a:avLst/>
          </a:prstGeom>
          <a:ln w="38100" cap="rnd">
            <a:solidFill>
              <a:srgbClr val="10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348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610C908-B1A6-44C0-BB82-7F13B9BFE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A34A6-1F72-4DDE-9DEB-B5736D591866}" type="datetimeFigureOut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randview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29.05.2024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AFD5FEF-0789-442B-81F0-870963E25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CCADDDB-BD77-40E5-93C5-298A420AD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09AD1-7C5E-43FA-BB2A-562FA47395F0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randview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8CDE7769-178A-B0E4-4788-D86EF42008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5373" y="136525"/>
            <a:ext cx="934057" cy="365125"/>
          </a:xfrm>
          <a:prstGeom prst="rect">
            <a:avLst/>
          </a:prstGeom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id="{E51F71BD-EE0B-95D1-FBC5-109BDFEB92A4}"/>
              </a:ext>
            </a:extLst>
          </p:cNvPr>
          <p:cNvSpPr/>
          <p:nvPr userDrawn="1"/>
        </p:nvSpPr>
        <p:spPr>
          <a:xfrm>
            <a:off x="0" y="-1"/>
            <a:ext cx="980770" cy="12781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" panose="020B0502040204020203" pitchFamily="34" charset="0"/>
              <a:ea typeface="+mn-ea"/>
              <a:cs typeface="+mn-cs"/>
            </a:endParaRPr>
          </a:p>
        </p:txBody>
      </p:sp>
      <p:sp>
        <p:nvSpPr>
          <p:cNvPr id="15" name="Tytuł 1">
            <a:extLst>
              <a:ext uri="{FF2B5EF4-FFF2-40B4-BE49-F238E27FC236}">
                <a16:creationId xmlns:a16="http://schemas.microsoft.com/office/drawing/2014/main" id="{1ECBBDA0-8970-559E-B1C4-A1DEA6B85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680" y="271053"/>
            <a:ext cx="10515600" cy="814744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8CC826B8-4CFC-4173-4AEE-30F822975D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2570" y="271053"/>
            <a:ext cx="838200" cy="814744"/>
          </a:xfrm>
        </p:spPr>
        <p:txBody>
          <a:bodyPr anchor="ctr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457200" indent="0" algn="l">
              <a:buNone/>
              <a:defRPr sz="3600">
                <a:latin typeface="+mj-lt"/>
              </a:defRPr>
            </a:lvl2pPr>
          </a:lstStyle>
          <a:p>
            <a:pPr lvl="0"/>
            <a:r>
              <a:rPr lang="pl-PL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068067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610C908-B1A6-44C0-BB82-7F13B9BFE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A34A6-1F72-4DDE-9DEB-B5736D591866}" type="datetimeFigureOut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logger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29.05.2024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logger Sans"/>
              <a:ea typeface="+mn-ea"/>
              <a:cs typeface="+mn-cs"/>
            </a:endParaRP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AFD5FEF-0789-442B-81F0-870963E25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logger Sans"/>
              <a:ea typeface="+mn-ea"/>
              <a:cs typeface="+mn-cs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CCADDDB-BD77-40E5-93C5-298A420AD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09AD1-7C5E-43FA-BB2A-562FA47395F0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logger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logger Sans"/>
              <a:ea typeface="+mn-ea"/>
              <a:cs typeface="+mn-cs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DB1D41A-260B-E7BC-93FE-5ED7C40435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5373" y="136525"/>
            <a:ext cx="934057" cy="36512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C62DC81-070A-DD54-BBAB-F026B59EE6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5373" y="136525"/>
            <a:ext cx="934057" cy="365125"/>
          </a:xfrm>
          <a:prstGeom prst="rect">
            <a:avLst/>
          </a:prstGeom>
        </p:spPr>
      </p:pic>
      <p:sp>
        <p:nvSpPr>
          <p:cNvPr id="14" name="Tytuł 1">
            <a:extLst>
              <a:ext uri="{FF2B5EF4-FFF2-40B4-BE49-F238E27FC236}">
                <a16:creationId xmlns:a16="http://schemas.microsoft.com/office/drawing/2014/main" id="{1E76A501-0B81-CC1F-6FC0-D6BB9C8F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680" y="271053"/>
            <a:ext cx="10515600" cy="814744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6820DB01-C85B-632D-F6AC-3F51D4A91F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2570" y="271053"/>
            <a:ext cx="838200" cy="814744"/>
          </a:xfrm>
        </p:spPr>
        <p:txBody>
          <a:bodyPr anchor="ctr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457200" indent="0" algn="l">
              <a:buNone/>
              <a:defRPr sz="3600">
                <a:latin typeface="+mj-lt"/>
              </a:defRPr>
            </a:lvl2pPr>
          </a:lstStyle>
          <a:p>
            <a:pPr lvl="0"/>
            <a:r>
              <a:rPr lang="pl-PL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18093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6AEF57-3891-E776-D3DF-8074044FE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6BF5076-D101-199C-17D0-FBAD69302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3D93E2-DF84-42CC-B431-DDD3A3A71506}" type="datetimeFigureOut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randview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29.05.2024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ACA7CEF-D83A-29D0-9E78-426764910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6593AC7-A5A2-2E23-9E29-A8A5392BA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DC217-FD1F-4785-83D4-87C6E56F1AEF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randview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BB495BD-7CFB-ABAA-CF15-BCD0920B51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5373" y="136525"/>
            <a:ext cx="934057" cy="365125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E18A400F-3B16-BAB5-2C67-CE874BFD72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5373" y="136525"/>
            <a:ext cx="934057" cy="365125"/>
          </a:xfrm>
          <a:prstGeom prst="rect">
            <a:avLst/>
          </a:prstGeom>
        </p:spPr>
      </p:pic>
      <p:sp>
        <p:nvSpPr>
          <p:cNvPr id="14" name="Tytuł 1">
            <a:extLst>
              <a:ext uri="{FF2B5EF4-FFF2-40B4-BE49-F238E27FC236}">
                <a16:creationId xmlns:a16="http://schemas.microsoft.com/office/drawing/2014/main" id="{3578E06B-A0C9-89D8-B3A2-D21DBC25C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680" y="271053"/>
            <a:ext cx="10515600" cy="814744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14281D95-899B-FD29-70B4-7D699211E3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2570" y="271053"/>
            <a:ext cx="838200" cy="814744"/>
          </a:xfrm>
        </p:spPr>
        <p:txBody>
          <a:bodyPr anchor="ctr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457200" indent="0" algn="l">
              <a:buNone/>
              <a:defRPr sz="3600">
                <a:latin typeface="+mj-lt"/>
              </a:defRPr>
            </a:lvl2pPr>
          </a:lstStyle>
          <a:p>
            <a:pPr lvl="0"/>
            <a:r>
              <a:rPr lang="pl-PL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43407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610C908-B1A6-44C0-BB82-7F13B9BFE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A34A6-1F72-4DDE-9DEB-B5736D591866}" type="datetimeFigureOut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randview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29.05.2024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AFD5FEF-0789-442B-81F0-870963E25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CCADDDB-BD77-40E5-93C5-298A420AD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09AD1-7C5E-43FA-BB2A-562FA47395F0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randview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2412B3C0-889A-42E2-9CC7-00C68FBAC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028"/>
            <a:ext cx="10515600" cy="48339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E64A7673-CF1B-ACDB-116B-7FF9B9643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680" y="271053"/>
            <a:ext cx="10515600" cy="814744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11" name="Symbol zastępczy tekstu 7">
            <a:extLst>
              <a:ext uri="{FF2B5EF4-FFF2-40B4-BE49-F238E27FC236}">
                <a16:creationId xmlns:a16="http://schemas.microsoft.com/office/drawing/2014/main" id="{D91AEB04-FC7D-E449-434B-80D553DEAC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2570" y="271053"/>
            <a:ext cx="838200" cy="814744"/>
          </a:xfrm>
        </p:spPr>
        <p:txBody>
          <a:bodyPr anchor="ctr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457200" indent="0" algn="l">
              <a:buNone/>
              <a:defRPr sz="3600">
                <a:latin typeface="+mj-lt"/>
              </a:defRPr>
            </a:lvl2pPr>
          </a:lstStyle>
          <a:p>
            <a:pPr lvl="0"/>
            <a:r>
              <a:rPr lang="pl-PL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38647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DE5EE27-84CB-DE87-03CF-18EA96001A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67D3E67-9068-88AB-243B-CE276DFBB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690529E-57D5-FBDC-EE6E-2EA48D9AC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3D93E2-DF84-42CC-B431-DDD3A3A71506}" type="datetimeFigureOut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randview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29.05.2024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BBAE9C0-DE16-3665-A784-FCB820DB0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F1CD4D5-D9C1-5709-22C6-8B139DDC5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DC217-FD1F-4785-83D4-87C6E56F1AEF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randview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29FD4F8-A9C9-D5E6-B4D4-90499152B0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5373" y="136525"/>
            <a:ext cx="934057" cy="36512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EFB9D44A-3F02-4622-5433-0621CA6902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5373" y="136525"/>
            <a:ext cx="934057" cy="365125"/>
          </a:xfrm>
          <a:prstGeom prst="rect">
            <a:avLst/>
          </a:prstGeom>
        </p:spPr>
      </p:pic>
      <p:sp>
        <p:nvSpPr>
          <p:cNvPr id="15" name="Tytuł 1">
            <a:extLst>
              <a:ext uri="{FF2B5EF4-FFF2-40B4-BE49-F238E27FC236}">
                <a16:creationId xmlns:a16="http://schemas.microsoft.com/office/drawing/2014/main" id="{F62CAB3A-BF7E-C9CB-6454-874E1B870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680" y="271053"/>
            <a:ext cx="10515600" cy="814744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834AAA97-BE34-4081-6219-FF17C3FBB8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2570" y="271053"/>
            <a:ext cx="838200" cy="814744"/>
          </a:xfrm>
        </p:spPr>
        <p:txBody>
          <a:bodyPr anchor="ctr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457200" indent="0" algn="l">
              <a:buNone/>
              <a:defRPr sz="3600">
                <a:latin typeface="+mj-lt"/>
              </a:defRPr>
            </a:lvl2pPr>
          </a:lstStyle>
          <a:p>
            <a:pPr lvl="0"/>
            <a:r>
              <a:rPr lang="pl-PL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099917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Układ niestandardow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5527520-1DDE-4260-8200-8E806C32E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A34A6-1F72-4DDE-9DEB-B5736D591866}" type="datetimeFigureOut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logger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29.05.2024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logger Sans"/>
              <a:ea typeface="+mn-ea"/>
              <a:cs typeface="+mn-cs"/>
            </a:endParaRP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85B0072-D07F-4D03-B22A-943DA75EF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logger Sans"/>
              <a:ea typeface="+mn-ea"/>
              <a:cs typeface="+mn-cs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2DC4ACF-C24C-4F66-B0F2-37B58D43A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09AD1-7C5E-43FA-BB2A-562FA47395F0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logger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logger Sans"/>
              <a:ea typeface="+mn-ea"/>
              <a:cs typeface="+mn-cs"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E727AA66-6DD6-4424-8960-4CB8DBD3B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1883" y="3843565"/>
            <a:ext cx="9477375" cy="825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pl-PL"/>
              <a:t>Tytuł rozdziału prezentacji</a:t>
            </a:r>
            <a:br>
              <a:rPr lang="pl-PL"/>
            </a:br>
            <a:r>
              <a:rPr lang="pl-PL"/>
              <a:t>w dwóch linijkach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53D5D1BF-B3B4-458C-A719-FAA567D703C8}"/>
              </a:ext>
            </a:extLst>
          </p:cNvPr>
          <p:cNvCxnSpPr>
            <a:cxnSpLocks/>
          </p:cNvCxnSpPr>
          <p:nvPr userDrawn="1"/>
        </p:nvCxnSpPr>
        <p:spPr>
          <a:xfrm>
            <a:off x="1343025" y="3766458"/>
            <a:ext cx="0" cy="979714"/>
          </a:xfrm>
          <a:prstGeom prst="line">
            <a:avLst/>
          </a:prstGeom>
          <a:ln w="50800" cap="rnd">
            <a:solidFill>
              <a:srgbClr val="10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194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114B3A-2E44-ACEB-E85F-C25900B38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5B46C16-9A0B-36D5-1682-D4E3B6546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7EB1F6B-5D0D-FE0F-A013-226F3D288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3D93E2-DF84-42CC-B431-DDD3A3A71506}" type="datetimeFigureOut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randview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29.05.2024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335D22F-5AA3-A543-57D5-DFA94347C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1CE4A17-8CDB-3694-46EC-E3F5C5964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DC217-FD1F-4785-83D4-87C6E56F1AEF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randview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117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BA07F4D-F85F-E738-796D-E233547D0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894076E-4F45-656C-0069-C9B880B2F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12389D8-706F-4308-D54F-CD39CD256A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3D93E2-DF84-42CC-B431-DDD3A3A71506}" type="datetimeFigureOut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randview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29.05.2024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2CA9C8A-963C-4898-FB6E-368D5A3AFE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D616699-CBEB-6360-C3A3-251F6C5C9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DC217-FD1F-4785-83D4-87C6E56F1AEF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randview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46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6" r:id="rId5"/>
    <p:sldLayoutId id="2147483717" r:id="rId6"/>
    <p:sldLayoutId id="2147483718" r:id="rId7"/>
    <p:sldLayoutId id="2147483702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42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Grandview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randview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randview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randview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randview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randview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9.xml"/><Relationship Id="rId5" Type="http://schemas.openxmlformats.org/officeDocument/2006/relationships/image" Target="../media/image16.png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0.png"/><Relationship Id="rId7" Type="http://schemas.openxmlformats.org/officeDocument/2006/relationships/package" Target="../embeddings/Microsoft_Excel_Worksheet10.xlsx"/><Relationship Id="rId12" Type="http://schemas.openxmlformats.org/officeDocument/2006/relationships/image" Target="../media/image20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11" Type="http://schemas.openxmlformats.org/officeDocument/2006/relationships/package" Target="../embeddings/Microsoft_Excel_Worksheet12.xlsx"/><Relationship Id="rId5" Type="http://schemas.openxmlformats.org/officeDocument/2006/relationships/package" Target="../embeddings/Microsoft_Excel_Worksheet9.xlsx"/><Relationship Id="rId10" Type="http://schemas.openxmlformats.org/officeDocument/2006/relationships/image" Target="../media/image19.emf"/><Relationship Id="rId4" Type="http://schemas.openxmlformats.org/officeDocument/2006/relationships/image" Target="../media/image12.png"/><Relationship Id="rId9" Type="http://schemas.openxmlformats.org/officeDocument/2006/relationships/package" Target="../embeddings/Microsoft_Excel_Worksheet11.xls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8D8291B3-9DB6-4A25-8712-72C003329216}"/>
              </a:ext>
            </a:extLst>
          </p:cNvPr>
          <p:cNvSpPr txBox="1"/>
          <p:nvPr/>
        </p:nvSpPr>
        <p:spPr>
          <a:xfrm>
            <a:off x="189488" y="4891505"/>
            <a:ext cx="10705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2400" b="1">
                <a:solidFill>
                  <a:srgbClr val="08529C"/>
                </a:solidFill>
              </a:rPr>
              <a:t>Badanie motywacji, barier rozwojowych i aspiracji przedsiębiorców </a:t>
            </a:r>
          </a:p>
          <a:p>
            <a:pPr lvl="0">
              <a:defRPr/>
            </a:pPr>
            <a:r>
              <a:rPr lang="pl-PL" sz="2400" b="1">
                <a:solidFill>
                  <a:srgbClr val="08529C"/>
                </a:solidFill>
              </a:rPr>
              <a:t>z województwa pomorskiego z sektora MŚP   </a:t>
            </a:r>
            <a:endParaRPr kumimoji="0" lang="pl-PL" sz="2400" b="1" i="0" u="none" strike="noStrike" kern="1200" cap="none" spc="0" normalizeH="0" baseline="0" noProof="0">
              <a:ln>
                <a:noFill/>
              </a:ln>
              <a:solidFill>
                <a:srgbClr val="08529C"/>
              </a:solidFill>
              <a:effectLst/>
              <a:uLnTx/>
              <a:uFillTx/>
              <a:latin typeface="Grandview" panose="020B0502040204020203" pitchFamily="34" charset="0"/>
              <a:ea typeface="Blogger Sans" panose="02000506030000020004" pitchFamily="50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8FFE548-345C-45BD-AE07-7180F575CE3D}"/>
              </a:ext>
            </a:extLst>
          </p:cNvPr>
          <p:cNvSpPr txBox="1"/>
          <p:nvPr/>
        </p:nvSpPr>
        <p:spPr>
          <a:xfrm>
            <a:off x="305030" y="6504508"/>
            <a:ext cx="4320282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dirty="0">
                <a:solidFill>
                  <a:prstClr val="black"/>
                </a:solidFill>
                <a:latin typeface="Grandview" panose="020B0502040204020203" pitchFamily="34" charset="0"/>
                <a:cs typeface="Arial" pitchFamily="34" charset="0"/>
              </a:rPr>
              <a:t>Gdańsk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ndview" panose="020B0502040204020203" pitchFamily="34" charset="0"/>
                <a:cs typeface="Arial" pitchFamily="34" charset="0"/>
              </a:rPr>
              <a:t>, 3 czerwca 2024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4F1F80B1-2A2A-4B5D-8F9A-7FEA6B56E88A}"/>
              </a:ext>
            </a:extLst>
          </p:cNvPr>
          <p:cNvCxnSpPr>
            <a:cxnSpLocks/>
          </p:cNvCxnSpPr>
          <p:nvPr/>
        </p:nvCxnSpPr>
        <p:spPr>
          <a:xfrm flipV="1">
            <a:off x="294899" y="5824100"/>
            <a:ext cx="9256507" cy="14266"/>
          </a:xfrm>
          <a:prstGeom prst="line">
            <a:avLst/>
          </a:prstGeom>
          <a:ln w="19050">
            <a:solidFill>
              <a:schemeClr val="accent4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>
            <a:extLst>
              <a:ext uri="{FF2B5EF4-FFF2-40B4-BE49-F238E27FC236}">
                <a16:creationId xmlns:a16="http://schemas.microsoft.com/office/drawing/2014/main" id="{020D0338-6703-69A4-F5A8-A857607F0A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7728" y="6055573"/>
            <a:ext cx="1519242" cy="593875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5099DBCC-4F24-9092-827E-9984DD1CF6B1}"/>
              </a:ext>
            </a:extLst>
          </p:cNvPr>
          <p:cNvSpPr txBox="1"/>
          <p:nvPr/>
        </p:nvSpPr>
        <p:spPr>
          <a:xfrm>
            <a:off x="294899" y="5929110"/>
            <a:ext cx="6070390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i="1" noProof="0" dirty="0">
                <a:solidFill>
                  <a:prstClr val="black"/>
                </a:solidFill>
                <a:latin typeface="Grandview" panose="020B0502040204020203" pitchFamily="34" charset="0"/>
                <a:cs typeface="Arial" pitchFamily="34" charset="0"/>
              </a:rPr>
              <a:t>Na podstawie raportów z badania jakościowego i ilościowego</a:t>
            </a:r>
            <a:endParaRPr kumimoji="0" lang="pl-PL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randview" panose="020B0502040204020203" pitchFamily="34" charset="0"/>
              <a:cs typeface="Arial" pitchFamily="34" charset="0"/>
            </a:endParaRPr>
          </a:p>
        </p:txBody>
      </p:sp>
      <p:pic>
        <p:nvPicPr>
          <p:cNvPr id="6" name="Obraz 5" descr="Obraz zawierający niebo, chmura, na wolnym powietrzu, sztuka&#10;&#10;Opis wygenerowany automatycznie">
            <a:extLst>
              <a:ext uri="{FF2B5EF4-FFF2-40B4-BE49-F238E27FC236}">
                <a16:creationId xmlns:a16="http://schemas.microsoft.com/office/drawing/2014/main" id="{9274974F-DE80-AE51-212D-92BF05B25E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551407" cy="4818277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FE1CFBF5-78C1-F19E-F0AA-FADFAEB870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4830" y="66675"/>
            <a:ext cx="2179501" cy="830997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F04DE15B-EC5C-4EFB-9496-9E3D61156C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8471" y="1135498"/>
            <a:ext cx="2621178" cy="66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29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C91ED-FD9B-E68E-7DDB-649264CB9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1F8563-85BB-1AB5-9953-576D284D5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540" y="11356"/>
            <a:ext cx="10515600" cy="814744"/>
          </a:xfrm>
        </p:spPr>
        <p:txBody>
          <a:bodyPr>
            <a:noAutofit/>
          </a:bodyPr>
          <a:lstStyle/>
          <a:p>
            <a:r>
              <a:rPr lang="pl-PL" sz="2400" b="1" dirty="0">
                <a:solidFill>
                  <a:srgbClr val="08529C"/>
                </a:solidFill>
                <a:latin typeface="Grandview"/>
                <a:ea typeface="+mn-ea"/>
                <a:cs typeface="+mn-cs"/>
              </a:rPr>
              <a:t>Problemy z pracownikami </a:t>
            </a:r>
            <a:r>
              <a:rPr lang="pl-PL" sz="1600" b="1" dirty="0">
                <a:solidFill>
                  <a:srgbClr val="08529C"/>
                </a:solidFill>
                <a:latin typeface="Grandview"/>
                <a:ea typeface="+mn-ea"/>
                <a:cs typeface="+mn-cs"/>
              </a:rPr>
              <a:t>Badania Ilościowe</a:t>
            </a:r>
          </a:p>
        </p:txBody>
      </p: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4B7DF512-3CA8-A0B8-8CB9-E5F6F9CB6F14}"/>
              </a:ext>
            </a:extLst>
          </p:cNvPr>
          <p:cNvCxnSpPr>
            <a:cxnSpLocks/>
          </p:cNvCxnSpPr>
          <p:nvPr/>
        </p:nvCxnSpPr>
        <p:spPr>
          <a:xfrm flipV="1">
            <a:off x="784540" y="616526"/>
            <a:ext cx="9256507" cy="14266"/>
          </a:xfrm>
          <a:prstGeom prst="line">
            <a:avLst/>
          </a:prstGeom>
          <a:ln w="19050">
            <a:solidFill>
              <a:schemeClr val="accent4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>
            <a:extLst>
              <a:ext uri="{FF2B5EF4-FFF2-40B4-BE49-F238E27FC236}">
                <a16:creationId xmlns:a16="http://schemas.microsoft.com/office/drawing/2014/main" id="{76767CE4-E2DB-4E62-9506-87E8182F6A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2499" y="-4897"/>
            <a:ext cx="2179501" cy="83099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18900F4-632F-4398-A5FD-5F1E96D0F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1" y="179350"/>
            <a:ext cx="472658" cy="558246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6F07C58-4CC6-4F01-B2DF-4B83E8F01857}"/>
              </a:ext>
            </a:extLst>
          </p:cNvPr>
          <p:cNvSpPr txBox="1"/>
          <p:nvPr/>
        </p:nvSpPr>
        <p:spPr>
          <a:xfrm>
            <a:off x="10825204" y="6369259"/>
            <a:ext cx="1241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i="1" dirty="0"/>
              <a:t>Źródło: IBRIS</a:t>
            </a: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74DCA650-7334-4FCB-8037-5B29F3F39925}"/>
              </a:ext>
            </a:extLst>
          </p:cNvPr>
          <p:cNvGrpSpPr/>
          <p:nvPr/>
        </p:nvGrpSpPr>
        <p:grpSpPr>
          <a:xfrm>
            <a:off x="407368" y="1073191"/>
            <a:ext cx="11045728" cy="4989953"/>
            <a:chOff x="407368" y="1073191"/>
            <a:chExt cx="11045728" cy="4989953"/>
          </a:xfrm>
        </p:grpSpPr>
        <p:graphicFrame>
          <p:nvGraphicFramePr>
            <p:cNvPr id="11" name="Wykres 10">
              <a:extLst>
                <a:ext uri="{FF2B5EF4-FFF2-40B4-BE49-F238E27FC236}">
                  <a16:creationId xmlns:a16="http://schemas.microsoft.com/office/drawing/2014/main" id="{7ECFCEAB-F913-4EA3-BDB0-73CC614F7E1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30756510"/>
                </p:ext>
              </p:extLst>
            </p:nvPr>
          </p:nvGraphicFramePr>
          <p:xfrm>
            <a:off x="623392" y="1310616"/>
            <a:ext cx="6203707" cy="47525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2" name="pole tekstowe 11">
              <a:extLst>
                <a:ext uri="{FF2B5EF4-FFF2-40B4-BE49-F238E27FC236}">
                  <a16:creationId xmlns:a16="http://schemas.microsoft.com/office/drawing/2014/main" id="{CCA5682D-6885-4F7B-A80E-0420DCE09B72}"/>
                </a:ext>
              </a:extLst>
            </p:cNvPr>
            <p:cNvSpPr txBox="1"/>
            <p:nvPr/>
          </p:nvSpPr>
          <p:spPr>
            <a:xfrm>
              <a:off x="407368" y="1073191"/>
              <a:ext cx="1015312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ndview"/>
                  <a:ea typeface="Helvetica Neue"/>
                  <a:cs typeface="Helvetica Neue"/>
                </a:rPr>
                <a:t>Czy Pana/i firma spotkała się z poniższymi problemami z pozyskaniem i utrzymaniem pracowników? </a:t>
              </a:r>
            </a:p>
          </p:txBody>
        </p:sp>
        <p:pic>
          <p:nvPicPr>
            <p:cNvPr id="13" name="Obraz 12">
              <a:extLst>
                <a:ext uri="{FF2B5EF4-FFF2-40B4-BE49-F238E27FC236}">
                  <a16:creationId xmlns:a16="http://schemas.microsoft.com/office/drawing/2014/main" id="{5CB18F47-41E1-4954-9E61-6EC4EBB47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79976" y="1916832"/>
              <a:ext cx="5573120" cy="1080120"/>
            </a:xfrm>
            <a:prstGeom prst="rect">
              <a:avLst/>
            </a:prstGeom>
          </p:spPr>
        </p:pic>
        <p:sp>
          <p:nvSpPr>
            <p:cNvPr id="14" name="pole tekstowe 13">
              <a:extLst>
                <a:ext uri="{FF2B5EF4-FFF2-40B4-BE49-F238E27FC236}">
                  <a16:creationId xmlns:a16="http://schemas.microsoft.com/office/drawing/2014/main" id="{637E4ABC-34FC-419B-8D1A-3AE8A9C9A49D}"/>
                </a:ext>
              </a:extLst>
            </p:cNvPr>
            <p:cNvSpPr txBox="1"/>
            <p:nvPr/>
          </p:nvSpPr>
          <p:spPr>
            <a:xfrm>
              <a:off x="10308805" y="5589240"/>
              <a:ext cx="10291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i="1" dirty="0"/>
                <a:t>Źródło: IBRIS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1625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C91ED-FD9B-E68E-7DDB-649264CB9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1F8563-85BB-1AB5-9953-576D284D5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540" y="11356"/>
            <a:ext cx="10515600" cy="814744"/>
          </a:xfrm>
        </p:spPr>
        <p:txBody>
          <a:bodyPr>
            <a:noAutofit/>
          </a:bodyPr>
          <a:lstStyle/>
          <a:p>
            <a:r>
              <a:rPr lang="pl-PL" sz="2400" b="1" dirty="0">
                <a:solidFill>
                  <a:srgbClr val="08529C"/>
                </a:solidFill>
                <a:latin typeface="Grandview"/>
                <a:ea typeface="+mn-ea"/>
                <a:cs typeface="+mn-cs"/>
              </a:rPr>
              <a:t>Problemy z pracownikami w zależności od wielkości firmy </a:t>
            </a:r>
            <a:r>
              <a:rPr lang="pl-PL" sz="1600" b="1" dirty="0">
                <a:solidFill>
                  <a:srgbClr val="08529C"/>
                </a:solidFill>
                <a:latin typeface="Grandview"/>
                <a:ea typeface="+mn-ea"/>
                <a:cs typeface="+mn-cs"/>
              </a:rPr>
              <a:t>Badania Ilościowe</a:t>
            </a:r>
          </a:p>
        </p:txBody>
      </p: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4B7DF512-3CA8-A0B8-8CB9-E5F6F9CB6F14}"/>
              </a:ext>
            </a:extLst>
          </p:cNvPr>
          <p:cNvCxnSpPr>
            <a:cxnSpLocks/>
          </p:cNvCxnSpPr>
          <p:nvPr/>
        </p:nvCxnSpPr>
        <p:spPr>
          <a:xfrm flipV="1">
            <a:off x="784540" y="616526"/>
            <a:ext cx="9256507" cy="14266"/>
          </a:xfrm>
          <a:prstGeom prst="line">
            <a:avLst/>
          </a:prstGeom>
          <a:ln w="19050">
            <a:solidFill>
              <a:schemeClr val="accent4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B27AA7D0-EF46-4B1C-8F04-A41E4E3412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3085246"/>
              </p:ext>
            </p:extLst>
          </p:nvPr>
        </p:nvGraphicFramePr>
        <p:xfrm>
          <a:off x="269740" y="848964"/>
          <a:ext cx="9834299" cy="5876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76767CE4-E2DB-4E62-9506-87E8182F6A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2499" y="-4897"/>
            <a:ext cx="2179501" cy="83099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18900F4-632F-4398-A5FD-5F1E96D0F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1" y="179350"/>
            <a:ext cx="472658" cy="558246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6F07C58-4CC6-4F01-B2DF-4B83E8F01857}"/>
              </a:ext>
            </a:extLst>
          </p:cNvPr>
          <p:cNvSpPr txBox="1"/>
          <p:nvPr/>
        </p:nvSpPr>
        <p:spPr>
          <a:xfrm>
            <a:off x="10825204" y="6369259"/>
            <a:ext cx="1241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i="1" dirty="0"/>
              <a:t>Źródło: IBRIS</a:t>
            </a:r>
          </a:p>
        </p:txBody>
      </p:sp>
    </p:spTree>
    <p:extLst>
      <p:ext uri="{BB962C8B-B14F-4D97-AF65-F5344CB8AC3E}">
        <p14:creationId xmlns:p14="http://schemas.microsoft.com/office/powerpoint/2010/main" val="2802312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C91ED-FD9B-E68E-7DDB-649264CB9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1F8563-85BB-1AB5-9953-576D284D5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829" y="27125"/>
            <a:ext cx="10515600" cy="814744"/>
          </a:xfrm>
        </p:spPr>
        <p:txBody>
          <a:bodyPr>
            <a:noAutofit/>
          </a:bodyPr>
          <a:lstStyle/>
          <a:p>
            <a:r>
              <a:rPr lang="pl-PL" sz="2400" b="1" dirty="0">
                <a:solidFill>
                  <a:srgbClr val="08529C"/>
                </a:solidFill>
                <a:latin typeface="Grandview"/>
                <a:ea typeface="+mn-ea"/>
                <a:cs typeface="+mn-cs"/>
              </a:rPr>
              <a:t>Oczekiwania wobec przyszłości </a:t>
            </a:r>
            <a:r>
              <a:rPr lang="pl-PL" sz="1600" b="1" dirty="0">
                <a:solidFill>
                  <a:srgbClr val="08529C"/>
                </a:solidFill>
                <a:latin typeface="Grandview"/>
                <a:ea typeface="+mn-ea"/>
                <a:cs typeface="+mn-cs"/>
              </a:rPr>
              <a:t>Badania Ilościowe</a:t>
            </a:r>
          </a:p>
        </p:txBody>
      </p: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4B7DF512-3CA8-A0B8-8CB9-E5F6F9CB6F14}"/>
              </a:ext>
            </a:extLst>
          </p:cNvPr>
          <p:cNvCxnSpPr>
            <a:cxnSpLocks/>
          </p:cNvCxnSpPr>
          <p:nvPr/>
        </p:nvCxnSpPr>
        <p:spPr>
          <a:xfrm>
            <a:off x="842628" y="631879"/>
            <a:ext cx="9026013" cy="5355"/>
          </a:xfrm>
          <a:prstGeom prst="line">
            <a:avLst/>
          </a:prstGeom>
          <a:ln w="19050">
            <a:solidFill>
              <a:schemeClr val="accent4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>
            <a:extLst>
              <a:ext uri="{FF2B5EF4-FFF2-40B4-BE49-F238E27FC236}">
                <a16:creationId xmlns:a16="http://schemas.microsoft.com/office/drawing/2014/main" id="{5C2B8B1F-6641-49EB-B252-1E2552527438}"/>
              </a:ext>
            </a:extLst>
          </p:cNvPr>
          <p:cNvSpPr/>
          <p:nvPr/>
        </p:nvSpPr>
        <p:spPr>
          <a:xfrm>
            <a:off x="165622" y="819252"/>
            <a:ext cx="53699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l-PL" sz="1600" b="1" dirty="0">
                <a:solidFill>
                  <a:prstClr val="black"/>
                </a:solidFill>
                <a:ea typeface="Helvetica Neue"/>
                <a:cs typeface="Helvetica Neue"/>
              </a:rPr>
              <a:t>Czy obecnie Pana/i firma stawia bardziej na wzrost biznesu, czy na utrzymanie obecnego poziomu i obecnej wielkości?</a:t>
            </a:r>
            <a:endParaRPr lang="pl-PL" sz="1600" i="1" dirty="0">
              <a:solidFill>
                <a:prstClr val="black"/>
              </a:solidFill>
              <a:ea typeface="Helvetica Neue"/>
              <a:cs typeface="Helvetica Neue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1B5177B-7462-460B-8C0C-A1CE020976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2499" y="-4897"/>
            <a:ext cx="2179501" cy="83099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B0E3873-91C9-4101-8699-B70ABA313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1" y="179350"/>
            <a:ext cx="472658" cy="558246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BF89608E-37FE-47F7-BA00-ADF74F9B5B17}"/>
              </a:ext>
            </a:extLst>
          </p:cNvPr>
          <p:cNvSpPr txBox="1"/>
          <p:nvPr/>
        </p:nvSpPr>
        <p:spPr>
          <a:xfrm>
            <a:off x="241172" y="5722928"/>
            <a:ext cx="61840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ndview"/>
                <a:ea typeface="+mn-ea"/>
                <a:cs typeface="+mn-cs"/>
              </a:rPr>
              <a:t>Zdecydowana większość pomorskich firm MŚP obecnie w większym stopniu stawia na stabilizację i utrzymanie obecnego poziomu swojego biznesu (74 proc.).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200" b="1" dirty="0">
                <a:solidFill>
                  <a:prstClr val="black"/>
                </a:solidFill>
                <a:latin typeface="Grandview"/>
              </a:rPr>
              <a:t>Co czwarta ankietowana firma stawia na wzrost i zwiększanie swojej skali działania.</a:t>
            </a: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</p:txBody>
      </p:sp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C838BA14-E7DE-42A7-ADD1-8F4FC005F0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1550346"/>
              </p:ext>
            </p:extLst>
          </p:nvPr>
        </p:nvGraphicFramePr>
        <p:xfrm>
          <a:off x="425664" y="2867392"/>
          <a:ext cx="5999508" cy="2412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1BD982D-E7E6-4A54-9902-B298F4847D4F}"/>
              </a:ext>
            </a:extLst>
          </p:cNvPr>
          <p:cNvSpPr txBox="1"/>
          <p:nvPr/>
        </p:nvSpPr>
        <p:spPr>
          <a:xfrm>
            <a:off x="425663" y="2201984"/>
            <a:ext cx="1495309" cy="318924"/>
          </a:xfrm>
          <a:prstGeom prst="rect">
            <a:avLst/>
          </a:prstGeom>
          <a:noFill/>
        </p:spPr>
        <p:txBody>
          <a:bodyPr wrap="square" lIns="0" tIns="72000" rIns="0" bIns="0" rtlCol="0">
            <a:spAutoFit/>
          </a:bodyPr>
          <a:lstStyle/>
          <a:p>
            <a:pPr>
              <a:tabLst>
                <a:tab pos="266700" algn="l"/>
              </a:tabLst>
              <a:defRPr/>
            </a:pPr>
            <a:r>
              <a:rPr lang="pl-PL" sz="1600" b="1" i="1" kern="0" dirty="0">
                <a:solidFill>
                  <a:prstClr val="black"/>
                </a:solidFill>
                <a:latin typeface="Grandview"/>
              </a:rPr>
              <a:t>STABILIZACJA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8D8E747-4A34-4F16-9737-F3F38FE1976A}"/>
              </a:ext>
            </a:extLst>
          </p:cNvPr>
          <p:cNvSpPr txBox="1"/>
          <p:nvPr/>
        </p:nvSpPr>
        <p:spPr>
          <a:xfrm>
            <a:off x="5392851" y="2243166"/>
            <a:ext cx="1266710" cy="318924"/>
          </a:xfrm>
          <a:prstGeom prst="rect">
            <a:avLst/>
          </a:prstGeom>
          <a:noFill/>
        </p:spPr>
        <p:txBody>
          <a:bodyPr wrap="square" lIns="0" tIns="72000" rIns="0" bIns="0" rtlCol="0">
            <a:spAutoFit/>
          </a:bodyPr>
          <a:lstStyle/>
          <a:p>
            <a:pPr>
              <a:tabLst>
                <a:tab pos="266700" algn="l"/>
              </a:tabLst>
              <a:defRPr/>
            </a:pPr>
            <a:r>
              <a:rPr lang="pl-PL" sz="1600" b="1" i="1" kern="0" dirty="0">
                <a:solidFill>
                  <a:prstClr val="black"/>
                </a:solidFill>
                <a:latin typeface="Grandview"/>
              </a:rPr>
              <a:t>WZROST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45AE4062-96F1-4910-8213-E6369662A76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9841" y="1937863"/>
            <a:ext cx="2079040" cy="149113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C3312123-EC8C-4F26-AE29-F81F066A87AE}"/>
              </a:ext>
            </a:extLst>
          </p:cNvPr>
          <p:cNvSpPr txBox="1"/>
          <p:nvPr/>
        </p:nvSpPr>
        <p:spPr>
          <a:xfrm>
            <a:off x="10825204" y="6369259"/>
            <a:ext cx="1241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i="1" dirty="0"/>
              <a:t>Źródło: IBRIS</a:t>
            </a:r>
          </a:p>
        </p:txBody>
      </p:sp>
      <p:graphicFrame>
        <p:nvGraphicFramePr>
          <p:cNvPr id="19" name="Wykres 18">
            <a:extLst>
              <a:ext uri="{FF2B5EF4-FFF2-40B4-BE49-F238E27FC236}">
                <a16:creationId xmlns:a16="http://schemas.microsoft.com/office/drawing/2014/main" id="{9FF47AAF-51F8-481A-97E8-E9E60F108A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1521844"/>
              </p:ext>
            </p:extLst>
          </p:nvPr>
        </p:nvGraphicFramePr>
        <p:xfrm>
          <a:off x="6839534" y="751812"/>
          <a:ext cx="4938103" cy="5615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pole tekstowe 19">
            <a:extLst>
              <a:ext uri="{FF2B5EF4-FFF2-40B4-BE49-F238E27FC236}">
                <a16:creationId xmlns:a16="http://schemas.microsoft.com/office/drawing/2014/main" id="{F395F5CC-CD3C-4C61-A61B-5F5488198711}"/>
              </a:ext>
            </a:extLst>
          </p:cNvPr>
          <p:cNvSpPr txBox="1"/>
          <p:nvPr/>
        </p:nvSpPr>
        <p:spPr>
          <a:xfrm>
            <a:off x="7055935" y="773419"/>
            <a:ext cx="52799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ndview"/>
                <a:ea typeface="Helvetica Neue"/>
                <a:cs typeface="Helvetica Neue"/>
              </a:rPr>
              <a:t>Gdy myśli Pan/i o przyszłości swojej firmy, generalnie odczuwa Pan/i ...?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07603C45-B071-4A44-B3CA-16084383E136}"/>
              </a:ext>
            </a:extLst>
          </p:cNvPr>
          <p:cNvSpPr txBox="1"/>
          <p:nvPr/>
        </p:nvSpPr>
        <p:spPr>
          <a:xfrm>
            <a:off x="7055935" y="5906041"/>
            <a:ext cx="4894894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ndview"/>
                <a:ea typeface="+mn-ea"/>
                <a:cs typeface="+mn-cs"/>
              </a:rPr>
              <a:t>Ponad połowa zapytanych pomorskich przedsiębiorstw deklaruje postawę optymistyczną</a:t>
            </a:r>
            <a:r>
              <a:rPr lang="pl-PL" sz="1200" b="1" dirty="0">
                <a:solidFill>
                  <a:prstClr val="black"/>
                </a:solidFill>
                <a:latin typeface="Grandview"/>
              </a:rPr>
              <a:t> wobec przyszłego rozwoju swojej firmy – 62 proc.</a:t>
            </a:r>
          </a:p>
        </p:txBody>
      </p:sp>
    </p:spTree>
    <p:extLst>
      <p:ext uri="{BB962C8B-B14F-4D97-AF65-F5344CB8AC3E}">
        <p14:creationId xmlns:p14="http://schemas.microsoft.com/office/powerpoint/2010/main" val="3673582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C91ED-FD9B-E68E-7DDB-649264CB9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1F8563-85BB-1AB5-9953-576D284D5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829" y="27125"/>
            <a:ext cx="10515600" cy="814744"/>
          </a:xfrm>
        </p:spPr>
        <p:txBody>
          <a:bodyPr>
            <a:noAutofit/>
          </a:bodyPr>
          <a:lstStyle/>
          <a:p>
            <a:r>
              <a:rPr lang="pl-PL" sz="2400" b="1" dirty="0">
                <a:solidFill>
                  <a:srgbClr val="08529C"/>
                </a:solidFill>
                <a:latin typeface="Grandview"/>
                <a:ea typeface="+mn-ea"/>
                <a:cs typeface="+mn-cs"/>
              </a:rPr>
              <a:t>  PLANY I NASTROJE POMORSKICH FIRM MŚP - ANALIZY</a:t>
            </a:r>
          </a:p>
        </p:txBody>
      </p: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4B7DF512-3CA8-A0B8-8CB9-E5F6F9CB6F14}"/>
              </a:ext>
            </a:extLst>
          </p:cNvPr>
          <p:cNvCxnSpPr>
            <a:cxnSpLocks/>
          </p:cNvCxnSpPr>
          <p:nvPr/>
        </p:nvCxnSpPr>
        <p:spPr>
          <a:xfrm flipV="1">
            <a:off x="755992" y="587029"/>
            <a:ext cx="9256507" cy="14266"/>
          </a:xfrm>
          <a:prstGeom prst="line">
            <a:avLst/>
          </a:prstGeom>
          <a:ln w="19050">
            <a:solidFill>
              <a:schemeClr val="accent4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6">
            <a:extLst>
              <a:ext uri="{FF2B5EF4-FFF2-40B4-BE49-F238E27FC236}">
                <a16:creationId xmlns:a16="http://schemas.microsoft.com/office/drawing/2014/main" id="{21B5177B-7462-460B-8C0C-A1CE020976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2499" y="-4897"/>
            <a:ext cx="2179501" cy="83099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B0E3873-91C9-4101-8699-B70ABA313A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1" y="179350"/>
            <a:ext cx="472658" cy="558246"/>
          </a:xfrm>
          <a:prstGeom prst="rect">
            <a:avLst/>
          </a:prstGeom>
        </p:spPr>
      </p:pic>
      <p:graphicFrame>
        <p:nvGraphicFramePr>
          <p:cNvPr id="9" name="Obiekt 8">
            <a:extLst>
              <a:ext uri="{FF2B5EF4-FFF2-40B4-BE49-F238E27FC236}">
                <a16:creationId xmlns:a16="http://schemas.microsoft.com/office/drawing/2014/main" id="{2656E72E-0BDE-4618-A8D7-819BFBF2632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40847" y="1604199"/>
          <a:ext cx="4607423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Worksheet" r:id="rId5" imgW="3604437" imgH="899286" progId="Excel.Sheet.12">
                  <p:embed/>
                </p:oleObj>
              </mc:Choice>
              <mc:Fallback>
                <p:oleObj name="Worksheet" r:id="rId5" imgW="3604437" imgH="899286" progId="Excel.Sheet.12">
                  <p:embed/>
                  <p:pic>
                    <p:nvPicPr>
                      <p:cNvPr id="4" name="Obiekt 3">
                        <a:extLst>
                          <a:ext uri="{FF2B5EF4-FFF2-40B4-BE49-F238E27FC236}">
                            <a16:creationId xmlns:a16="http://schemas.microsoft.com/office/drawing/2014/main" id="{43B51EB2-A9EF-0BB9-5AFE-B37BE5282E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0847" y="1604199"/>
                        <a:ext cx="4607423" cy="1149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iekt 11">
            <a:extLst>
              <a:ext uri="{FF2B5EF4-FFF2-40B4-BE49-F238E27FC236}">
                <a16:creationId xmlns:a16="http://schemas.microsoft.com/office/drawing/2014/main" id="{86D45FF5-27CF-431F-AEB1-A8D67D5EB07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506720" y="1604199"/>
          <a:ext cx="6097588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Worksheet" r:id="rId7" imgW="5745409" imgH="1082150" progId="Excel.Sheet.12">
                  <p:embed/>
                </p:oleObj>
              </mc:Choice>
              <mc:Fallback>
                <p:oleObj name="Worksheet" r:id="rId7" imgW="5745409" imgH="1082150" progId="Excel.Sheet.12">
                  <p:embed/>
                  <p:pic>
                    <p:nvPicPr>
                      <p:cNvPr id="5" name="Obiekt 4">
                        <a:extLst>
                          <a:ext uri="{FF2B5EF4-FFF2-40B4-BE49-F238E27FC236}">
                            <a16:creationId xmlns:a16="http://schemas.microsoft.com/office/drawing/2014/main" id="{B24BD8B1-F4D7-1B0C-1B81-5A5700511D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06720" y="1604199"/>
                        <a:ext cx="6097588" cy="1149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wal 12">
            <a:extLst>
              <a:ext uri="{FF2B5EF4-FFF2-40B4-BE49-F238E27FC236}">
                <a16:creationId xmlns:a16="http://schemas.microsoft.com/office/drawing/2014/main" id="{7278A66B-2D86-48CC-91A2-2A0BDEE1C722}"/>
              </a:ext>
            </a:extLst>
          </p:cNvPr>
          <p:cNvSpPr/>
          <p:nvPr/>
        </p:nvSpPr>
        <p:spPr>
          <a:xfrm>
            <a:off x="9950251" y="1920240"/>
            <a:ext cx="829509" cy="944880"/>
          </a:xfrm>
          <a:prstGeom prst="ellipse">
            <a:avLst/>
          </a:prstGeom>
          <a:noFill/>
          <a:ln w="190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</p:txBody>
      </p:sp>
      <p:graphicFrame>
        <p:nvGraphicFramePr>
          <p:cNvPr id="14" name="Obiekt 13">
            <a:extLst>
              <a:ext uri="{FF2B5EF4-FFF2-40B4-BE49-F238E27FC236}">
                <a16:creationId xmlns:a16="http://schemas.microsoft.com/office/drawing/2014/main" id="{843C2C50-A9CB-4BC3-9907-A204ECEDDD1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95655" y="4003409"/>
          <a:ext cx="3479800" cy="153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Worksheet" r:id="rId9" imgW="2865262" imgH="1264715" progId="Excel.Sheet.12">
                  <p:embed/>
                </p:oleObj>
              </mc:Choice>
              <mc:Fallback>
                <p:oleObj name="Worksheet" r:id="rId9" imgW="2865262" imgH="1264715" progId="Excel.Sheet.12">
                  <p:embed/>
                  <p:pic>
                    <p:nvPicPr>
                      <p:cNvPr id="18" name="Obiekt 17">
                        <a:extLst>
                          <a:ext uri="{FF2B5EF4-FFF2-40B4-BE49-F238E27FC236}">
                            <a16:creationId xmlns:a16="http://schemas.microsoft.com/office/drawing/2014/main" id="{E99EBC29-ACEF-D3A2-33DE-A69991CCF4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95655" y="4003409"/>
                        <a:ext cx="3479800" cy="153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wal 14">
            <a:extLst>
              <a:ext uri="{FF2B5EF4-FFF2-40B4-BE49-F238E27FC236}">
                <a16:creationId xmlns:a16="http://schemas.microsoft.com/office/drawing/2014/main" id="{86DEF4C0-5DDC-4F7D-9894-ED216FF55D2E}"/>
              </a:ext>
            </a:extLst>
          </p:cNvPr>
          <p:cNvSpPr/>
          <p:nvPr/>
        </p:nvSpPr>
        <p:spPr>
          <a:xfrm>
            <a:off x="3229428" y="4884910"/>
            <a:ext cx="1139372" cy="234031"/>
          </a:xfrm>
          <a:prstGeom prst="ellipse">
            <a:avLst/>
          </a:prstGeom>
          <a:noFill/>
          <a:ln w="190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35546CF8-2C44-42B9-B3E2-B9E22738CB43}"/>
              </a:ext>
            </a:extLst>
          </p:cNvPr>
          <p:cNvSpPr txBox="1"/>
          <p:nvPr/>
        </p:nvSpPr>
        <p:spPr>
          <a:xfrm>
            <a:off x="5925503" y="3429000"/>
            <a:ext cx="5558574" cy="288147"/>
          </a:xfrm>
          <a:prstGeom prst="rect">
            <a:avLst/>
          </a:prstGeom>
          <a:noFill/>
        </p:spPr>
        <p:txBody>
          <a:bodyPr wrap="square" lIns="0" tIns="7200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lang="pl-PL" sz="1400" b="1" i="1" kern="0" dirty="0">
                <a:solidFill>
                  <a:prstClr val="black"/>
                </a:solidFill>
                <a:latin typeface="Grandview"/>
              </a:rPr>
              <a:t>Gdy myśli Pan/i o przyszłości swojej firmy, generalnie odczuwa Pan/i ...?</a:t>
            </a:r>
            <a:endParaRPr kumimoji="0" lang="pl-PL" sz="14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</p:txBody>
      </p:sp>
      <p:graphicFrame>
        <p:nvGraphicFramePr>
          <p:cNvPr id="18" name="Obiekt 17">
            <a:extLst>
              <a:ext uri="{FF2B5EF4-FFF2-40B4-BE49-F238E27FC236}">
                <a16:creationId xmlns:a16="http://schemas.microsoft.com/office/drawing/2014/main" id="{9152D174-0BC0-4A30-8952-F803677A36C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417529" y="4003409"/>
          <a:ext cx="3878263" cy="131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Worksheet" r:id="rId11" imgW="3192745" imgH="1082214" progId="Excel.Sheet.12">
                  <p:embed/>
                </p:oleObj>
              </mc:Choice>
              <mc:Fallback>
                <p:oleObj name="Worksheet" r:id="rId11" imgW="3192745" imgH="1082214" progId="Excel.Sheet.12">
                  <p:embed/>
                  <p:pic>
                    <p:nvPicPr>
                      <p:cNvPr id="19" name="Obiekt 18">
                        <a:extLst>
                          <a:ext uri="{FF2B5EF4-FFF2-40B4-BE49-F238E27FC236}">
                            <a16:creationId xmlns:a16="http://schemas.microsoft.com/office/drawing/2014/main" id="{9812CFF2-B3C9-5482-6236-8AA8A35C8F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17529" y="4003409"/>
                        <a:ext cx="3878263" cy="1316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Owal 18">
            <a:extLst>
              <a:ext uri="{FF2B5EF4-FFF2-40B4-BE49-F238E27FC236}">
                <a16:creationId xmlns:a16="http://schemas.microsoft.com/office/drawing/2014/main" id="{8F3A22E2-F466-476D-9399-35D46F8C68EE}"/>
              </a:ext>
            </a:extLst>
          </p:cNvPr>
          <p:cNvSpPr/>
          <p:nvPr/>
        </p:nvSpPr>
        <p:spPr>
          <a:xfrm>
            <a:off x="9225633" y="5066176"/>
            <a:ext cx="1139372" cy="234031"/>
          </a:xfrm>
          <a:prstGeom prst="ellipse">
            <a:avLst/>
          </a:prstGeom>
          <a:noFill/>
          <a:ln w="190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459D1026-5B8F-47F1-8A55-18B61924D0CA}"/>
              </a:ext>
            </a:extLst>
          </p:cNvPr>
          <p:cNvSpPr txBox="1"/>
          <p:nvPr/>
        </p:nvSpPr>
        <p:spPr>
          <a:xfrm>
            <a:off x="133382" y="3428999"/>
            <a:ext cx="5401258" cy="288147"/>
          </a:xfrm>
          <a:prstGeom prst="rect">
            <a:avLst/>
          </a:prstGeom>
          <a:noFill/>
        </p:spPr>
        <p:txBody>
          <a:bodyPr wrap="square" lIns="0" tIns="7200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lang="pl-PL" sz="1400" b="1" i="1" kern="0" dirty="0">
                <a:solidFill>
                  <a:prstClr val="black"/>
                </a:solidFill>
                <a:latin typeface="Grandview"/>
              </a:rPr>
              <a:t> Który z poniższych rynków jest dla Pana/i firmy dominujący?</a:t>
            </a:r>
            <a:endParaRPr kumimoji="0" lang="pl-PL" sz="14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003CE423-78EC-4364-8EBB-78855FEB0D9B}"/>
              </a:ext>
            </a:extLst>
          </p:cNvPr>
          <p:cNvSpPr txBox="1"/>
          <p:nvPr/>
        </p:nvSpPr>
        <p:spPr>
          <a:xfrm>
            <a:off x="10825204" y="6369259"/>
            <a:ext cx="1241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i="1" dirty="0"/>
              <a:t>Źródło: IBRIS</a:t>
            </a:r>
          </a:p>
        </p:txBody>
      </p:sp>
    </p:spTree>
    <p:extLst>
      <p:ext uri="{BB962C8B-B14F-4D97-AF65-F5344CB8AC3E}">
        <p14:creationId xmlns:p14="http://schemas.microsoft.com/office/powerpoint/2010/main" val="250140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C91ED-FD9B-E68E-7DDB-649264CB9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1F8563-85BB-1AB5-9953-576D284D5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829" y="27125"/>
            <a:ext cx="10515600" cy="814744"/>
          </a:xfrm>
        </p:spPr>
        <p:txBody>
          <a:bodyPr>
            <a:noAutofit/>
          </a:bodyPr>
          <a:lstStyle/>
          <a:p>
            <a:r>
              <a:rPr lang="pl-PL" sz="2400" b="1" dirty="0">
                <a:solidFill>
                  <a:srgbClr val="08529C"/>
                </a:solidFill>
                <a:latin typeface="Grandview"/>
                <a:ea typeface="+mn-ea"/>
                <a:cs typeface="+mn-cs"/>
              </a:rPr>
              <a:t>Cele na najbliższe 3 lata </a:t>
            </a:r>
            <a:r>
              <a:rPr lang="pl-PL" sz="1600" b="1" dirty="0">
                <a:solidFill>
                  <a:srgbClr val="08529C"/>
                </a:solidFill>
                <a:latin typeface="Grandview"/>
                <a:ea typeface="+mn-ea"/>
                <a:cs typeface="+mn-cs"/>
              </a:rPr>
              <a:t>Badania Ilościowe</a:t>
            </a:r>
          </a:p>
        </p:txBody>
      </p: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4B7DF512-3CA8-A0B8-8CB9-E5F6F9CB6F14}"/>
              </a:ext>
            </a:extLst>
          </p:cNvPr>
          <p:cNvCxnSpPr>
            <a:cxnSpLocks/>
          </p:cNvCxnSpPr>
          <p:nvPr/>
        </p:nvCxnSpPr>
        <p:spPr>
          <a:xfrm flipV="1">
            <a:off x="755992" y="587029"/>
            <a:ext cx="9256507" cy="14266"/>
          </a:xfrm>
          <a:prstGeom prst="line">
            <a:avLst/>
          </a:prstGeom>
          <a:ln w="19050">
            <a:solidFill>
              <a:schemeClr val="accent4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>
            <a:extLst>
              <a:ext uri="{FF2B5EF4-FFF2-40B4-BE49-F238E27FC236}">
                <a16:creationId xmlns:a16="http://schemas.microsoft.com/office/drawing/2014/main" id="{5C2B8B1F-6641-49EB-B252-1E2552527438}"/>
              </a:ext>
            </a:extLst>
          </p:cNvPr>
          <p:cNvSpPr/>
          <p:nvPr/>
        </p:nvSpPr>
        <p:spPr>
          <a:xfrm>
            <a:off x="1050524" y="750018"/>
            <a:ext cx="100909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l-PL" sz="1600" b="1" dirty="0">
                <a:solidFill>
                  <a:prstClr val="black"/>
                </a:solidFill>
                <a:ea typeface="Helvetica Neue"/>
                <a:cs typeface="Helvetica Neue"/>
              </a:rPr>
              <a:t>Jakie są główne cele Pana/Pani firmy na najbliższe 3 lata?</a:t>
            </a:r>
            <a:endParaRPr lang="pl-PL" sz="800" b="1" i="1" dirty="0">
              <a:solidFill>
                <a:prstClr val="black"/>
              </a:solidFill>
              <a:ea typeface="Helvetica Neue"/>
              <a:cs typeface="Helvetica Neue"/>
            </a:endParaRPr>
          </a:p>
          <a:p>
            <a:pPr lvl="0">
              <a:defRPr/>
            </a:pPr>
            <a:r>
              <a:rPr lang="pl-PL" sz="1200" i="1" dirty="0">
                <a:solidFill>
                  <a:prstClr val="black"/>
                </a:solidFill>
                <a:ea typeface="Helvetica Neue"/>
                <a:cs typeface="Helvetica Neue"/>
              </a:rPr>
              <a:t>Proszę odpowiedzieć „tak” lub „nie” dla każdego z poniższych celów.</a:t>
            </a:r>
          </a:p>
        </p:txBody>
      </p:sp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9E40E96D-3562-490F-BDD9-9EA94D668C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5691830"/>
              </p:ext>
            </p:extLst>
          </p:nvPr>
        </p:nvGraphicFramePr>
        <p:xfrm>
          <a:off x="241171" y="2253310"/>
          <a:ext cx="10358589" cy="4285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pole tekstowe 10">
            <a:extLst>
              <a:ext uri="{FF2B5EF4-FFF2-40B4-BE49-F238E27FC236}">
                <a16:creationId xmlns:a16="http://schemas.microsoft.com/office/drawing/2014/main" id="{2EB0097C-0793-4A49-B2BC-C0B230FCA884}"/>
              </a:ext>
            </a:extLst>
          </p:cNvPr>
          <p:cNvSpPr txBox="1"/>
          <p:nvPr/>
        </p:nvSpPr>
        <p:spPr>
          <a:xfrm>
            <a:off x="6147844" y="1161199"/>
            <a:ext cx="467736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ndview"/>
                <a:ea typeface="+mn-ea"/>
                <a:cs typeface="+mn-cs"/>
              </a:rPr>
              <a:t>Badane firmy najczęściej planują inwestycje w szkolenia, inwestycje w sprzęt / infrastrukturę, a także wdrożenie nowych technologii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200" b="1" dirty="0">
                <a:solidFill>
                  <a:prstClr val="black"/>
                </a:solidFill>
                <a:latin typeface="Grandview"/>
              </a:rPr>
              <a:t>Aż 90 proc. badanych firm nie planuje redukcji zatrudnienia.</a:t>
            </a: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200" b="1" dirty="0">
                <a:latin typeface="Grandview"/>
              </a:rPr>
              <a:t>Co istotne 19 proc. nie planuje żadnego z wymienionych w ankiecie działań rozwojowych lub inwestycyjnych, zaś 32 proc. planuje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1200" b="1" dirty="0">
                <a:latin typeface="Grandview"/>
              </a:rPr>
              <a:t>     4 i więcej działań o charakterze rozwojowym.</a:t>
            </a:r>
            <a:endParaRPr kumimoji="0" lang="pl-PL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randview"/>
              <a:ea typeface="+mn-ea"/>
              <a:cs typeface="+mn-cs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1B5177B-7462-460B-8C0C-A1CE020976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2499" y="-4897"/>
            <a:ext cx="2179501" cy="83099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B0E3873-91C9-4101-8699-B70ABA313A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1" y="179350"/>
            <a:ext cx="472658" cy="558246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F43D7F65-3140-4C9E-B300-F9615AB6C329}"/>
              </a:ext>
            </a:extLst>
          </p:cNvPr>
          <p:cNvSpPr txBox="1"/>
          <p:nvPr/>
        </p:nvSpPr>
        <p:spPr>
          <a:xfrm>
            <a:off x="10825204" y="6369259"/>
            <a:ext cx="1241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i="1" dirty="0"/>
              <a:t>Źródło: IBRIS</a:t>
            </a:r>
          </a:p>
        </p:txBody>
      </p:sp>
    </p:spTree>
    <p:extLst>
      <p:ext uri="{BB962C8B-B14F-4D97-AF65-F5344CB8AC3E}">
        <p14:creationId xmlns:p14="http://schemas.microsoft.com/office/powerpoint/2010/main" val="1535626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8D21AE4F-2C64-4F33-84AD-095FAC6C8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00" y="271863"/>
            <a:ext cx="472658" cy="558246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9586B04E-E85F-4F7E-8A78-1550CA52C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4500" y="200413"/>
            <a:ext cx="1585097" cy="524301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DD91B40A-F387-4467-BA1A-550F26A7AA9C}"/>
              </a:ext>
            </a:extLst>
          </p:cNvPr>
          <p:cNvSpPr txBox="1"/>
          <p:nvPr/>
        </p:nvSpPr>
        <p:spPr>
          <a:xfrm>
            <a:off x="4729446" y="3118285"/>
            <a:ext cx="24160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600" b="1" dirty="0">
                <a:latin typeface="Calibri" panose="020F0502020204030204"/>
              </a:rPr>
              <a:t>DZIĘKUJE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06EE8E86-F411-4FBE-AC90-FEC63079857A}"/>
              </a:ext>
            </a:extLst>
          </p:cNvPr>
          <p:cNvSpPr/>
          <p:nvPr/>
        </p:nvSpPr>
        <p:spPr>
          <a:xfrm>
            <a:off x="153487" y="887021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2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C91ED-FD9B-E68E-7DDB-649264CB9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1F8563-85BB-1AB5-9953-576D284D5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829" y="27125"/>
            <a:ext cx="10515600" cy="814744"/>
          </a:xfrm>
        </p:spPr>
        <p:txBody>
          <a:bodyPr>
            <a:noAutofit/>
          </a:bodyPr>
          <a:lstStyle/>
          <a:p>
            <a:r>
              <a:rPr lang="pl-PL" sz="2400" b="1" dirty="0">
                <a:solidFill>
                  <a:srgbClr val="08529C"/>
                </a:solidFill>
                <a:ea typeface="+mn-ea"/>
                <a:cs typeface="+mn-cs"/>
              </a:rPr>
              <a:t>Znajomość programów wsparcia MŚP</a:t>
            </a:r>
          </a:p>
        </p:txBody>
      </p: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4B7DF512-3CA8-A0B8-8CB9-E5F6F9CB6F14}"/>
              </a:ext>
            </a:extLst>
          </p:cNvPr>
          <p:cNvCxnSpPr>
            <a:cxnSpLocks/>
          </p:cNvCxnSpPr>
          <p:nvPr/>
        </p:nvCxnSpPr>
        <p:spPr>
          <a:xfrm flipV="1">
            <a:off x="755992" y="587029"/>
            <a:ext cx="9256507" cy="14266"/>
          </a:xfrm>
          <a:prstGeom prst="line">
            <a:avLst/>
          </a:prstGeom>
          <a:ln w="19050">
            <a:solidFill>
              <a:schemeClr val="accent4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6">
            <a:extLst>
              <a:ext uri="{FF2B5EF4-FFF2-40B4-BE49-F238E27FC236}">
                <a16:creationId xmlns:a16="http://schemas.microsoft.com/office/drawing/2014/main" id="{21B5177B-7462-460B-8C0C-A1CE020976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2499" y="-4897"/>
            <a:ext cx="2179501" cy="83099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B0E3873-91C9-4101-8699-B70ABA313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1" y="179350"/>
            <a:ext cx="472658" cy="558246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F43D7F65-3140-4C9E-B300-F9615AB6C329}"/>
              </a:ext>
            </a:extLst>
          </p:cNvPr>
          <p:cNvSpPr txBox="1"/>
          <p:nvPr/>
        </p:nvSpPr>
        <p:spPr>
          <a:xfrm>
            <a:off x="10714525" y="5575495"/>
            <a:ext cx="1241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i="1" dirty="0"/>
              <a:t>Źródło: IBRIS</a:t>
            </a:r>
          </a:p>
        </p:txBody>
      </p:sp>
      <p:sp>
        <p:nvSpPr>
          <p:cNvPr id="12" name="Symbol zastępczy zawartości 2">
            <a:extLst>
              <a:ext uri="{FF2B5EF4-FFF2-40B4-BE49-F238E27FC236}">
                <a16:creationId xmlns:a16="http://schemas.microsoft.com/office/drawing/2014/main" id="{2E93811F-F6E0-492C-894D-B66DC50915AC}"/>
              </a:ext>
            </a:extLst>
          </p:cNvPr>
          <p:cNvSpPr txBox="1">
            <a:spLocks/>
          </p:cNvSpPr>
          <p:nvPr/>
        </p:nvSpPr>
        <p:spPr>
          <a:xfrm>
            <a:off x="227552" y="1105372"/>
            <a:ext cx="9573674" cy="4289008"/>
          </a:xfrm>
          <a:prstGeom prst="rect">
            <a:avLst/>
          </a:prstGeom>
          <a:ln w="19050">
            <a:noFill/>
          </a:ln>
        </p:spPr>
        <p:txBody>
          <a:bodyPr wrap="square" numCol="1" spcCol="36000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05C7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05C7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05C7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05C7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05C7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400" b="1" dirty="0">
                <a:solidFill>
                  <a:schemeClr val="tx1"/>
                </a:solidFill>
              </a:rPr>
              <a:t>Poziom znajomości programów wsparcia dla MŚP jest zróżnicowany wśród badanych, a wiedza o nich najczęściej powierzchowna, hasłowa. </a:t>
            </a:r>
            <a:r>
              <a:rPr lang="pl-PL" sz="1400" dirty="0">
                <a:solidFill>
                  <a:schemeClr val="tx1"/>
                </a:solidFill>
              </a:rPr>
              <a:t>Wyjątek stanowi dobrze znana tzw. „tarcza </a:t>
            </a:r>
            <a:r>
              <a:rPr lang="pl-PL" sz="1400" dirty="0" err="1">
                <a:solidFill>
                  <a:schemeClr val="tx1"/>
                </a:solidFill>
              </a:rPr>
              <a:t>covidowa</a:t>
            </a:r>
            <a:r>
              <a:rPr lang="pl-PL" sz="1400" dirty="0">
                <a:solidFill>
                  <a:schemeClr val="tx1"/>
                </a:solidFill>
              </a:rPr>
              <a:t>”.</a:t>
            </a:r>
          </a:p>
          <a:p>
            <a:pPr algn="just"/>
            <a:r>
              <a:rPr lang="pl-PL" sz="1400" b="1" dirty="0">
                <a:solidFill>
                  <a:schemeClr val="tx1"/>
                </a:solidFill>
              </a:rPr>
              <a:t>Istnieje grupa przedsiębiorców, którzy nie znają żadnego programu. Twierdzą, że nie interesują się tematem. </a:t>
            </a:r>
            <a:br>
              <a:rPr lang="pl-PL" sz="1400" dirty="0">
                <a:solidFill>
                  <a:schemeClr val="tx1"/>
                </a:solidFill>
              </a:rPr>
            </a:br>
            <a:r>
              <a:rPr lang="pl-PL" sz="1400" dirty="0">
                <a:solidFill>
                  <a:schemeClr val="tx1"/>
                </a:solidFill>
              </a:rPr>
              <a:t>Wyrażają przekonanie, że nie są w grupie potencjalnych beneficjentów (np. ze względu na staż firmy).</a:t>
            </a:r>
          </a:p>
          <a:p>
            <a:pPr algn="just"/>
            <a:r>
              <a:rPr lang="pl-PL" sz="1400" b="1" dirty="0">
                <a:solidFill>
                  <a:schemeClr val="tx1"/>
                </a:solidFill>
              </a:rPr>
              <a:t>Niektórzy słyszeli tylko o programie wsparcia dla rozpoczynających działalność gospodarczą po raz pierwszy </a:t>
            </a:r>
            <a:r>
              <a:rPr lang="pl-PL" sz="1400" dirty="0">
                <a:solidFill>
                  <a:schemeClr val="tx1"/>
                </a:solidFill>
              </a:rPr>
              <a:t>i kojarzą go z Urzędem Pracy, niższą składką ZUS. </a:t>
            </a:r>
          </a:p>
          <a:p>
            <a:pPr algn="just"/>
            <a:r>
              <a:rPr lang="pl-PL" sz="1400" b="1" dirty="0">
                <a:solidFill>
                  <a:schemeClr val="tx1"/>
                </a:solidFill>
              </a:rPr>
              <a:t>Inne programy są znane tylko nielicznym badanym. </a:t>
            </a:r>
            <a:r>
              <a:rPr lang="pl-PL" sz="1400" dirty="0">
                <a:solidFill>
                  <a:schemeClr val="tx1"/>
                </a:solidFill>
              </a:rPr>
              <a:t>Znajomość programów najczęściej idzie w parze z doświadczeniami w składaniu wniosków i z ogólnie pozytywnym nastawieniem do korzystania z publicznych form wsparcia MŚP.</a:t>
            </a:r>
          </a:p>
          <a:p>
            <a:pPr algn="just"/>
            <a:r>
              <a:rPr lang="pl-PL" sz="1400" dirty="0">
                <a:solidFill>
                  <a:schemeClr val="tx1"/>
                </a:solidFill>
              </a:rPr>
              <a:t>Odnotowano opinię wskazującą na brak programów wsparcia dla MŚP z woj. pomorskiego wskutek oceny regionu jako rozwijającego się, w przeciwieństwie do wschodniej części Polski, gdzie „</a:t>
            </a:r>
            <a:r>
              <a:rPr lang="pl-PL" sz="1400" i="1" dirty="0">
                <a:solidFill>
                  <a:schemeClr val="tx1"/>
                </a:solidFill>
              </a:rPr>
              <a:t>pewnie jest więcej wsparcia dla małych firm, bo teren biedniejszy”.</a:t>
            </a:r>
          </a:p>
          <a:p>
            <a:pPr marL="0" indent="0" algn="just">
              <a:buNone/>
            </a:pPr>
            <a:endParaRPr lang="pl-PL" sz="1200" dirty="0">
              <a:solidFill>
                <a:schemeClr val="tx1"/>
              </a:solidFill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A11B7CF5-6DAD-45E9-823D-A10A6FE6918A}"/>
              </a:ext>
            </a:extLst>
          </p:cNvPr>
          <p:cNvSpPr/>
          <p:nvPr/>
        </p:nvSpPr>
        <p:spPr>
          <a:xfrm>
            <a:off x="0" y="6095163"/>
            <a:ext cx="12192000" cy="757680"/>
          </a:xfrm>
          <a:prstGeom prst="rect">
            <a:avLst/>
          </a:prstGeom>
          <a:solidFill>
            <a:srgbClr val="4E76A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pl-PL" sz="1600" b="1">
                <a:solidFill>
                  <a:schemeClr val="bg1"/>
                </a:solidFill>
              </a:rPr>
              <a:t>Pomorskie programy wsparcia MŚP dla przedsiębiorców wymagają intensywniejszej promocji.</a:t>
            </a:r>
          </a:p>
        </p:txBody>
      </p:sp>
      <p:grpSp>
        <p:nvGrpSpPr>
          <p:cNvPr id="14" name="Grupa 13">
            <a:extLst>
              <a:ext uri="{FF2B5EF4-FFF2-40B4-BE49-F238E27FC236}">
                <a16:creationId xmlns:a16="http://schemas.microsoft.com/office/drawing/2014/main" id="{B33A5AB3-14B7-49A6-9EE6-9388F0DA36F6}"/>
              </a:ext>
            </a:extLst>
          </p:cNvPr>
          <p:cNvGrpSpPr/>
          <p:nvPr/>
        </p:nvGrpSpPr>
        <p:grpSpPr>
          <a:xfrm>
            <a:off x="545208" y="4123321"/>
            <a:ext cx="9162727" cy="1805072"/>
            <a:chOff x="545208" y="4123321"/>
            <a:chExt cx="9162727" cy="1805072"/>
          </a:xfrm>
        </p:grpSpPr>
        <p:sp>
          <p:nvSpPr>
            <p:cNvPr id="15" name="Symbol zastępczy zawartości 2">
              <a:extLst>
                <a:ext uri="{FF2B5EF4-FFF2-40B4-BE49-F238E27FC236}">
                  <a16:creationId xmlns:a16="http://schemas.microsoft.com/office/drawing/2014/main" id="{D1653771-DB78-44FE-B873-22849F4E0BE0}"/>
                </a:ext>
              </a:extLst>
            </p:cNvPr>
            <p:cNvSpPr txBox="1">
              <a:spLocks/>
            </p:cNvSpPr>
            <p:nvPr/>
          </p:nvSpPr>
          <p:spPr>
            <a:xfrm>
              <a:off x="1065583" y="4646541"/>
              <a:ext cx="3601142" cy="1281852"/>
            </a:xfrm>
            <a:prstGeom prst="rect">
              <a:avLst/>
            </a:prstGeom>
            <a:ln w="9525">
              <a:solidFill>
                <a:srgbClr val="4E76AC"/>
              </a:solidFill>
            </a:ln>
          </p:spPr>
          <p:txBody>
            <a:bodyPr wrap="square" numCol="1" spcCol="36000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rgbClr val="105C73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105C73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105C73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05C73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05C73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400" b="1">
                  <a:solidFill>
                    <a:schemeClr val="tx1"/>
                  </a:solidFill>
                </a:rPr>
                <a:t>Słabe zainteresowanie tematem wśród MŚP wynikające z zamkniętej postawy </a:t>
              </a:r>
              <a:r>
                <a:rPr lang="pl-PL" sz="1400">
                  <a:solidFill>
                    <a:schemeClr val="tx1"/>
                  </a:solidFill>
                </a:rPr>
                <a:t>np. Dobry Rzemieślnik, Ambitna Mrówka</a:t>
              </a:r>
            </a:p>
            <a:p>
              <a:r>
                <a:rPr lang="pl-PL" sz="1400" b="1">
                  <a:solidFill>
                    <a:schemeClr val="tx1"/>
                  </a:solidFill>
                </a:rPr>
                <a:t>Nieefektywna komunikacja programów.</a:t>
              </a:r>
              <a:br>
                <a:rPr lang="pl-PL" sz="1400">
                  <a:solidFill>
                    <a:schemeClr val="tx1"/>
                  </a:solidFill>
                </a:rPr>
              </a:br>
              <a:endParaRPr lang="pl-PL" sz="1400">
                <a:solidFill>
                  <a:schemeClr val="tx1"/>
                </a:solidFill>
              </a:endParaRPr>
            </a:p>
            <a:p>
              <a:pPr marL="0" indent="0">
                <a:buNone/>
              </a:pPr>
              <a:endParaRPr lang="pl-PL" sz="1200">
                <a:solidFill>
                  <a:schemeClr val="tx1"/>
                </a:solidFill>
              </a:endParaRPr>
            </a:p>
          </p:txBody>
        </p:sp>
        <p:sp>
          <p:nvSpPr>
            <p:cNvPr id="16" name="Symbol zastępczy zawartości 2">
              <a:extLst>
                <a:ext uri="{FF2B5EF4-FFF2-40B4-BE49-F238E27FC236}">
                  <a16:creationId xmlns:a16="http://schemas.microsoft.com/office/drawing/2014/main" id="{BAAABE8C-3EA8-444A-9091-2F2AC4C4E6BC}"/>
                </a:ext>
              </a:extLst>
            </p:cNvPr>
            <p:cNvSpPr txBox="1">
              <a:spLocks/>
            </p:cNvSpPr>
            <p:nvPr/>
          </p:nvSpPr>
          <p:spPr>
            <a:xfrm>
              <a:off x="5901045" y="4632638"/>
              <a:ext cx="3806890" cy="1295755"/>
            </a:xfrm>
            <a:prstGeom prst="rect">
              <a:avLst/>
            </a:prstGeom>
            <a:ln w="12700">
              <a:solidFill>
                <a:srgbClr val="4E76AC"/>
              </a:solidFill>
            </a:ln>
          </p:spPr>
          <p:txBody>
            <a:bodyPr wrap="square" numCol="1" spcCol="36000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rgbClr val="105C73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105C73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105C73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05C73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05C73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400">
                  <a:solidFill>
                    <a:schemeClr val="tx1"/>
                  </a:solidFill>
                </a:rPr>
                <a:t>Inni przedsiębiorcy z sektora MŚP</a:t>
              </a:r>
            </a:p>
            <a:p>
              <a:r>
                <a:rPr lang="pl-PL" sz="1400">
                  <a:solidFill>
                    <a:schemeClr val="tx1"/>
                  </a:solidFill>
                </a:rPr>
                <a:t>Firmy specjalizujące się we wsparciu MŚP w składaniu wniosków</a:t>
              </a:r>
            </a:p>
            <a:p>
              <a:r>
                <a:rPr lang="pl-PL" sz="1400">
                  <a:solidFill>
                    <a:schemeClr val="tx1"/>
                  </a:solidFill>
                </a:rPr>
                <a:t>Relatywnie rzadko, informacje w Internecie.</a:t>
              </a:r>
              <a:endParaRPr lang="pl-PL" sz="1200">
                <a:solidFill>
                  <a:schemeClr val="tx1"/>
                </a:solidFill>
              </a:endParaRPr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EED0774C-879B-4A2A-A647-FAA4E6055C99}"/>
                </a:ext>
              </a:extLst>
            </p:cNvPr>
            <p:cNvSpPr txBox="1"/>
            <p:nvPr/>
          </p:nvSpPr>
          <p:spPr>
            <a:xfrm>
              <a:off x="1065583" y="4123321"/>
              <a:ext cx="3601142" cy="523220"/>
            </a:xfrm>
            <a:prstGeom prst="rect">
              <a:avLst/>
            </a:prstGeom>
            <a:solidFill>
              <a:srgbClr val="4E76AC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pl-PL" sz="1400" b="1" dirty="0">
                  <a:solidFill>
                    <a:schemeClr val="bg1"/>
                  </a:solidFill>
                </a:rPr>
                <a:t>Przyczyny niskiej znajomości programów wsparcia, to:</a:t>
              </a:r>
            </a:p>
          </p:txBody>
        </p:sp>
        <p:sp>
          <p:nvSpPr>
            <p:cNvPr id="19" name="pole tekstowe 18">
              <a:extLst>
                <a:ext uri="{FF2B5EF4-FFF2-40B4-BE49-F238E27FC236}">
                  <a16:creationId xmlns:a16="http://schemas.microsoft.com/office/drawing/2014/main" id="{439AD8DC-61D5-4241-98AC-EA7AC0BD8C14}"/>
                </a:ext>
              </a:extLst>
            </p:cNvPr>
            <p:cNvSpPr txBox="1"/>
            <p:nvPr/>
          </p:nvSpPr>
          <p:spPr>
            <a:xfrm>
              <a:off x="5897589" y="4123321"/>
              <a:ext cx="3810346" cy="523220"/>
            </a:xfrm>
            <a:prstGeom prst="rect">
              <a:avLst/>
            </a:prstGeom>
            <a:solidFill>
              <a:srgbClr val="4E76AC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pl-PL" sz="1400" b="1" dirty="0">
                  <a:solidFill>
                    <a:schemeClr val="bg1"/>
                  </a:solidFill>
                </a:rPr>
                <a:t>Główne źródła wiedzy o programach wsparcia to:</a:t>
              </a:r>
            </a:p>
          </p:txBody>
        </p:sp>
        <p:pic>
          <p:nvPicPr>
            <p:cNvPr id="20" name="Grafika 19" descr="Osoba z pomysłem z wypełnieniem pełnym">
              <a:extLst>
                <a:ext uri="{FF2B5EF4-FFF2-40B4-BE49-F238E27FC236}">
                  <a16:creationId xmlns:a16="http://schemas.microsoft.com/office/drawing/2014/main" id="{D5ECDD2A-8A4D-426B-B0C4-235B0EFB3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5208" y="4137223"/>
              <a:ext cx="495415" cy="495415"/>
            </a:xfrm>
            <a:prstGeom prst="rect">
              <a:avLst/>
            </a:prstGeom>
          </p:spPr>
        </p:pic>
        <p:pic>
          <p:nvPicPr>
            <p:cNvPr id="21" name="Grafika 20" descr="Żarówka i koło zębate z wypełnieniem pełnym">
              <a:extLst>
                <a:ext uri="{FF2B5EF4-FFF2-40B4-BE49-F238E27FC236}">
                  <a16:creationId xmlns:a16="http://schemas.microsoft.com/office/drawing/2014/main" id="{E7C136DA-2868-4852-AB32-2C983ED25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340843" y="4125812"/>
              <a:ext cx="506826" cy="506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0816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C91ED-FD9B-E68E-7DDB-649264CB9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1F8563-85BB-1AB5-9953-576D284D5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829" y="27125"/>
            <a:ext cx="10515600" cy="814744"/>
          </a:xfrm>
        </p:spPr>
        <p:txBody>
          <a:bodyPr>
            <a:noAutofit/>
          </a:bodyPr>
          <a:lstStyle/>
          <a:p>
            <a:r>
              <a:rPr lang="pl-PL" sz="2400" b="1" dirty="0">
                <a:solidFill>
                  <a:srgbClr val="08529C"/>
                </a:solidFill>
                <a:ea typeface="+mn-ea"/>
                <a:cs typeface="+mn-cs"/>
              </a:rPr>
              <a:t>ROZPOZNAWALNOŚĆ POMORSKICH INSTYTUCJI</a:t>
            </a:r>
          </a:p>
        </p:txBody>
      </p: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4B7DF512-3CA8-A0B8-8CB9-E5F6F9CB6F14}"/>
              </a:ext>
            </a:extLst>
          </p:cNvPr>
          <p:cNvCxnSpPr>
            <a:cxnSpLocks/>
          </p:cNvCxnSpPr>
          <p:nvPr/>
        </p:nvCxnSpPr>
        <p:spPr>
          <a:xfrm flipV="1">
            <a:off x="755992" y="587029"/>
            <a:ext cx="9256507" cy="14266"/>
          </a:xfrm>
          <a:prstGeom prst="line">
            <a:avLst/>
          </a:prstGeom>
          <a:ln w="19050">
            <a:solidFill>
              <a:schemeClr val="accent4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6">
            <a:extLst>
              <a:ext uri="{FF2B5EF4-FFF2-40B4-BE49-F238E27FC236}">
                <a16:creationId xmlns:a16="http://schemas.microsoft.com/office/drawing/2014/main" id="{21B5177B-7462-460B-8C0C-A1CE020976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2499" y="-4897"/>
            <a:ext cx="2179501" cy="83099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B0E3873-91C9-4101-8699-B70ABA313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1" y="179350"/>
            <a:ext cx="472658" cy="558246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F43D7F65-3140-4C9E-B300-F9615AB6C329}"/>
              </a:ext>
            </a:extLst>
          </p:cNvPr>
          <p:cNvSpPr txBox="1"/>
          <p:nvPr/>
        </p:nvSpPr>
        <p:spPr>
          <a:xfrm>
            <a:off x="10714525" y="5575495"/>
            <a:ext cx="1241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i="1" dirty="0"/>
              <a:t>Źródło: IBRIS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43A891E2-FA52-40E8-BEDE-298D0B5FC024}"/>
              </a:ext>
            </a:extLst>
          </p:cNvPr>
          <p:cNvSpPr txBox="1"/>
          <p:nvPr/>
        </p:nvSpPr>
        <p:spPr>
          <a:xfrm>
            <a:off x="6283842" y="1101392"/>
            <a:ext cx="5565631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ndview"/>
                <a:ea typeface="+mn-ea"/>
                <a:cs typeface="+mn-cs"/>
              </a:rPr>
              <a:t>Łącznie 53 proc. ankietowanych przedsiębiorców kojarzy Agencję Rozwoju Pomorza, jednak tylko 6 proc. ma za sobą współpracę z tą instytucją.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200" b="1" dirty="0">
                <a:solidFill>
                  <a:prstClr val="black"/>
                </a:solidFill>
                <a:latin typeface="Grandview"/>
              </a:rPr>
              <a:t>Drugą dość rozpoznawalną (52 proc.) instytucją wspierającą pomorskie firmy MŚP jest Pomorski Fundusz Rozwoju.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ndview"/>
                <a:ea typeface="+mn-ea"/>
                <a:cs typeface="+mn-cs"/>
              </a:rPr>
              <a:t>Około 30 proc</a:t>
            </a:r>
            <a:r>
              <a:rPr lang="pl-PL" sz="1200" b="1" dirty="0">
                <a:solidFill>
                  <a:prstClr val="black"/>
                </a:solidFill>
                <a:latin typeface="Grandview"/>
              </a:rPr>
              <a:t>. zapytanych słyszało o Lokalnych Grupach Działania oraz o Pomorskim Regionalnym Funduszu Poręczeń Kredytowych.</a:t>
            </a: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</p:txBody>
      </p:sp>
      <p:graphicFrame>
        <p:nvGraphicFramePr>
          <p:cNvPr id="23" name="Wykres 22">
            <a:extLst>
              <a:ext uri="{FF2B5EF4-FFF2-40B4-BE49-F238E27FC236}">
                <a16:creationId xmlns:a16="http://schemas.microsoft.com/office/drawing/2014/main" id="{A5C26816-1912-4DA1-A37C-781A044C1C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5140086"/>
              </p:ext>
            </p:extLst>
          </p:nvPr>
        </p:nvGraphicFramePr>
        <p:xfrm>
          <a:off x="118914" y="2393424"/>
          <a:ext cx="10358589" cy="4285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pole tekstowe 23">
            <a:extLst>
              <a:ext uri="{FF2B5EF4-FFF2-40B4-BE49-F238E27FC236}">
                <a16:creationId xmlns:a16="http://schemas.microsoft.com/office/drawing/2014/main" id="{35CC1CE5-03BE-4D6A-B889-7856B7D47EB8}"/>
              </a:ext>
            </a:extLst>
          </p:cNvPr>
          <p:cNvSpPr txBox="1"/>
          <p:nvPr/>
        </p:nvSpPr>
        <p:spPr>
          <a:xfrm>
            <a:off x="342526" y="1161199"/>
            <a:ext cx="57534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ndview"/>
                <a:ea typeface="Helvetica Neue"/>
                <a:cs typeface="Helvetica Neue"/>
              </a:rPr>
              <a:t>Które z poniższych instytucji, organizacji wspierających MŚP zna Pan/i chociaż ze słyszenia? Z którymi Pana/i firma współpracował/a? </a:t>
            </a:r>
          </a:p>
        </p:txBody>
      </p:sp>
    </p:spTree>
    <p:extLst>
      <p:ext uri="{BB962C8B-B14F-4D97-AF65-F5344CB8AC3E}">
        <p14:creationId xmlns:p14="http://schemas.microsoft.com/office/powerpoint/2010/main" val="1023138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C91ED-FD9B-E68E-7DDB-649264CB9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1F8563-85BB-1AB5-9953-576D284D5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14744"/>
          </a:xfrm>
        </p:spPr>
        <p:txBody>
          <a:bodyPr>
            <a:noAutofit/>
          </a:bodyPr>
          <a:lstStyle/>
          <a:p>
            <a:r>
              <a:rPr lang="pl-PL" sz="2400" b="1" dirty="0">
                <a:solidFill>
                  <a:srgbClr val="08529C"/>
                </a:solidFill>
                <a:latin typeface="Grandview"/>
                <a:ea typeface="+mn-ea"/>
                <a:cs typeface="+mn-cs"/>
              </a:rPr>
              <a:t>KONDYCJA FIRM  </a:t>
            </a:r>
            <a:r>
              <a:rPr lang="pl-PL" sz="1600" b="1" dirty="0">
                <a:solidFill>
                  <a:srgbClr val="08529C"/>
                </a:solidFill>
                <a:latin typeface="Grandview"/>
                <a:ea typeface="+mn-ea"/>
                <a:cs typeface="+mn-cs"/>
              </a:rPr>
              <a:t>Badania Ilościowe</a:t>
            </a:r>
          </a:p>
        </p:txBody>
      </p: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4B7DF512-3CA8-A0B8-8CB9-E5F6F9CB6F14}"/>
              </a:ext>
            </a:extLst>
          </p:cNvPr>
          <p:cNvCxnSpPr>
            <a:cxnSpLocks/>
          </p:cNvCxnSpPr>
          <p:nvPr/>
        </p:nvCxnSpPr>
        <p:spPr>
          <a:xfrm>
            <a:off x="838200" y="600198"/>
            <a:ext cx="9174299" cy="0"/>
          </a:xfrm>
          <a:prstGeom prst="line">
            <a:avLst/>
          </a:prstGeom>
          <a:ln w="19050">
            <a:solidFill>
              <a:schemeClr val="accent4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Wykres 15">
            <a:extLst>
              <a:ext uri="{FF2B5EF4-FFF2-40B4-BE49-F238E27FC236}">
                <a16:creationId xmlns:a16="http://schemas.microsoft.com/office/drawing/2014/main" id="{84C2017E-FCC5-4705-9791-A13F1D6BA8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7667918"/>
              </p:ext>
            </p:extLst>
          </p:nvPr>
        </p:nvGraphicFramePr>
        <p:xfrm>
          <a:off x="241171" y="908150"/>
          <a:ext cx="9349672" cy="594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4282DCEB-E3F2-4CCA-BD40-F5BAADBD4F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2499" y="-4897"/>
            <a:ext cx="2179501" cy="83099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BE1EFE9-AC98-4A55-9717-E11F1ECF2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1" y="179350"/>
            <a:ext cx="472658" cy="558246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A8071252-B41E-440D-B52D-D759F605E7ED}"/>
              </a:ext>
            </a:extLst>
          </p:cNvPr>
          <p:cNvSpPr txBox="1"/>
          <p:nvPr/>
        </p:nvSpPr>
        <p:spPr>
          <a:xfrm>
            <a:off x="10825204" y="6369259"/>
            <a:ext cx="1241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i="1" dirty="0"/>
              <a:t>Źródło: IBRIS</a:t>
            </a: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3654F732-692E-41FF-9B62-80BE4A620B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5685630"/>
              </p:ext>
            </p:extLst>
          </p:nvPr>
        </p:nvGraphicFramePr>
        <p:xfrm>
          <a:off x="6366107" y="813424"/>
          <a:ext cx="5584722" cy="3750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51E506B0-EEA2-4F3E-9E73-BD8DBC5D211E}"/>
              </a:ext>
            </a:extLst>
          </p:cNvPr>
          <p:cNvSpPr txBox="1"/>
          <p:nvPr/>
        </p:nvSpPr>
        <p:spPr>
          <a:xfrm>
            <a:off x="7464223" y="4361251"/>
            <a:ext cx="4727777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ndview"/>
                <a:ea typeface="+mn-ea"/>
                <a:cs typeface="+mn-cs"/>
              </a:rPr>
              <a:t>Blisko połowa ankietowanych pomorskich firm ocenia swoją kondycję jako dobrą (49 proc.), w tym 6 proc. – jako bardzo dobrą.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200" b="1" dirty="0">
                <a:solidFill>
                  <a:prstClr val="black"/>
                </a:solidFill>
                <a:latin typeface="Grandview"/>
              </a:rPr>
              <a:t>Kondycja średnia może oznaczać, że firma boryka się ze trudnościami, lecz obecnie jest w stanie je rozwiązywać.</a:t>
            </a: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244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5D066-5556-491C-2BAE-9C11AD8A2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15FF44-B0CC-6BB3-FCE9-EF8330C2F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643"/>
            <a:ext cx="10515600" cy="814744"/>
          </a:xfrm>
        </p:spPr>
        <p:txBody>
          <a:bodyPr>
            <a:noAutofit/>
          </a:bodyPr>
          <a:lstStyle/>
          <a:p>
            <a:r>
              <a:rPr lang="pl-PL" sz="2200" b="1" i="1" dirty="0">
                <a:solidFill>
                  <a:srgbClr val="08529C"/>
                </a:solidFill>
                <a:latin typeface="Grandview"/>
                <a:ea typeface="+mn-ea"/>
                <a:cs typeface="+mn-cs"/>
              </a:rPr>
              <a:t>Czynniki wpływające na funkcjonowanie MŚP w województwie pomorskim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9D20C494-2FB2-3DD7-E05B-D25122434B43}"/>
              </a:ext>
            </a:extLst>
          </p:cNvPr>
          <p:cNvSpPr txBox="1">
            <a:spLocks/>
          </p:cNvSpPr>
          <p:nvPr/>
        </p:nvSpPr>
        <p:spPr>
          <a:xfrm>
            <a:off x="3454533" y="1012622"/>
            <a:ext cx="7606242" cy="475117"/>
          </a:xfrm>
          <a:prstGeom prst="rect">
            <a:avLst/>
          </a:prstGeom>
          <a:ln w="19050">
            <a:noFill/>
          </a:ln>
        </p:spPr>
        <p:txBody>
          <a:bodyPr wrap="square" numCol="1" spcCol="36000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05C7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05C7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05C7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05C7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05C7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l-PL" sz="1600" b="1" dirty="0">
                <a:solidFill>
                  <a:schemeClr val="tx1"/>
                </a:solidFill>
              </a:rPr>
              <a:t>Główne czynniki wpływające na funkcjonowanie MŚP to</a:t>
            </a:r>
            <a:r>
              <a:rPr lang="pl-PL" sz="1400" b="1" dirty="0">
                <a:solidFill>
                  <a:schemeClr val="tx1"/>
                </a:solidFill>
              </a:rPr>
              <a:t>:</a:t>
            </a:r>
            <a:endParaRPr lang="pl-PL" sz="1200" dirty="0">
              <a:solidFill>
                <a:schemeClr val="tx1"/>
              </a:solidFill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4C72285D-6FF7-40A5-83F6-69C61B15961F}"/>
              </a:ext>
            </a:extLst>
          </p:cNvPr>
          <p:cNvSpPr/>
          <p:nvPr/>
        </p:nvSpPr>
        <p:spPr>
          <a:xfrm>
            <a:off x="0" y="5962650"/>
            <a:ext cx="12192000" cy="895350"/>
          </a:xfrm>
          <a:prstGeom prst="rect">
            <a:avLst/>
          </a:prstGeom>
          <a:solidFill>
            <a:srgbClr val="4E76A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8970ACB-FF43-946D-98D1-5F0AF454C759}"/>
              </a:ext>
            </a:extLst>
          </p:cNvPr>
          <p:cNvSpPr txBox="1"/>
          <p:nvPr/>
        </p:nvSpPr>
        <p:spPr>
          <a:xfrm>
            <a:off x="407987" y="6106039"/>
            <a:ext cx="116220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>
                <a:solidFill>
                  <a:schemeClr val="bg1"/>
                </a:solidFill>
              </a:rPr>
              <a:t>W wypowiedziach badanych dotyczących realiów funkcjonowania MŚP w obecnej sytuacji </a:t>
            </a:r>
            <a:r>
              <a:rPr lang="pl-PL" sz="1600" b="1">
                <a:solidFill>
                  <a:schemeClr val="bg1"/>
                </a:solidFill>
              </a:rPr>
              <a:t>wyczuwalne są przede wszystkim negatywne nastroje. </a:t>
            </a:r>
            <a:r>
              <a:rPr lang="pl-PL" sz="1600">
                <a:solidFill>
                  <a:schemeClr val="bg1"/>
                </a:solidFill>
              </a:rPr>
              <a:t>Większość problemów, które są wymieniane, ma charakter ogólny, niezwiązany z województwem.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462C3D4-27DE-94D0-7357-3F70573D4D32}"/>
              </a:ext>
            </a:extLst>
          </p:cNvPr>
          <p:cNvSpPr txBox="1"/>
          <p:nvPr/>
        </p:nvSpPr>
        <p:spPr>
          <a:xfrm>
            <a:off x="284163" y="1631296"/>
            <a:ext cx="2016000" cy="738664"/>
          </a:xfrm>
          <a:prstGeom prst="rect">
            <a:avLst/>
          </a:prstGeom>
          <a:solidFill>
            <a:srgbClr val="4E76AC"/>
          </a:solidFill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solidFill>
                  <a:schemeClr val="bg1"/>
                </a:solidFill>
              </a:rPr>
              <a:t>CORAZ WIĘKSZE KOSZTY PROWADZENIA DZIAŁALNOŚCI </a:t>
            </a: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7B7B2D5-8906-4E9A-6964-5313789D9E4F}"/>
              </a:ext>
            </a:extLst>
          </p:cNvPr>
          <p:cNvSpPr txBox="1"/>
          <p:nvPr/>
        </p:nvSpPr>
        <p:spPr>
          <a:xfrm>
            <a:off x="4933157" y="1631294"/>
            <a:ext cx="1972864" cy="738664"/>
          </a:xfrm>
          <a:prstGeom prst="rect">
            <a:avLst/>
          </a:prstGeom>
          <a:solidFill>
            <a:srgbClr val="4E76AC"/>
          </a:solidFill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solidFill>
                  <a:schemeClr val="bg1"/>
                </a:solidFill>
              </a:rPr>
              <a:t>TRUDNA SYTUACJA NA RYNKU PRACY</a:t>
            </a:r>
          </a:p>
          <a:p>
            <a:pPr algn="ctr"/>
            <a:endParaRPr lang="pl-PL" sz="1400" b="1" dirty="0">
              <a:solidFill>
                <a:schemeClr val="bg1"/>
              </a:solidFill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DE0546B-26F8-65C1-068B-FA997D005271}"/>
              </a:ext>
            </a:extLst>
          </p:cNvPr>
          <p:cNvSpPr txBox="1"/>
          <p:nvPr/>
        </p:nvSpPr>
        <p:spPr>
          <a:xfrm>
            <a:off x="7275800" y="1639858"/>
            <a:ext cx="2016000" cy="738664"/>
          </a:xfrm>
          <a:prstGeom prst="rect">
            <a:avLst/>
          </a:prstGeom>
          <a:solidFill>
            <a:srgbClr val="4E76AC"/>
          </a:solidFill>
        </p:spPr>
        <p:txBody>
          <a:bodyPr wrap="square" anchor="ctr">
            <a:spAutoFit/>
          </a:bodyPr>
          <a:lstStyle/>
          <a:p>
            <a:pPr marL="36000" indent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l-PL" sz="1400" b="1" dirty="0">
                <a:solidFill>
                  <a:schemeClr val="bg1"/>
                </a:solidFill>
              </a:rPr>
              <a:t>REALIA RYNKOWE</a:t>
            </a:r>
          </a:p>
          <a:p>
            <a:pPr marL="36000" indent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pl-PL" sz="800" b="1" dirty="0">
              <a:solidFill>
                <a:schemeClr val="bg1"/>
              </a:solidFill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4C18FE3-2405-58B6-6662-D5A6C0978827}"/>
              </a:ext>
            </a:extLst>
          </p:cNvPr>
          <p:cNvSpPr txBox="1"/>
          <p:nvPr/>
        </p:nvSpPr>
        <p:spPr>
          <a:xfrm>
            <a:off x="9582150" y="1631296"/>
            <a:ext cx="2016000" cy="738664"/>
          </a:xfrm>
          <a:prstGeom prst="rect">
            <a:avLst/>
          </a:prstGeom>
          <a:solidFill>
            <a:srgbClr val="4E76AC"/>
          </a:solidFill>
        </p:spPr>
        <p:txBody>
          <a:bodyPr wrap="square">
            <a:spAutoFit/>
          </a:bodyPr>
          <a:lstStyle/>
          <a:p>
            <a:pPr marL="36000" indent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l-PL" sz="1400" b="1" dirty="0">
                <a:solidFill>
                  <a:schemeClr val="bg1"/>
                </a:solidFill>
              </a:rPr>
              <a:t>CHAOS PODATKOWY</a:t>
            </a:r>
          </a:p>
          <a:p>
            <a:pPr marL="36000" indent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pl-PL" sz="800" b="1" dirty="0">
              <a:solidFill>
                <a:schemeClr val="bg1"/>
              </a:solidFill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F3101AE-7699-CCE0-9831-7EA0B3ACDE89}"/>
              </a:ext>
            </a:extLst>
          </p:cNvPr>
          <p:cNvSpPr txBox="1"/>
          <p:nvPr/>
        </p:nvSpPr>
        <p:spPr>
          <a:xfrm>
            <a:off x="2608660" y="1631296"/>
            <a:ext cx="2016000" cy="738664"/>
          </a:xfrm>
          <a:prstGeom prst="rect">
            <a:avLst/>
          </a:prstGeom>
          <a:solidFill>
            <a:srgbClr val="4E76AC"/>
          </a:solidFill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solidFill>
                  <a:schemeClr val="bg1"/>
                </a:solidFill>
              </a:rPr>
              <a:t>NIEPEWNA SYTUACJA GOSPODARCZO-POLITYCZNA W EUROPIE</a:t>
            </a: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73FB541B-05A5-1C70-4042-DAC995D0171B}"/>
              </a:ext>
            </a:extLst>
          </p:cNvPr>
          <p:cNvSpPr txBox="1"/>
          <p:nvPr/>
        </p:nvSpPr>
        <p:spPr>
          <a:xfrm>
            <a:off x="286482" y="2372822"/>
            <a:ext cx="2016000" cy="2554545"/>
          </a:xfrm>
          <a:prstGeom prst="rect">
            <a:avLst/>
          </a:prstGeom>
          <a:noFill/>
          <a:ln>
            <a:solidFill>
              <a:srgbClr val="1E5364"/>
            </a:solidFill>
          </a:ln>
        </p:spPr>
        <p:txBody>
          <a:bodyPr wrap="square">
            <a:spAutoFit/>
          </a:bodyPr>
          <a:lstStyle/>
          <a:p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ZUS, podatki, wzrost płacy minimalnej, wzrost stawki za wywóz śmieci, rosnące ceny energii elektrycznej, szczególnie dotkliwe dla branż „sezonowych”.</a:t>
            </a:r>
            <a:endParaRPr lang="pl-PL" sz="1600" dirty="0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70F73707-7857-D94E-61BE-3ACE3DD61F07}"/>
              </a:ext>
            </a:extLst>
          </p:cNvPr>
          <p:cNvSpPr txBox="1"/>
          <p:nvPr/>
        </p:nvSpPr>
        <p:spPr>
          <a:xfrm>
            <a:off x="2620256" y="2372584"/>
            <a:ext cx="2011362" cy="2000548"/>
          </a:xfrm>
          <a:prstGeom prst="rect">
            <a:avLst/>
          </a:prstGeom>
          <a:noFill/>
          <a:ln>
            <a:solidFill>
              <a:srgbClr val="1E5364"/>
            </a:solidFill>
          </a:ln>
        </p:spPr>
        <p:txBody>
          <a:bodyPr wrap="square">
            <a:spAutoFit/>
          </a:bodyPr>
          <a:lstStyle/>
          <a:p>
            <a:endParaRPr lang="pl-PL" sz="1600" dirty="0"/>
          </a:p>
          <a:p>
            <a:r>
              <a:rPr lang="pl-PL" sz="1600" dirty="0"/>
              <a:t>Wiele obaw dotyczących przyszłości gospodarki UE.</a:t>
            </a:r>
          </a:p>
          <a:p>
            <a:endParaRPr lang="pl-PL" sz="1600" dirty="0"/>
          </a:p>
          <a:p>
            <a:endParaRPr lang="pl-PL" sz="1600" dirty="0"/>
          </a:p>
          <a:p>
            <a:endParaRPr lang="pl-PL" sz="1200" dirty="0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3D7074F9-D10E-AF6E-761B-1E51A9075903}"/>
              </a:ext>
            </a:extLst>
          </p:cNvPr>
          <p:cNvSpPr txBox="1"/>
          <p:nvPr/>
        </p:nvSpPr>
        <p:spPr>
          <a:xfrm>
            <a:off x="4930837" y="2369958"/>
            <a:ext cx="1972864" cy="1969770"/>
          </a:xfrm>
          <a:prstGeom prst="rect">
            <a:avLst/>
          </a:prstGeom>
          <a:noFill/>
          <a:ln>
            <a:solidFill>
              <a:srgbClr val="1E5364"/>
            </a:solidFill>
          </a:ln>
        </p:spPr>
        <p:txBody>
          <a:bodyPr wrap="square">
            <a:spAutoFit/>
          </a:bodyPr>
          <a:lstStyle/>
          <a:p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Brak wykwalifikowanych pracowników i specjalistów.</a:t>
            </a:r>
          </a:p>
          <a:p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1200" dirty="0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A000FFF7-262F-0FFD-9F0B-C6059E07602A}"/>
              </a:ext>
            </a:extLst>
          </p:cNvPr>
          <p:cNvSpPr txBox="1"/>
          <p:nvPr/>
        </p:nvSpPr>
        <p:spPr>
          <a:xfrm>
            <a:off x="7275800" y="2372008"/>
            <a:ext cx="2016000" cy="2308324"/>
          </a:xfrm>
          <a:prstGeom prst="rect">
            <a:avLst/>
          </a:prstGeom>
          <a:noFill/>
          <a:ln>
            <a:solidFill>
              <a:srgbClr val="1E5364"/>
            </a:solidFill>
          </a:ln>
        </p:spPr>
        <p:txBody>
          <a:bodyPr wrap="square">
            <a:spAutoFit/>
          </a:bodyPr>
          <a:lstStyle/>
          <a:p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Niepłacenie faktur przez kontrahentów, napływ „dużego” kapitału zewnętrznego, klienci, ograniczają wydatki ze względu na inflację.</a:t>
            </a:r>
            <a:endParaRPr lang="pl-PL" sz="1600" dirty="0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91CE7BD7-4AC0-8B83-5359-E3F2795066A3}"/>
              </a:ext>
            </a:extLst>
          </p:cNvPr>
          <p:cNvSpPr txBox="1"/>
          <p:nvPr/>
        </p:nvSpPr>
        <p:spPr>
          <a:xfrm>
            <a:off x="9600296" y="2374191"/>
            <a:ext cx="2016000" cy="1877437"/>
          </a:xfrm>
          <a:prstGeom prst="rect">
            <a:avLst/>
          </a:prstGeom>
          <a:noFill/>
          <a:ln>
            <a:solidFill>
              <a:srgbClr val="1E5364"/>
            </a:solidFill>
          </a:ln>
        </p:spPr>
        <p:txBody>
          <a:bodyPr wrap="square">
            <a:spAutoFit/>
          </a:bodyPr>
          <a:lstStyle/>
          <a:p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Zmiany systemu, skomplikowane przepisy, brak przewidywalności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endParaRPr lang="pl-PL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1200" dirty="0"/>
          </a:p>
        </p:txBody>
      </p:sp>
      <p:cxnSp>
        <p:nvCxnSpPr>
          <p:cNvPr id="37" name="Łącznik prosty 36">
            <a:extLst>
              <a:ext uri="{FF2B5EF4-FFF2-40B4-BE49-F238E27FC236}">
                <a16:creationId xmlns:a16="http://schemas.microsoft.com/office/drawing/2014/main" id="{D4EE5147-5158-FC57-4B15-977CC766E8AD}"/>
              </a:ext>
            </a:extLst>
          </p:cNvPr>
          <p:cNvCxnSpPr>
            <a:cxnSpLocks/>
          </p:cNvCxnSpPr>
          <p:nvPr/>
        </p:nvCxnSpPr>
        <p:spPr>
          <a:xfrm>
            <a:off x="1285875" y="1433333"/>
            <a:ext cx="93154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Łącznik prosty 39">
            <a:extLst>
              <a:ext uri="{FF2B5EF4-FFF2-40B4-BE49-F238E27FC236}">
                <a16:creationId xmlns:a16="http://schemas.microsoft.com/office/drawing/2014/main" id="{CF838BD0-182D-DE90-BA96-CBB16341D278}"/>
              </a:ext>
            </a:extLst>
          </p:cNvPr>
          <p:cNvCxnSpPr/>
          <p:nvPr/>
        </p:nvCxnSpPr>
        <p:spPr>
          <a:xfrm>
            <a:off x="5972175" y="1340112"/>
            <a:ext cx="0" cy="2566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40">
            <a:extLst>
              <a:ext uri="{FF2B5EF4-FFF2-40B4-BE49-F238E27FC236}">
                <a16:creationId xmlns:a16="http://schemas.microsoft.com/office/drawing/2014/main" id="{CB4A8ADD-2831-1B7B-856D-D6860A45D768}"/>
              </a:ext>
            </a:extLst>
          </p:cNvPr>
          <p:cNvCxnSpPr>
            <a:cxnSpLocks/>
            <a:endCxn id="14" idx="0"/>
          </p:cNvCxnSpPr>
          <p:nvPr/>
        </p:nvCxnSpPr>
        <p:spPr>
          <a:xfrm flipH="1">
            <a:off x="10590150" y="1433333"/>
            <a:ext cx="11176" cy="197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41">
            <a:extLst>
              <a:ext uri="{FF2B5EF4-FFF2-40B4-BE49-F238E27FC236}">
                <a16:creationId xmlns:a16="http://schemas.microsoft.com/office/drawing/2014/main" id="{92CBE679-3087-5BC5-05FB-5E5E7F78F72F}"/>
              </a:ext>
            </a:extLst>
          </p:cNvPr>
          <p:cNvCxnSpPr>
            <a:cxnSpLocks/>
          </p:cNvCxnSpPr>
          <p:nvPr/>
        </p:nvCxnSpPr>
        <p:spPr>
          <a:xfrm flipH="1">
            <a:off x="1276350" y="1433333"/>
            <a:ext cx="9524" cy="1634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42">
            <a:extLst>
              <a:ext uri="{FF2B5EF4-FFF2-40B4-BE49-F238E27FC236}">
                <a16:creationId xmlns:a16="http://schemas.microsoft.com/office/drawing/2014/main" id="{5800FAE6-4895-F561-0905-6507CF0E79FE}"/>
              </a:ext>
            </a:extLst>
          </p:cNvPr>
          <p:cNvCxnSpPr>
            <a:cxnSpLocks/>
          </p:cNvCxnSpPr>
          <p:nvPr/>
        </p:nvCxnSpPr>
        <p:spPr>
          <a:xfrm>
            <a:off x="8258175" y="1433333"/>
            <a:ext cx="0" cy="199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FBDE6DEF-0E1A-F7BC-517F-B42F73457997}"/>
              </a:ext>
            </a:extLst>
          </p:cNvPr>
          <p:cNvCxnSpPr>
            <a:cxnSpLocks/>
          </p:cNvCxnSpPr>
          <p:nvPr/>
        </p:nvCxnSpPr>
        <p:spPr>
          <a:xfrm flipV="1">
            <a:off x="343789" y="811834"/>
            <a:ext cx="9256507" cy="14266"/>
          </a:xfrm>
          <a:prstGeom prst="line">
            <a:avLst/>
          </a:prstGeom>
          <a:ln w="19050">
            <a:solidFill>
              <a:schemeClr val="accent4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Obraz 22">
            <a:extLst>
              <a:ext uri="{FF2B5EF4-FFF2-40B4-BE49-F238E27FC236}">
                <a16:creationId xmlns:a16="http://schemas.microsoft.com/office/drawing/2014/main" id="{2EDA436F-53BE-4420-B3CB-95B75D174E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1024" y="0"/>
            <a:ext cx="2179501" cy="830997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DDDBA4A5-0256-436C-A127-FB17AD039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1" y="179350"/>
            <a:ext cx="472658" cy="558246"/>
          </a:xfrm>
          <a:prstGeom prst="rect">
            <a:avLst/>
          </a:prstGeom>
        </p:spPr>
      </p:pic>
      <p:sp>
        <p:nvSpPr>
          <p:cNvPr id="25" name="pole tekstowe 24">
            <a:extLst>
              <a:ext uri="{FF2B5EF4-FFF2-40B4-BE49-F238E27FC236}">
                <a16:creationId xmlns:a16="http://schemas.microsoft.com/office/drawing/2014/main" id="{BDFAC421-A0ED-433D-8009-6F3AE5DFAC25}"/>
              </a:ext>
            </a:extLst>
          </p:cNvPr>
          <p:cNvSpPr txBox="1"/>
          <p:nvPr/>
        </p:nvSpPr>
        <p:spPr>
          <a:xfrm>
            <a:off x="10869992" y="6461277"/>
            <a:ext cx="1241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i="1" dirty="0"/>
              <a:t>Źródło: IBRIS</a:t>
            </a:r>
          </a:p>
        </p:txBody>
      </p:sp>
    </p:spTree>
    <p:extLst>
      <p:ext uri="{BB962C8B-B14F-4D97-AF65-F5344CB8AC3E}">
        <p14:creationId xmlns:p14="http://schemas.microsoft.com/office/powerpoint/2010/main" val="3424870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C91ED-FD9B-E68E-7DDB-649264CB9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1F8563-85BB-1AB5-9953-576D284D5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549" y="11356"/>
            <a:ext cx="10515600" cy="814744"/>
          </a:xfrm>
        </p:spPr>
        <p:txBody>
          <a:bodyPr>
            <a:noAutofit/>
          </a:bodyPr>
          <a:lstStyle/>
          <a:p>
            <a:r>
              <a:rPr lang="pl-PL" sz="2400" b="1" dirty="0">
                <a:solidFill>
                  <a:srgbClr val="08529C"/>
                </a:solidFill>
                <a:latin typeface="Grandview"/>
                <a:ea typeface="+mn-ea"/>
                <a:cs typeface="+mn-cs"/>
              </a:rPr>
              <a:t>Bariery Rozwoju </a:t>
            </a:r>
            <a:r>
              <a:rPr lang="pl-PL" sz="1600" b="1" dirty="0">
                <a:solidFill>
                  <a:srgbClr val="08529C"/>
                </a:solidFill>
                <a:latin typeface="Grandview"/>
                <a:ea typeface="+mn-ea"/>
                <a:cs typeface="+mn-cs"/>
              </a:rPr>
              <a:t>badania ilościowe</a:t>
            </a:r>
          </a:p>
        </p:txBody>
      </p: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4B7DF512-3CA8-A0B8-8CB9-E5F6F9CB6F14}"/>
              </a:ext>
            </a:extLst>
          </p:cNvPr>
          <p:cNvCxnSpPr>
            <a:cxnSpLocks/>
          </p:cNvCxnSpPr>
          <p:nvPr/>
        </p:nvCxnSpPr>
        <p:spPr>
          <a:xfrm flipV="1">
            <a:off x="826549" y="591632"/>
            <a:ext cx="9256507" cy="14266"/>
          </a:xfrm>
          <a:prstGeom prst="line">
            <a:avLst/>
          </a:prstGeom>
          <a:ln w="19050">
            <a:solidFill>
              <a:schemeClr val="accent4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A6916C7D-A812-4F0E-85BD-31FBE7C7E6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6052287"/>
              </p:ext>
            </p:extLst>
          </p:nvPr>
        </p:nvGraphicFramePr>
        <p:xfrm>
          <a:off x="-133641" y="2470396"/>
          <a:ext cx="10358589" cy="4285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2C5C44D8-3635-4D69-973F-5B1E50E96D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762928"/>
              </p:ext>
            </p:extLst>
          </p:nvPr>
        </p:nvGraphicFramePr>
        <p:xfrm>
          <a:off x="10224948" y="3016005"/>
          <a:ext cx="530225" cy="35433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0225">
                  <a:extLst>
                    <a:ext uri="{9D8B030D-6E8A-4147-A177-3AD203B41FA5}">
                      <a16:colId xmlns:a16="http://schemas.microsoft.com/office/drawing/2014/main" val="3566429033"/>
                    </a:ext>
                  </a:extLst>
                </a:gridCol>
              </a:tblGrid>
              <a:tr h="2725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73733124"/>
                  </a:ext>
                </a:extLst>
              </a:tr>
              <a:tr h="2725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23787109"/>
                  </a:ext>
                </a:extLst>
              </a:tr>
              <a:tr h="2725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05710419"/>
                  </a:ext>
                </a:extLst>
              </a:tr>
              <a:tr h="2725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13882955"/>
                  </a:ext>
                </a:extLst>
              </a:tr>
              <a:tr h="2725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78948514"/>
                  </a:ext>
                </a:extLst>
              </a:tr>
              <a:tr h="2725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16331334"/>
                  </a:ext>
                </a:extLst>
              </a:tr>
              <a:tr h="2725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40578959"/>
                  </a:ext>
                </a:extLst>
              </a:tr>
              <a:tr h="2725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51419153"/>
                  </a:ext>
                </a:extLst>
              </a:tr>
              <a:tr h="2725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12917630"/>
                  </a:ext>
                </a:extLst>
              </a:tr>
              <a:tr h="2725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50034475"/>
                  </a:ext>
                </a:extLst>
              </a:tr>
              <a:tr h="2725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01215189"/>
                  </a:ext>
                </a:extLst>
              </a:tr>
              <a:tr h="2725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05038211"/>
                  </a:ext>
                </a:extLst>
              </a:tr>
              <a:tr h="2725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14808054"/>
                  </a:ext>
                </a:extLst>
              </a:tr>
            </a:tbl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E3169D20-C1D4-4BB3-A892-A59D79ECBFE0}"/>
              </a:ext>
            </a:extLst>
          </p:cNvPr>
          <p:cNvSpPr txBox="1"/>
          <p:nvPr/>
        </p:nvSpPr>
        <p:spPr>
          <a:xfrm>
            <a:off x="10083056" y="2614516"/>
            <a:ext cx="865087" cy="257369"/>
          </a:xfrm>
          <a:prstGeom prst="rect">
            <a:avLst/>
          </a:prstGeom>
          <a:noFill/>
        </p:spPr>
        <p:txBody>
          <a:bodyPr wrap="square" lIns="0" tIns="7200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pl-PL" sz="1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ndview"/>
                <a:ea typeface="+mn-ea"/>
                <a:cs typeface="+mn-cs"/>
              </a:rPr>
              <a:t>TOP2BOX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C2B8B1F-6641-49EB-B252-1E2552527438}"/>
              </a:ext>
            </a:extLst>
          </p:cNvPr>
          <p:cNvSpPr/>
          <p:nvPr/>
        </p:nvSpPr>
        <p:spPr>
          <a:xfrm>
            <a:off x="1050524" y="750018"/>
            <a:ext cx="100909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l-PL" sz="1600" b="1" dirty="0">
                <a:solidFill>
                  <a:prstClr val="black"/>
                </a:solidFill>
                <a:ea typeface="Helvetica Neue"/>
                <a:cs typeface="Helvetica Neue"/>
              </a:rPr>
              <a:t>Jakie czynniki stanowią obecnie barierę rozwoju Pana(i) firmy? </a:t>
            </a:r>
          </a:p>
          <a:p>
            <a:pPr lvl="0">
              <a:defRPr/>
            </a:pPr>
            <a:r>
              <a:rPr lang="pl-PL" sz="1200" i="1" dirty="0">
                <a:solidFill>
                  <a:prstClr val="black"/>
                </a:solidFill>
                <a:ea typeface="Helvetica Neue"/>
                <a:cs typeface="Helvetica Neue"/>
              </a:rPr>
              <a:t>Proszę dla każdej z poniższych barier udzielić odpowiedzi na 5-stopniowej skali, gdzie 5 oznacza: zdecydowanie tak – jest to bariera rozwoju mojej firmy, a 1 oznacza zdecydowanie nie.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B98452C-0AB5-49FB-994A-213A6BAD6075}"/>
              </a:ext>
            </a:extLst>
          </p:cNvPr>
          <p:cNvSpPr txBox="1"/>
          <p:nvPr/>
        </p:nvSpPr>
        <p:spPr>
          <a:xfrm>
            <a:off x="6233600" y="1526793"/>
            <a:ext cx="4521573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ndview"/>
                <a:ea typeface="+mn-ea"/>
                <a:cs typeface="+mn-cs"/>
              </a:rPr>
              <a:t>Kwestie, które najbardziej utrudniają rozwój pomorskich firm MŚP to wysokie podatki, wysokie koszty pracowników – ZUS, a także uciążliwe regulacje prawne i biurokracja.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200" b="1" dirty="0">
                <a:solidFill>
                  <a:prstClr val="black"/>
                </a:solidFill>
                <a:latin typeface="Grandview"/>
              </a:rPr>
              <a:t>W niewielkim stopniu firmom przeszkadzają zmiany związane z nowymi technologiami czy z wymogami ekologii.</a:t>
            </a: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F30AAE36-978B-4F02-A4D7-3C78BB3635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2499" y="-4897"/>
            <a:ext cx="2179501" cy="830997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C26BAB0-214C-4A52-AC3B-59D8AD592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1" y="179350"/>
            <a:ext cx="472658" cy="558246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D7D3C97-0F47-4EBC-B5FF-3F717200EC8B}"/>
              </a:ext>
            </a:extLst>
          </p:cNvPr>
          <p:cNvSpPr txBox="1"/>
          <p:nvPr/>
        </p:nvSpPr>
        <p:spPr>
          <a:xfrm>
            <a:off x="10825204" y="6369259"/>
            <a:ext cx="1241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i="1" dirty="0"/>
              <a:t>Źródło: IBRIS</a:t>
            </a:r>
          </a:p>
        </p:txBody>
      </p:sp>
    </p:spTree>
    <p:extLst>
      <p:ext uri="{BB962C8B-B14F-4D97-AF65-F5344CB8AC3E}">
        <p14:creationId xmlns:p14="http://schemas.microsoft.com/office/powerpoint/2010/main" val="1667165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A81439-42CA-4572-8D61-98C6A397A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829" y="24262"/>
            <a:ext cx="10883348" cy="814744"/>
          </a:xfrm>
        </p:spPr>
        <p:txBody>
          <a:bodyPr>
            <a:noAutofit/>
          </a:bodyPr>
          <a:lstStyle/>
          <a:p>
            <a:r>
              <a:rPr lang="pl-PL" sz="2200" b="1" dirty="0">
                <a:solidFill>
                  <a:srgbClr val="08529C"/>
                </a:solidFill>
                <a:latin typeface="Grandview"/>
                <a:ea typeface="+mn-ea"/>
                <a:cs typeface="+mn-cs"/>
              </a:rPr>
              <a:t>„Polski Ład” – chaos podatkowy, rosnące podatki, coraz wyższe składki ZUS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102353F1-CB80-4C50-B3DF-699E98F3CD12}"/>
              </a:ext>
            </a:extLst>
          </p:cNvPr>
          <p:cNvSpPr txBox="1">
            <a:spLocks/>
          </p:cNvSpPr>
          <p:nvPr/>
        </p:nvSpPr>
        <p:spPr>
          <a:xfrm>
            <a:off x="258004" y="1231534"/>
            <a:ext cx="7297739" cy="4394931"/>
          </a:xfrm>
          <a:prstGeom prst="rect">
            <a:avLst/>
          </a:prstGeom>
          <a:ln w="19050">
            <a:noFill/>
          </a:ln>
        </p:spPr>
        <p:txBody>
          <a:bodyPr wrap="square" numCol="1" spcCol="36000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05C7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05C7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05C7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05C7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05C7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l-PL" sz="1600" b="1" dirty="0">
                <a:solidFill>
                  <a:schemeClr val="tx1"/>
                </a:solidFill>
              </a:rPr>
              <a:t>Polski Ład jest krytykowany przez wszystkich, wzbudza silnie negatywne emocje.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l-PL" sz="1600" b="1" dirty="0">
                <a:solidFill>
                  <a:schemeClr val="tx1"/>
                </a:solidFill>
              </a:rPr>
              <a:t>Chaos, niespójność interpretacji nowych regulacji istotnie nasilają krytykę Polskiego Ładu.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l-PL" sz="1600" b="1" dirty="0">
                <a:solidFill>
                  <a:schemeClr val="tx1"/>
                </a:solidFill>
              </a:rPr>
              <a:t>Niezależnie od krytyki, regulacje Polskiego Ładu wywołują różne postawy przedsiębiorców</a:t>
            </a:r>
            <a:r>
              <a:rPr lang="pl-PL" sz="1600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l-PL" sz="1600" b="1" dirty="0">
                <a:solidFill>
                  <a:schemeClr val="tx1"/>
                </a:solidFill>
              </a:rPr>
              <a:t>Jedni wydają się być już pogodzeni z nowymi regulacjami </a:t>
            </a:r>
            <a:r>
              <a:rPr lang="pl-PL" sz="1600" dirty="0">
                <a:solidFill>
                  <a:schemeClr val="tx1"/>
                </a:solidFill>
              </a:rPr>
              <a:t>i, albo nie odczuwają znacząco ich skutków albo przyzwyczaili się już do dodatkowych obciążeń (np. JDG, e-usługi, wysokie dochody).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l-PL" sz="1600" b="1" dirty="0">
                <a:solidFill>
                  <a:schemeClr val="tx1"/>
                </a:solidFill>
              </a:rPr>
              <a:t>Pozostali (nieliczni) wykazują postawę proaktywną szukając rozwiązań np. wykorzystując luki prawne.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l-PL" sz="1600" b="1" dirty="0">
                <a:solidFill>
                  <a:schemeClr val="tx1"/>
                </a:solidFill>
              </a:rPr>
              <a:t>Inni wskazują na istotne pogorszenie warunków prowadzenia działalności </a:t>
            </a:r>
            <a:r>
              <a:rPr lang="pl-PL" sz="1600" dirty="0">
                <a:solidFill>
                  <a:schemeClr val="tx1"/>
                </a:solidFill>
              </a:rPr>
              <a:t>i brak perspektyw na poprawę kondycji przedsiębiorstwa.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l-PL" sz="1600" b="1" dirty="0">
                <a:solidFill>
                  <a:schemeClr val="tx1"/>
                </a:solidFill>
              </a:rPr>
              <a:t>Pojawia się również konstatacja, że finalnie klient, czyli „zwykły Kowalski” musi zapłacić więcej za produkty czy usługi świadczone przez MŚP.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pl-PL" sz="14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pl-PL" sz="1400" dirty="0">
              <a:solidFill>
                <a:schemeClr val="tx1"/>
              </a:solidFill>
            </a:endParaRPr>
          </a:p>
        </p:txBody>
      </p:sp>
      <p:pic>
        <p:nvPicPr>
          <p:cNvPr id="2050" name="Picture 2" descr="Polski Ład: zapraszamy na regionalne webinary - Ministerstwo Rodziny i ...">
            <a:extLst>
              <a:ext uri="{FF2B5EF4-FFF2-40B4-BE49-F238E27FC236}">
                <a16:creationId xmlns:a16="http://schemas.microsoft.com/office/drawing/2014/main" id="{74180CF2-5EBF-2091-58F4-20E595CFF2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86026" y="1096249"/>
            <a:ext cx="2768113" cy="96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4697BD-CE39-C3C1-85C9-505ADB76EB66}"/>
              </a:ext>
            </a:extLst>
          </p:cNvPr>
          <p:cNvSpPr txBox="1">
            <a:spLocks/>
          </p:cNvSpPr>
          <p:nvPr/>
        </p:nvSpPr>
        <p:spPr>
          <a:xfrm>
            <a:off x="7652433" y="1686321"/>
            <a:ext cx="3895726" cy="4394931"/>
          </a:xfrm>
          <a:prstGeom prst="rect">
            <a:avLst/>
          </a:prstGeom>
          <a:ln w="19050">
            <a:noFill/>
          </a:ln>
        </p:spPr>
        <p:txBody>
          <a:bodyPr wrap="square" numCol="1" spcCol="36000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05C7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05C7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05C7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05C7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05C7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l-PL" sz="1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574466A0-0C0F-AC61-49F2-65B46BDF3A5D}"/>
              </a:ext>
            </a:extLst>
          </p:cNvPr>
          <p:cNvSpPr/>
          <p:nvPr/>
        </p:nvSpPr>
        <p:spPr>
          <a:xfrm>
            <a:off x="0" y="6112603"/>
            <a:ext cx="12192000" cy="745396"/>
          </a:xfrm>
          <a:prstGeom prst="rect">
            <a:avLst/>
          </a:prstGeom>
          <a:solidFill>
            <a:srgbClr val="4E76A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7967757A-A87D-B411-501B-EFEE64ED2097}"/>
              </a:ext>
            </a:extLst>
          </p:cNvPr>
          <p:cNvSpPr txBox="1"/>
          <p:nvPr/>
        </p:nvSpPr>
        <p:spPr>
          <a:xfrm>
            <a:off x="258004" y="6175304"/>
            <a:ext cx="114482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randview"/>
                <a:ea typeface="+mn-ea"/>
                <a:cs typeface="+mn-cs"/>
              </a:rPr>
              <a:t>Rewolucja podatkowa związana z „Polskim Ładem” wydatnie przyczyniła się do zaburzenia poczucia bezpieczeństwa przedsiębiorców.</a:t>
            </a:r>
          </a:p>
        </p:txBody>
      </p: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8E5E366A-7C3C-2C8E-0692-86314AB843D0}"/>
              </a:ext>
            </a:extLst>
          </p:cNvPr>
          <p:cNvCxnSpPr>
            <a:cxnSpLocks/>
          </p:cNvCxnSpPr>
          <p:nvPr/>
        </p:nvCxnSpPr>
        <p:spPr>
          <a:xfrm flipV="1">
            <a:off x="825569" y="665459"/>
            <a:ext cx="8987025" cy="14266"/>
          </a:xfrm>
          <a:prstGeom prst="line">
            <a:avLst/>
          </a:prstGeom>
          <a:ln w="19050">
            <a:solidFill>
              <a:schemeClr val="accent4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>
            <a:extLst>
              <a:ext uri="{FF2B5EF4-FFF2-40B4-BE49-F238E27FC236}">
                <a16:creationId xmlns:a16="http://schemas.microsoft.com/office/drawing/2014/main" id="{A9D46130-6B37-4822-A0A6-7D7FCF473B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2499" y="-4897"/>
            <a:ext cx="2179501" cy="830997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3C28B6E8-DB7C-45CD-826F-819BDAB86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1" y="179350"/>
            <a:ext cx="472658" cy="558246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4BA68D6F-5035-4C06-817B-CAD4D4263D11}"/>
              </a:ext>
            </a:extLst>
          </p:cNvPr>
          <p:cNvSpPr txBox="1"/>
          <p:nvPr/>
        </p:nvSpPr>
        <p:spPr>
          <a:xfrm>
            <a:off x="10835036" y="6452876"/>
            <a:ext cx="1241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i="1" dirty="0"/>
              <a:t>Źródło: IBRIS</a:t>
            </a:r>
          </a:p>
        </p:txBody>
      </p:sp>
    </p:spTree>
    <p:extLst>
      <p:ext uri="{BB962C8B-B14F-4D97-AF65-F5344CB8AC3E}">
        <p14:creationId xmlns:p14="http://schemas.microsoft.com/office/powerpoint/2010/main" val="1622318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A81439-42CA-4572-8D61-98C6A397A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897" y="18991"/>
            <a:ext cx="10515600" cy="814744"/>
          </a:xfrm>
        </p:spPr>
        <p:txBody>
          <a:bodyPr>
            <a:noAutofit/>
          </a:bodyPr>
          <a:lstStyle/>
          <a:p>
            <a:r>
              <a:rPr lang="pl-PL" sz="2400" b="1" i="1" dirty="0">
                <a:solidFill>
                  <a:srgbClr val="08529C"/>
                </a:solidFill>
                <a:latin typeface="Grandview"/>
                <a:ea typeface="+mn-ea"/>
                <a:cs typeface="+mn-cs"/>
              </a:rPr>
              <a:t>„</a:t>
            </a:r>
            <a:r>
              <a:rPr lang="pl-PL" sz="2400" b="1" dirty="0">
                <a:solidFill>
                  <a:srgbClr val="08529C"/>
                </a:solidFill>
                <a:latin typeface="Grandview"/>
                <a:ea typeface="+mn-ea"/>
                <a:cs typeface="+mn-cs"/>
              </a:rPr>
              <a:t>Zielony Ład” – potencjalne wyzwanie w nieokreślonej przyszłości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102353F1-CB80-4C50-B3DF-699E98F3CD12}"/>
              </a:ext>
            </a:extLst>
          </p:cNvPr>
          <p:cNvSpPr txBox="1">
            <a:spLocks/>
          </p:cNvSpPr>
          <p:nvPr/>
        </p:nvSpPr>
        <p:spPr>
          <a:xfrm>
            <a:off x="335444" y="1732311"/>
            <a:ext cx="7332181" cy="4178120"/>
          </a:xfrm>
          <a:prstGeom prst="rect">
            <a:avLst/>
          </a:prstGeom>
          <a:ln w="19050">
            <a:noFill/>
          </a:ln>
        </p:spPr>
        <p:txBody>
          <a:bodyPr wrap="square" numCol="1" spcCol="36000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05C7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05C7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05C7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05C7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05C7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600" dirty="0">
              <a:solidFill>
                <a:schemeClr val="tx1"/>
              </a:solidFill>
            </a:endParaRPr>
          </a:p>
          <a:p>
            <a:r>
              <a:rPr lang="pl-PL" sz="1600" b="1" dirty="0">
                <a:solidFill>
                  <a:schemeClr val="tx1"/>
                </a:solidFill>
              </a:rPr>
              <a:t>Dla zdecydowanej większości badanych wymagania, z jakimi kojarzony jest Zielony Ład, dotyczą głównie: </a:t>
            </a:r>
          </a:p>
          <a:p>
            <a:pPr marL="457200" lvl="1" indent="0">
              <a:buNone/>
            </a:pPr>
            <a:br>
              <a:rPr lang="pl-PL" sz="1600" b="1" dirty="0">
                <a:solidFill>
                  <a:schemeClr val="tx1"/>
                </a:solidFill>
              </a:rPr>
            </a:br>
            <a:r>
              <a:rPr lang="pl-PL" sz="1600" b="1" dirty="0">
                <a:solidFill>
                  <a:schemeClr val="tx1"/>
                </a:solidFill>
              </a:rPr>
              <a:t>- dużych przedsiębiorstw</a:t>
            </a:r>
            <a:br>
              <a:rPr lang="pl-PL" sz="1600" b="1" dirty="0">
                <a:solidFill>
                  <a:schemeClr val="tx1"/>
                </a:solidFill>
              </a:rPr>
            </a:br>
            <a:r>
              <a:rPr lang="pl-PL" sz="1600" b="1" dirty="0">
                <a:solidFill>
                  <a:schemeClr val="tx1"/>
                </a:solidFill>
              </a:rPr>
              <a:t>- przedsiębiorstw „emisyjnych” / o działalności szkodliwej dla środowiska.</a:t>
            </a:r>
          </a:p>
          <a:p>
            <a:endParaRPr lang="pl-PL" sz="1600" dirty="0">
              <a:solidFill>
                <a:schemeClr val="tx1"/>
              </a:solidFill>
            </a:endParaRPr>
          </a:p>
          <a:p>
            <a:r>
              <a:rPr lang="pl-PL" sz="1600" b="1" dirty="0">
                <a:solidFill>
                  <a:schemeClr val="tx1"/>
                </a:solidFill>
              </a:rPr>
              <a:t>Dla wielu badanych właścicieli MŚP to temat wciąż odległy i neutralny, bez związku z MŚP.</a:t>
            </a:r>
          </a:p>
          <a:p>
            <a:r>
              <a:rPr lang="pl-PL" sz="1600" dirty="0">
                <a:solidFill>
                  <a:schemeClr val="tx1"/>
                </a:solidFill>
              </a:rPr>
              <a:t>Tylko niektórzy spośród badanych odczuwają wpływ Zielonego Ładu na funkcjonowanie przedsiębiorstwa. </a:t>
            </a:r>
          </a:p>
          <a:p>
            <a:r>
              <a:rPr lang="pl-PL" sz="1600" dirty="0">
                <a:solidFill>
                  <a:schemeClr val="tx1"/>
                </a:solidFill>
              </a:rPr>
              <a:t>Przeciwnicy Zielonego Ładu, nieliczni w badanej grupie, wobec większości niezaangażowanej w temat, wskazują na szereg argumentów przeciwko temu unijnemu programowi.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035169A-E1B5-4CDE-3D90-E13ED9D62B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13" y="947569"/>
            <a:ext cx="1601788" cy="711906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5E494B0D-57E2-3F82-E160-C82B9A00D0E7}"/>
              </a:ext>
            </a:extLst>
          </p:cNvPr>
          <p:cNvSpPr txBox="1"/>
          <p:nvPr/>
        </p:nvSpPr>
        <p:spPr>
          <a:xfrm>
            <a:off x="1855810" y="1041912"/>
            <a:ext cx="78651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1600" b="1" dirty="0"/>
              <a:t>Nazwa „Zielony Ład” nie jest znana części badanych przedsiębiorców, choć nasuwa skojarzenia z regulacjami dotyczącymi ochrony środowiska, w tym z wykorzystaniem OZE.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9BA84C51-8D7C-5626-DAA8-32A6CEB4C466}"/>
              </a:ext>
            </a:extLst>
          </p:cNvPr>
          <p:cNvSpPr/>
          <p:nvPr/>
        </p:nvSpPr>
        <p:spPr>
          <a:xfrm>
            <a:off x="0" y="6146094"/>
            <a:ext cx="12192000" cy="711906"/>
          </a:xfrm>
          <a:prstGeom prst="rect">
            <a:avLst/>
          </a:prstGeom>
          <a:solidFill>
            <a:srgbClr val="4E76A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83B17FE-42A5-FBF3-B385-B4F675DC3AA2}"/>
              </a:ext>
            </a:extLst>
          </p:cNvPr>
          <p:cNvSpPr txBox="1"/>
          <p:nvPr/>
        </p:nvSpPr>
        <p:spPr>
          <a:xfrm>
            <a:off x="179262" y="6317765"/>
            <a:ext cx="118334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randview"/>
                <a:ea typeface="+mn-ea"/>
                <a:cs typeface="+mn-cs"/>
              </a:rPr>
              <a:t>W przyszłości „Zielony Ład” może być coraz częściej postrzegany w kategoriach bariery i czynnika ryzyka raczej niż szansy. </a:t>
            </a: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0F6D0D38-E2F6-82E1-2E5D-77BBE27DA613}"/>
              </a:ext>
            </a:extLst>
          </p:cNvPr>
          <p:cNvCxnSpPr>
            <a:cxnSpLocks/>
          </p:cNvCxnSpPr>
          <p:nvPr/>
        </p:nvCxnSpPr>
        <p:spPr>
          <a:xfrm>
            <a:off x="849945" y="711906"/>
            <a:ext cx="8870998" cy="0"/>
          </a:xfrm>
          <a:prstGeom prst="line">
            <a:avLst/>
          </a:prstGeom>
          <a:ln w="19050">
            <a:solidFill>
              <a:schemeClr val="accent4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id="{329315F7-62C8-4A0A-9575-499CC4C207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2499" y="-4897"/>
            <a:ext cx="2179501" cy="830997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126B027B-344E-4A98-BAB3-33AD050E3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1" y="179350"/>
            <a:ext cx="472658" cy="558246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6A6003A-9885-4886-A29C-DE21601D7A81}"/>
              </a:ext>
            </a:extLst>
          </p:cNvPr>
          <p:cNvSpPr txBox="1"/>
          <p:nvPr/>
        </p:nvSpPr>
        <p:spPr>
          <a:xfrm>
            <a:off x="10825204" y="6369259"/>
            <a:ext cx="1241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i="1" dirty="0"/>
              <a:t>Źródło: IBRIS</a:t>
            </a:r>
          </a:p>
        </p:txBody>
      </p:sp>
    </p:spTree>
    <p:extLst>
      <p:ext uri="{BB962C8B-B14F-4D97-AF65-F5344CB8AC3E}">
        <p14:creationId xmlns:p14="http://schemas.microsoft.com/office/powerpoint/2010/main" val="247494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C91ED-FD9B-E68E-7DDB-649264CB9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1F8563-85BB-1AB5-9953-576D284D5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19"/>
            <a:ext cx="10515600" cy="814744"/>
          </a:xfrm>
        </p:spPr>
        <p:txBody>
          <a:bodyPr>
            <a:noAutofit/>
          </a:bodyPr>
          <a:lstStyle/>
          <a:p>
            <a:r>
              <a:rPr lang="pl-PL" sz="2400" b="1" i="1" dirty="0">
                <a:solidFill>
                  <a:srgbClr val="08529C"/>
                </a:solidFill>
                <a:latin typeface="Grandview"/>
                <a:ea typeface="+mn-ea"/>
                <a:cs typeface="+mn-cs"/>
              </a:rPr>
              <a:t>Oczekiwania MŚP wobec władz centralnych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F18D7B4B-430C-DB7B-0C82-8333B5F49041}"/>
              </a:ext>
            </a:extLst>
          </p:cNvPr>
          <p:cNvSpPr txBox="1">
            <a:spLocks/>
          </p:cNvSpPr>
          <p:nvPr/>
        </p:nvSpPr>
        <p:spPr>
          <a:xfrm>
            <a:off x="1168920" y="1002314"/>
            <a:ext cx="9038759" cy="475117"/>
          </a:xfrm>
          <a:prstGeom prst="rect">
            <a:avLst/>
          </a:prstGeom>
          <a:ln w="19050">
            <a:noFill/>
          </a:ln>
        </p:spPr>
        <p:txBody>
          <a:bodyPr wrap="square" numCol="1" spcCol="36000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05C7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05C7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05C7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05C7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05C7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l-PL" sz="1600" b="1" dirty="0">
                <a:solidFill>
                  <a:schemeClr val="tx1"/>
                </a:solidFill>
              </a:rPr>
              <a:t>Oczekiwania wobec władz centralnych koncentrują się przede wszystkim na </a:t>
            </a:r>
            <a:r>
              <a:rPr lang="pl-PL" sz="1600" b="1" u="sng" dirty="0">
                <a:solidFill>
                  <a:schemeClr val="tx1"/>
                </a:solidFill>
              </a:rPr>
              <a:t>podatkach i składkach ZUS</a:t>
            </a:r>
            <a:r>
              <a:rPr lang="pl-PL" sz="1600" b="1" dirty="0">
                <a:solidFill>
                  <a:schemeClr val="tx1"/>
                </a:solidFill>
              </a:rPr>
              <a:t>. Temat ten jest mocno rezonujący – wzbudza wiele negatywnych emocji. </a:t>
            </a:r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ED88092-D3E7-6D05-DA8E-94A2F2D57C76}"/>
              </a:ext>
            </a:extLst>
          </p:cNvPr>
          <p:cNvSpPr txBox="1"/>
          <p:nvPr/>
        </p:nvSpPr>
        <p:spPr>
          <a:xfrm>
            <a:off x="284163" y="1828453"/>
            <a:ext cx="3173414" cy="276999"/>
          </a:xfrm>
          <a:prstGeom prst="rect">
            <a:avLst/>
          </a:prstGeom>
          <a:solidFill>
            <a:srgbClr val="4E76AC"/>
          </a:solidFill>
        </p:spPr>
        <p:txBody>
          <a:bodyPr wrap="square">
            <a:spAutoFit/>
          </a:bodyPr>
          <a:lstStyle/>
          <a:p>
            <a:pPr algn="ctr"/>
            <a:r>
              <a:rPr lang="pl-PL" sz="1200" b="1">
                <a:solidFill>
                  <a:schemeClr val="bg1"/>
                </a:solidFill>
              </a:rPr>
              <a:t>PODATKI</a:t>
            </a:r>
            <a:endParaRPr lang="pl-PL" sz="1200">
              <a:solidFill>
                <a:schemeClr val="bg1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AF06B9A-D91D-1ABB-EA87-8112BCE9BFD6}"/>
              </a:ext>
            </a:extLst>
          </p:cNvPr>
          <p:cNvSpPr txBox="1"/>
          <p:nvPr/>
        </p:nvSpPr>
        <p:spPr>
          <a:xfrm>
            <a:off x="4130341" y="1835438"/>
            <a:ext cx="3546807" cy="276999"/>
          </a:xfrm>
          <a:prstGeom prst="rect">
            <a:avLst/>
          </a:prstGeom>
          <a:solidFill>
            <a:srgbClr val="4E76AC"/>
          </a:solidFill>
        </p:spPr>
        <p:txBody>
          <a:bodyPr wrap="square">
            <a:spAutoFit/>
          </a:bodyPr>
          <a:lstStyle/>
          <a:p>
            <a:pPr algn="ctr"/>
            <a:r>
              <a:rPr lang="pl-PL" sz="1200" b="1">
                <a:solidFill>
                  <a:schemeClr val="bg1"/>
                </a:solidFill>
              </a:rPr>
              <a:t>SKŁADKI ZUS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B60E730-2436-A3F2-7B9D-E41091A78FA9}"/>
              </a:ext>
            </a:extLst>
          </p:cNvPr>
          <p:cNvSpPr txBox="1"/>
          <p:nvPr/>
        </p:nvSpPr>
        <p:spPr>
          <a:xfrm>
            <a:off x="8277225" y="1828453"/>
            <a:ext cx="3438525" cy="276999"/>
          </a:xfrm>
          <a:prstGeom prst="rect">
            <a:avLst/>
          </a:prstGeom>
          <a:solidFill>
            <a:srgbClr val="4E76AC"/>
          </a:solidFill>
        </p:spPr>
        <p:txBody>
          <a:bodyPr wrap="square">
            <a:spAutoFit/>
          </a:bodyPr>
          <a:lstStyle/>
          <a:p>
            <a:pPr marL="36000" indent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l-PL" sz="1200" b="1">
                <a:solidFill>
                  <a:schemeClr val="bg1"/>
                </a:solidFill>
              </a:rPr>
              <a:t>INNE POSTULATY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13503F1-44D7-409A-38D9-884A8F9ACF0E}"/>
              </a:ext>
            </a:extLst>
          </p:cNvPr>
          <p:cNvSpPr txBox="1"/>
          <p:nvPr/>
        </p:nvSpPr>
        <p:spPr>
          <a:xfrm>
            <a:off x="284163" y="2105452"/>
            <a:ext cx="3173414" cy="4139595"/>
          </a:xfrm>
          <a:prstGeom prst="rect">
            <a:avLst/>
          </a:prstGeom>
          <a:noFill/>
          <a:ln>
            <a:solidFill>
              <a:srgbClr val="1E5364"/>
            </a:solidFill>
          </a:ln>
        </p:spPr>
        <p:txBody>
          <a:bodyPr wrap="square">
            <a:spAutoFit/>
          </a:bodyPr>
          <a:lstStyle/>
          <a:p>
            <a:pPr marL="36000">
              <a:lnSpc>
                <a:spcPct val="100000"/>
              </a:lnSpc>
              <a:spcAft>
                <a:spcPts val="600"/>
              </a:spcAft>
            </a:pPr>
            <a:r>
              <a:rPr lang="pl-PL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Oczekiwane jest uproszczenie przepisów i obniżka podatków.</a:t>
            </a:r>
          </a:p>
          <a:p>
            <a:pPr marL="36000">
              <a:lnSpc>
                <a:spcPct val="100000"/>
              </a:lnSpc>
              <a:spcAft>
                <a:spcPts val="600"/>
              </a:spcAft>
            </a:pPr>
            <a:r>
              <a:rPr lang="pl-PL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System podatkowy powinien być tak skonstruowany, aby:</a:t>
            </a:r>
          </a:p>
          <a:p>
            <a:pPr marL="207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nie wymagał częstych zmian – stabilność regulacji podatkowych, przewidywalność w tym zakresie</a:t>
            </a:r>
          </a:p>
          <a:p>
            <a:pPr marL="207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nie generował trudności interpretacyjnych, aby nie trzeba było wydawać pieniędzy na doradców</a:t>
            </a:r>
          </a:p>
          <a:p>
            <a:pPr marL="207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umożliwiał odliczenie składki zdrowotnej.</a:t>
            </a:r>
          </a:p>
          <a:p>
            <a:pPr marL="207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dla branż sezonowych albo w przypadku sytuacji kryzysowej przedsiębiorstwa oczekiwane są:</a:t>
            </a:r>
            <a:b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tzw. wakacje podatkowe</a:t>
            </a:r>
            <a:b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ulgi podatkowe.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5AC1F81-616C-5C6F-BC07-74EE04868E9C}"/>
              </a:ext>
            </a:extLst>
          </p:cNvPr>
          <p:cNvSpPr txBox="1"/>
          <p:nvPr/>
        </p:nvSpPr>
        <p:spPr>
          <a:xfrm>
            <a:off x="4130340" y="2112437"/>
            <a:ext cx="3546807" cy="4001095"/>
          </a:xfrm>
          <a:prstGeom prst="rect">
            <a:avLst/>
          </a:prstGeom>
          <a:noFill/>
          <a:ln>
            <a:solidFill>
              <a:srgbClr val="1E5364"/>
            </a:solidFill>
          </a:ln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Uproszczenie systemu, obniżka składek i wprowadzenie zasady dobrowolności dla MŚP</a:t>
            </a:r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żeby można było zdecydować o wysokości składki i częstotliwości wpłat.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Strona internetowa ZUS – wymaga unowocześnienia, poprawy intuicyjności.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Platformę ZUS można włączyć do systemu e-obywatel – ułatwienie dla przedsiębiorców (łatwiejszy dostęp do informacji).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Odzyskiwanie należności od dłużników: władze centralne powinny zająć stanowisko i wprowadzić regulacje, które będą pozwalały skutecznie odzyskiwać należności (np. pomoc prawna) lub pozwolą wierzycielom utrzymać płynność finansową (np. bezzwrotna pożyczka).</a:t>
            </a:r>
            <a:endParaRPr lang="pl-PL" sz="1400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DD00D3F-E5E9-C013-4D81-724219E121BF}"/>
              </a:ext>
            </a:extLst>
          </p:cNvPr>
          <p:cNvSpPr txBox="1"/>
          <p:nvPr/>
        </p:nvSpPr>
        <p:spPr>
          <a:xfrm>
            <a:off x="8277225" y="2105452"/>
            <a:ext cx="3438525" cy="2339102"/>
          </a:xfrm>
          <a:prstGeom prst="rect">
            <a:avLst/>
          </a:prstGeom>
          <a:noFill/>
          <a:ln>
            <a:solidFill>
              <a:srgbClr val="1E5364"/>
            </a:solidFill>
          </a:ln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Wsparcie nie tylko powstających przedsiębiorstw, ale również tych które są w kryzysie, które chcą się rozwijać.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Wsparcie branż, które ucierpiały wskutek pandemii i są szczególnie wrażliwe na sytuację gospodarczo-polityczną w Europie (np. turystyka, transport).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Spadek stóp procentowych obecnych kredytów.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03F66B74-2A45-5F71-740B-9E279DAD6E16}"/>
              </a:ext>
            </a:extLst>
          </p:cNvPr>
          <p:cNvCxnSpPr>
            <a:cxnSpLocks/>
          </p:cNvCxnSpPr>
          <p:nvPr/>
        </p:nvCxnSpPr>
        <p:spPr>
          <a:xfrm>
            <a:off x="1285875" y="1630490"/>
            <a:ext cx="86518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2FDEE6AC-5A90-4A72-8AC5-3886282D1D3E}"/>
              </a:ext>
            </a:extLst>
          </p:cNvPr>
          <p:cNvCxnSpPr>
            <a:cxnSpLocks/>
          </p:cNvCxnSpPr>
          <p:nvPr/>
        </p:nvCxnSpPr>
        <p:spPr>
          <a:xfrm>
            <a:off x="5972175" y="1630490"/>
            <a:ext cx="0" cy="1634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4E7489F9-94FE-A932-44A4-8EF2A6E138E4}"/>
              </a:ext>
            </a:extLst>
          </p:cNvPr>
          <p:cNvCxnSpPr>
            <a:cxnSpLocks/>
          </p:cNvCxnSpPr>
          <p:nvPr/>
        </p:nvCxnSpPr>
        <p:spPr>
          <a:xfrm>
            <a:off x="9937688" y="1665001"/>
            <a:ext cx="0" cy="1634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4C694F87-A979-E055-9C82-132A8DEA50C8}"/>
              </a:ext>
            </a:extLst>
          </p:cNvPr>
          <p:cNvCxnSpPr>
            <a:cxnSpLocks/>
          </p:cNvCxnSpPr>
          <p:nvPr/>
        </p:nvCxnSpPr>
        <p:spPr>
          <a:xfrm flipH="1">
            <a:off x="1276350" y="1630490"/>
            <a:ext cx="9524" cy="1634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4B7DF512-3CA8-A0B8-8CB9-E5F6F9CB6F14}"/>
              </a:ext>
            </a:extLst>
          </p:cNvPr>
          <p:cNvCxnSpPr>
            <a:cxnSpLocks/>
          </p:cNvCxnSpPr>
          <p:nvPr/>
        </p:nvCxnSpPr>
        <p:spPr>
          <a:xfrm flipV="1">
            <a:off x="838200" y="651292"/>
            <a:ext cx="8974394" cy="7133"/>
          </a:xfrm>
          <a:prstGeom prst="line">
            <a:avLst/>
          </a:prstGeom>
          <a:ln w="19050">
            <a:solidFill>
              <a:schemeClr val="accent4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Obraz 15">
            <a:extLst>
              <a:ext uri="{FF2B5EF4-FFF2-40B4-BE49-F238E27FC236}">
                <a16:creationId xmlns:a16="http://schemas.microsoft.com/office/drawing/2014/main" id="{D9F630E2-9AA3-46FA-8509-1EF35D39E3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2499" y="-4897"/>
            <a:ext cx="2179501" cy="830997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42B691E7-46F9-475B-97BE-BA150EE6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1" y="179350"/>
            <a:ext cx="472658" cy="55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86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406B9-687F-BE94-3724-4F2A75539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F20DD9-0D37-7F53-9D04-A716AD02D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701"/>
            <a:ext cx="10515600" cy="814744"/>
          </a:xfrm>
        </p:spPr>
        <p:txBody>
          <a:bodyPr>
            <a:noAutofit/>
          </a:bodyPr>
          <a:lstStyle/>
          <a:p>
            <a:r>
              <a:rPr lang="pl-PL" sz="2400" b="1" i="1" dirty="0">
                <a:solidFill>
                  <a:srgbClr val="08529C"/>
                </a:solidFill>
                <a:latin typeface="Grandview"/>
                <a:ea typeface="+mn-ea"/>
                <a:cs typeface="+mn-cs"/>
              </a:rPr>
              <a:t>Oczekiwania MŚP wobec władz lokalnych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09F5FC74-115B-A1F8-CDF0-6BED8E0197E7}"/>
              </a:ext>
            </a:extLst>
          </p:cNvPr>
          <p:cNvSpPr txBox="1">
            <a:spLocks/>
          </p:cNvSpPr>
          <p:nvPr/>
        </p:nvSpPr>
        <p:spPr>
          <a:xfrm>
            <a:off x="1337721" y="1369274"/>
            <a:ext cx="8262575" cy="475117"/>
          </a:xfrm>
          <a:prstGeom prst="rect">
            <a:avLst/>
          </a:prstGeom>
          <a:ln w="19050">
            <a:noFill/>
          </a:ln>
        </p:spPr>
        <p:txBody>
          <a:bodyPr wrap="square" numCol="1" spcCol="36000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05C7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05C7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05C7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05C7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05C7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l-PL" sz="1600" b="1" dirty="0">
                <a:solidFill>
                  <a:schemeClr val="tx1"/>
                </a:solidFill>
              </a:rPr>
              <a:t>Badani przedsiębiorcy oczekują przede wszystkim wsparcia MŚP w poniższych obszarach</a:t>
            </a:r>
            <a:r>
              <a:rPr lang="pl-PL" sz="1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6EBCF7E-A4B2-BFB9-DD06-656E87EB33EA}"/>
              </a:ext>
            </a:extLst>
          </p:cNvPr>
          <p:cNvSpPr txBox="1"/>
          <p:nvPr/>
        </p:nvSpPr>
        <p:spPr>
          <a:xfrm>
            <a:off x="284163" y="1983721"/>
            <a:ext cx="3173414" cy="276999"/>
          </a:xfrm>
          <a:prstGeom prst="rect">
            <a:avLst/>
          </a:prstGeom>
          <a:solidFill>
            <a:srgbClr val="4E76AC"/>
          </a:solidFill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solidFill>
                  <a:schemeClr val="bg1"/>
                </a:solidFill>
              </a:rPr>
              <a:t>UPROSZCZENIE PROCEDUR</a:t>
            </a:r>
            <a:endParaRPr lang="pl-PL" sz="1200" dirty="0">
              <a:solidFill>
                <a:schemeClr val="bg1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E68F8BC-7EA5-A07B-42E9-47001BB46A58}"/>
              </a:ext>
            </a:extLst>
          </p:cNvPr>
          <p:cNvSpPr txBox="1"/>
          <p:nvPr/>
        </p:nvSpPr>
        <p:spPr>
          <a:xfrm>
            <a:off x="4130341" y="1990706"/>
            <a:ext cx="3546807" cy="276999"/>
          </a:xfrm>
          <a:prstGeom prst="rect">
            <a:avLst/>
          </a:prstGeom>
          <a:solidFill>
            <a:srgbClr val="4E76AC"/>
          </a:solidFill>
        </p:spPr>
        <p:txBody>
          <a:bodyPr wrap="square">
            <a:spAutoFit/>
          </a:bodyPr>
          <a:lstStyle/>
          <a:p>
            <a:pPr algn="ctr"/>
            <a:r>
              <a:rPr lang="pl-PL" sz="1200" b="1">
                <a:solidFill>
                  <a:schemeClr val="bg1"/>
                </a:solidFill>
              </a:rPr>
              <a:t>REGUŁY PRZYDZIELANIA WSPARCIA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588328B-32B4-22C6-FF9B-703D549C471F}"/>
              </a:ext>
            </a:extLst>
          </p:cNvPr>
          <p:cNvSpPr txBox="1"/>
          <p:nvPr/>
        </p:nvSpPr>
        <p:spPr>
          <a:xfrm>
            <a:off x="8277225" y="1983721"/>
            <a:ext cx="3438525" cy="276999"/>
          </a:xfrm>
          <a:prstGeom prst="rect">
            <a:avLst/>
          </a:prstGeom>
          <a:solidFill>
            <a:srgbClr val="4E76AC"/>
          </a:solidFill>
        </p:spPr>
        <p:txBody>
          <a:bodyPr wrap="square">
            <a:spAutoFit/>
          </a:bodyPr>
          <a:lstStyle/>
          <a:p>
            <a:pPr marL="36000" indent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l-PL" sz="1200" b="1">
                <a:solidFill>
                  <a:schemeClr val="bg1"/>
                </a:solidFill>
              </a:rPr>
              <a:t>WIEDZA / DORADZTWO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CCD0A00-7DE9-EFEF-038B-106A6F189AB6}"/>
              </a:ext>
            </a:extLst>
          </p:cNvPr>
          <p:cNvSpPr txBox="1"/>
          <p:nvPr/>
        </p:nvSpPr>
        <p:spPr>
          <a:xfrm>
            <a:off x="284162" y="2260720"/>
            <a:ext cx="3173414" cy="3140347"/>
          </a:xfrm>
          <a:prstGeom prst="rect">
            <a:avLst/>
          </a:prstGeom>
          <a:noFill/>
          <a:ln>
            <a:solidFill>
              <a:srgbClr val="1E5364"/>
            </a:solidFill>
          </a:ln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randview"/>
                <a:ea typeface="+mn-ea"/>
                <a:cs typeface="+mn-cs"/>
              </a:rPr>
              <a:t>łatwy dostęp do informacji o bieżących programach:</a:t>
            </a:r>
            <a:b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randview"/>
                <a:ea typeface="+mn-ea"/>
                <a:cs typeface="+mn-cs"/>
              </a:rPr>
            </a:br>
            <a:r>
              <a:rPr kumimoji="0" lang="pl-PL" sz="1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randview"/>
                <a:ea typeface="+mn-ea"/>
                <a:cs typeface="+mn-cs"/>
              </a:rPr>
              <a:t>- komunikacja mailowa do właściciela MŚP o programach wsparcia dedykowanych konkretnym branżom identyfikowanym przez PKD</a:t>
            </a:r>
            <a:br>
              <a:rPr kumimoji="0" lang="pl-PL" sz="1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randview"/>
                <a:ea typeface="+mn-ea"/>
                <a:cs typeface="+mn-cs"/>
              </a:rPr>
            </a:br>
            <a:r>
              <a:rPr kumimoji="0" lang="pl-PL" sz="1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randview"/>
                <a:ea typeface="+mn-ea"/>
                <a:cs typeface="+mn-cs"/>
              </a:rPr>
              <a:t>- informacje sms z linkiem do odpowiedniej strony </a:t>
            </a:r>
            <a:br>
              <a:rPr kumimoji="0" lang="pl-PL" sz="1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randview"/>
                <a:ea typeface="+mn-ea"/>
                <a:cs typeface="+mn-cs"/>
              </a:rPr>
            </a:br>
            <a:r>
              <a:rPr kumimoji="0" lang="pl-PL" sz="1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randview"/>
                <a:ea typeface="+mn-ea"/>
                <a:cs typeface="+mn-cs"/>
              </a:rPr>
              <a:t>- komunikacja do biur księgowych o bieżących programach)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randview"/>
                <a:ea typeface="+mn-ea"/>
                <a:cs typeface="+mn-cs"/>
              </a:rPr>
              <a:t>łatwiejszy dostęp do wsparcia</a:t>
            </a:r>
            <a:b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randview"/>
                <a:ea typeface="+mn-ea"/>
                <a:cs typeface="+mn-cs"/>
              </a:rPr>
            </a:br>
            <a:r>
              <a:rPr kumimoji="0" lang="pl-PL" sz="1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randview"/>
                <a:ea typeface="+mn-ea"/>
                <a:cs typeface="+mn-cs"/>
              </a:rPr>
              <a:t>(redukcja liczby odmów i </a:t>
            </a:r>
            <a:r>
              <a:rPr kumimoji="0" lang="pl-PL" sz="14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randview"/>
                <a:ea typeface="+mn-ea"/>
                <a:cs typeface="+mn-cs"/>
              </a:rPr>
              <a:t>wykluczeń</a:t>
            </a:r>
            <a:r>
              <a:rPr kumimoji="0" lang="pl-PL" sz="1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randview"/>
                <a:ea typeface="+mn-ea"/>
                <a:cs typeface="+mn-cs"/>
              </a:rPr>
              <a:t>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randview"/>
                <a:ea typeface="+mn-ea"/>
                <a:cs typeface="+mn-cs"/>
              </a:rPr>
              <a:t>ułatwienia w składaniu wniosków (mniej </a:t>
            </a:r>
            <a:r>
              <a:rPr kumimoji="0" lang="pl-PL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randview"/>
                <a:ea typeface="+mn-ea"/>
                <a:cs typeface="+mn-cs"/>
              </a:rPr>
              <a:t>papierologii</a:t>
            </a: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randview"/>
                <a:ea typeface="+mn-ea"/>
                <a:cs typeface="+mn-cs"/>
              </a:rPr>
              <a:t>)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96667A7-16EF-9608-5F3B-20C50A73D6B2}"/>
              </a:ext>
            </a:extLst>
          </p:cNvPr>
          <p:cNvSpPr txBox="1"/>
          <p:nvPr/>
        </p:nvSpPr>
        <p:spPr>
          <a:xfrm>
            <a:off x="4130340" y="2267705"/>
            <a:ext cx="3546807" cy="2062103"/>
          </a:xfrm>
          <a:prstGeom prst="rect">
            <a:avLst/>
          </a:prstGeom>
          <a:noFill/>
          <a:ln>
            <a:solidFill>
              <a:srgbClr val="1E5364"/>
            </a:solidFill>
          </a:ln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transparentne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sprawiedliwe, mądre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randview"/>
                <a:ea typeface="+mn-ea"/>
                <a:cs typeface="+mn-cs"/>
              </a:rPr>
              <a:t>niezależne od polityki i „układów”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randview"/>
                <a:ea typeface="+mn-ea"/>
                <a:cs typeface="+mn-cs"/>
              </a:rPr>
              <a:t>redukujące zjawisko wykorzystywania dofinansowań niezgodnie z przeznaczeniem (dla rozwoju, a nie dla zysku ad-hoc)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7A5EB4A-345D-AD4C-9152-210C7F17063B}"/>
              </a:ext>
            </a:extLst>
          </p:cNvPr>
          <p:cNvSpPr txBox="1"/>
          <p:nvPr/>
        </p:nvSpPr>
        <p:spPr>
          <a:xfrm>
            <a:off x="8277224" y="2267705"/>
            <a:ext cx="3438525" cy="4305794"/>
          </a:xfrm>
          <a:prstGeom prst="rect">
            <a:avLst/>
          </a:prstGeom>
          <a:noFill/>
          <a:ln>
            <a:solidFill>
              <a:srgbClr val="1E5364"/>
            </a:solidFill>
          </a:ln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doradztwo podatkowe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doradztwo prawne (w tym na temat odzyskiwania należności od dłużników)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wiedza o prowadzeniu biznesu / wsparcie w analizie modelu biznesowego:</a:t>
            </a:r>
          </a:p>
          <a:p>
            <a:pPr>
              <a:lnSpc>
                <a:spcPct val="90000"/>
              </a:lnSpc>
              <a:spcAft>
                <a:spcPts val="300"/>
              </a:spcAft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randview"/>
                <a:ea typeface="+mn-ea"/>
                <a:cs typeface="+mn-cs"/>
              </a:rPr>
              <a:t>- czy i jak można usprawnić procesy w firmie, aby była efektywniej zarządzana</a:t>
            </a:r>
            <a:r>
              <a:rPr lang="pl-PL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Grandview"/>
              </a:rPr>
              <a:t>?</a:t>
            </a: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300"/>
              </a:spcAft>
              <a:defRPr/>
            </a:pPr>
            <a:r>
              <a:rPr lang="pl-PL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– jak zbudować strategię biznesową? </a:t>
            </a:r>
          </a:p>
          <a:p>
            <a:pPr>
              <a:lnSpc>
                <a:spcPct val="90000"/>
              </a:lnSpc>
              <a:spcAft>
                <a:spcPts val="300"/>
              </a:spcAft>
              <a:defRPr/>
            </a:pPr>
            <a:r>
              <a:rPr lang="pl-PL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- jak zarządzać zmianą w organizacji?</a:t>
            </a: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300"/>
              </a:spcAft>
              <a:defRPr/>
            </a:pPr>
            <a:r>
              <a:rPr lang="pl-PL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Grandview"/>
              </a:rPr>
              <a:t>- 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randview"/>
                <a:ea typeface="+mn-ea"/>
                <a:cs typeface="+mn-cs"/>
              </a:rPr>
              <a:t>czy oszczędności to jedyny sposób na poprawę kondycji przedsiębiorstwa? (formy interaktywne: doradztwo, warsztaty, szkolenia)</a:t>
            </a:r>
          </a:p>
          <a:p>
            <a:pPr>
              <a:lnSpc>
                <a:spcPct val="90000"/>
              </a:lnSpc>
              <a:spcAft>
                <a:spcPts val="300"/>
              </a:spcAft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randview"/>
                <a:ea typeface="+mn-ea"/>
                <a:cs typeface="+mn-cs"/>
              </a:rPr>
              <a:t>- jak rozwinąć się ograniczając ryzyko porażki i zbyt dużych kosztów nie do udźwignięcia? </a:t>
            </a:r>
          </a:p>
          <a:p>
            <a:pPr>
              <a:lnSpc>
                <a:spcPct val="90000"/>
              </a:lnSpc>
              <a:spcAft>
                <a:spcPts val="300"/>
              </a:spcAft>
              <a:defRPr/>
            </a:pPr>
            <a:r>
              <a:rPr lang="pl-PL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- jak inwestować i w co? </a:t>
            </a:r>
          </a:p>
          <a:p>
            <a:pPr>
              <a:lnSpc>
                <a:spcPct val="90000"/>
              </a:lnSpc>
              <a:spcAft>
                <a:spcPts val="300"/>
              </a:spcAft>
              <a:defRPr/>
            </a:pPr>
            <a:r>
              <a:rPr lang="pl-PL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Grandview"/>
              </a:rPr>
              <a:t>- j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randview"/>
                <a:ea typeface="+mn-ea"/>
                <a:cs typeface="+mn-cs"/>
              </a:rPr>
              <a:t>ak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randview"/>
                <a:ea typeface="+mn-ea"/>
                <a:cs typeface="+mn-cs"/>
              </a:rPr>
              <a:t> dobrze zarządzić zatrudnieniem nowych pracowników? 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F228E7DE-E47A-42C0-B4D2-89148A6010AB}"/>
              </a:ext>
            </a:extLst>
          </p:cNvPr>
          <p:cNvCxnSpPr>
            <a:cxnSpLocks/>
          </p:cNvCxnSpPr>
          <p:nvPr/>
        </p:nvCxnSpPr>
        <p:spPr>
          <a:xfrm>
            <a:off x="1285875" y="1785758"/>
            <a:ext cx="86518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17466561-FAAC-3642-6F72-E77AF8AC6595}"/>
              </a:ext>
            </a:extLst>
          </p:cNvPr>
          <p:cNvCxnSpPr>
            <a:cxnSpLocks/>
          </p:cNvCxnSpPr>
          <p:nvPr/>
        </p:nvCxnSpPr>
        <p:spPr>
          <a:xfrm>
            <a:off x="5972175" y="1785758"/>
            <a:ext cx="0" cy="1634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409F4B71-CA6A-7496-8DE0-D8288EA0D6F1}"/>
              </a:ext>
            </a:extLst>
          </p:cNvPr>
          <p:cNvCxnSpPr>
            <a:cxnSpLocks/>
          </p:cNvCxnSpPr>
          <p:nvPr/>
        </p:nvCxnSpPr>
        <p:spPr>
          <a:xfrm>
            <a:off x="9926802" y="1787611"/>
            <a:ext cx="0" cy="1634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F7403791-B55A-C168-3637-03B732F84924}"/>
              </a:ext>
            </a:extLst>
          </p:cNvPr>
          <p:cNvCxnSpPr>
            <a:cxnSpLocks/>
          </p:cNvCxnSpPr>
          <p:nvPr/>
        </p:nvCxnSpPr>
        <p:spPr>
          <a:xfrm flipH="1">
            <a:off x="1276350" y="1785758"/>
            <a:ext cx="9524" cy="1634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BDBBC633-33A7-B843-9C40-A8AECEC1D58C}"/>
              </a:ext>
            </a:extLst>
          </p:cNvPr>
          <p:cNvCxnSpPr>
            <a:cxnSpLocks/>
          </p:cNvCxnSpPr>
          <p:nvPr/>
        </p:nvCxnSpPr>
        <p:spPr>
          <a:xfrm>
            <a:off x="713829" y="664007"/>
            <a:ext cx="9066434" cy="0"/>
          </a:xfrm>
          <a:prstGeom prst="line">
            <a:avLst/>
          </a:prstGeom>
          <a:ln w="19050">
            <a:solidFill>
              <a:schemeClr val="accent4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Obraz 15">
            <a:extLst>
              <a:ext uri="{FF2B5EF4-FFF2-40B4-BE49-F238E27FC236}">
                <a16:creationId xmlns:a16="http://schemas.microsoft.com/office/drawing/2014/main" id="{66E68947-4557-4CA5-A6CC-92459D272F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2499" y="-4897"/>
            <a:ext cx="2179501" cy="830997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56919BB-16CC-4029-A951-ACF797066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1" y="179350"/>
            <a:ext cx="472658" cy="55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2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C91ED-FD9B-E68E-7DDB-649264CB9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1F8563-85BB-1AB5-9953-576D284D5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69" y="11356"/>
            <a:ext cx="10515600" cy="814744"/>
          </a:xfrm>
        </p:spPr>
        <p:txBody>
          <a:bodyPr>
            <a:noAutofit/>
          </a:bodyPr>
          <a:lstStyle/>
          <a:p>
            <a:r>
              <a:rPr lang="pl-PL" sz="2400" b="1" dirty="0">
                <a:solidFill>
                  <a:srgbClr val="08529C"/>
                </a:solidFill>
                <a:latin typeface="Grandview"/>
                <a:ea typeface="+mn-ea"/>
                <a:cs typeface="+mn-cs"/>
              </a:rPr>
              <a:t>Bariery – Wysokie koszty ZUS </a:t>
            </a:r>
            <a:r>
              <a:rPr lang="pl-PL" sz="1600" b="1" dirty="0">
                <a:solidFill>
                  <a:srgbClr val="08529C"/>
                </a:solidFill>
                <a:latin typeface="Grandview"/>
                <a:ea typeface="+mn-ea"/>
                <a:cs typeface="+mn-cs"/>
              </a:rPr>
              <a:t>Badania Ilościowe</a:t>
            </a:r>
          </a:p>
        </p:txBody>
      </p: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4B7DF512-3CA8-A0B8-8CB9-E5F6F9CB6F14}"/>
              </a:ext>
            </a:extLst>
          </p:cNvPr>
          <p:cNvCxnSpPr>
            <a:cxnSpLocks/>
          </p:cNvCxnSpPr>
          <p:nvPr/>
        </p:nvCxnSpPr>
        <p:spPr>
          <a:xfrm flipV="1">
            <a:off x="807569" y="581015"/>
            <a:ext cx="9256507" cy="14266"/>
          </a:xfrm>
          <a:prstGeom prst="line">
            <a:avLst/>
          </a:prstGeom>
          <a:ln w="19050">
            <a:solidFill>
              <a:schemeClr val="accent4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A9AF845D-44BB-4C3E-BFCE-BA758DCC22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2346967"/>
              </p:ext>
            </p:extLst>
          </p:nvPr>
        </p:nvGraphicFramePr>
        <p:xfrm>
          <a:off x="241171" y="826100"/>
          <a:ext cx="9526412" cy="5978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4990C6CF-0B15-406F-9984-87CC919FA7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2499" y="-4897"/>
            <a:ext cx="2179501" cy="83099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0318A5F-D4D4-4BED-8A98-132870985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1" y="179350"/>
            <a:ext cx="472658" cy="558246"/>
          </a:xfrm>
          <a:prstGeom prst="rect">
            <a:avLst/>
          </a:prstGeom>
        </p:spPr>
      </p:pic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49EA3898-3EF5-404B-A519-7DD2B5FB73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939117"/>
              </p:ext>
            </p:extLst>
          </p:nvPr>
        </p:nvGraphicFramePr>
        <p:xfrm>
          <a:off x="6980903" y="826100"/>
          <a:ext cx="5142270" cy="4443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pole tekstowe 9">
            <a:extLst>
              <a:ext uri="{FF2B5EF4-FFF2-40B4-BE49-F238E27FC236}">
                <a16:creationId xmlns:a16="http://schemas.microsoft.com/office/drawing/2014/main" id="{9FC11424-D503-4328-9F2D-F033352A5504}"/>
              </a:ext>
            </a:extLst>
          </p:cNvPr>
          <p:cNvSpPr txBox="1"/>
          <p:nvPr/>
        </p:nvSpPr>
        <p:spPr>
          <a:xfrm>
            <a:off x="10825204" y="6369259"/>
            <a:ext cx="1241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i="1" dirty="0"/>
              <a:t>Źródło: IBRIS</a:t>
            </a:r>
          </a:p>
        </p:txBody>
      </p:sp>
    </p:spTree>
    <p:extLst>
      <p:ext uri="{BB962C8B-B14F-4D97-AF65-F5344CB8AC3E}">
        <p14:creationId xmlns:p14="http://schemas.microsoft.com/office/powerpoint/2010/main" val="1469761652"/>
      </p:ext>
    </p:extLst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Niestandardowy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8529C"/>
      </a:accent1>
      <a:accent2>
        <a:srgbClr val="0C75DE"/>
      </a:accent2>
      <a:accent3>
        <a:srgbClr val="87C0F9"/>
      </a:accent3>
      <a:accent4>
        <a:srgbClr val="C1D6DC"/>
      </a:accent4>
      <a:accent5>
        <a:srgbClr val="FF0000"/>
      </a:accent5>
      <a:accent6>
        <a:srgbClr val="C00000"/>
      </a:accent6>
      <a:hlink>
        <a:srgbClr val="002060"/>
      </a:hlink>
      <a:folHlink>
        <a:srgbClr val="954F72"/>
      </a:folHlink>
    </a:clrScheme>
    <a:fontScheme name="Niestandardowy 1">
      <a:majorFont>
        <a:latin typeface="Grandview"/>
        <a:ea typeface=""/>
        <a:cs typeface=""/>
      </a:majorFont>
      <a:minorFont>
        <a:latin typeface="Grandview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iestandardowy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05C73"/>
    </a:accent1>
    <a:accent2>
      <a:srgbClr val="578D9D"/>
    </a:accent2>
    <a:accent3>
      <a:srgbClr val="ABC6CE"/>
    </a:accent3>
    <a:accent4>
      <a:srgbClr val="D1E3DF"/>
    </a:accent4>
    <a:accent5>
      <a:srgbClr val="FF0000"/>
    </a:accent5>
    <a:accent6>
      <a:srgbClr val="C00000"/>
    </a:accent6>
    <a:hlink>
      <a:srgbClr val="002060"/>
    </a:hlink>
    <a:folHlink>
      <a:srgbClr val="954F72"/>
    </a:folHlink>
  </a:clrScheme>
  <a:fontScheme name="Niestandardowy 1">
    <a:majorFont>
      <a:latin typeface="Grandview"/>
      <a:ea typeface=""/>
      <a:cs typeface=""/>
    </a:majorFont>
    <a:minorFont>
      <a:latin typeface="Grandview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1830</TotalTime>
  <Words>1793</Words>
  <Application>Microsoft Office PowerPoint</Application>
  <PresentationFormat>Panoramiczny</PresentationFormat>
  <Paragraphs>171</Paragraphs>
  <Slides>17</Slides>
  <Notes>1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4" baseType="lpstr">
      <vt:lpstr>Arial</vt:lpstr>
      <vt:lpstr>Blogger Sans</vt:lpstr>
      <vt:lpstr>Calibri</vt:lpstr>
      <vt:lpstr>Grandview</vt:lpstr>
      <vt:lpstr>Helvetica Neue</vt:lpstr>
      <vt:lpstr>1_Motyw pakietu Office</vt:lpstr>
      <vt:lpstr>Worksheet</vt:lpstr>
      <vt:lpstr>Prezentacja programu PowerPoint</vt:lpstr>
      <vt:lpstr>KONDYCJA FIRM  Badania Ilościowe</vt:lpstr>
      <vt:lpstr>Czynniki wpływające na funkcjonowanie MŚP w województwie pomorskim</vt:lpstr>
      <vt:lpstr>Bariery Rozwoju badania ilościowe</vt:lpstr>
      <vt:lpstr>„Polski Ład” – chaos podatkowy, rosnące podatki, coraz wyższe składki ZUS</vt:lpstr>
      <vt:lpstr>„Zielony Ład” – potencjalne wyzwanie w nieokreślonej przyszłości</vt:lpstr>
      <vt:lpstr>Oczekiwania MŚP wobec władz centralnych</vt:lpstr>
      <vt:lpstr>Oczekiwania MŚP wobec władz lokalnych</vt:lpstr>
      <vt:lpstr>Bariery – Wysokie koszty ZUS Badania Ilościowe</vt:lpstr>
      <vt:lpstr>Problemy z pracownikami Badania Ilościowe</vt:lpstr>
      <vt:lpstr>Problemy z pracownikami w zależności od wielkości firmy Badania Ilościowe</vt:lpstr>
      <vt:lpstr>Oczekiwania wobec przyszłości Badania Ilościowe</vt:lpstr>
      <vt:lpstr>  PLANY I NASTROJE POMORSKICH FIRM MŚP - ANALIZY</vt:lpstr>
      <vt:lpstr>Cele na najbliższe 3 lata Badania Ilościowe</vt:lpstr>
      <vt:lpstr>Prezentacja programu PowerPoint</vt:lpstr>
      <vt:lpstr>Znajomość programów wsparcia MŚP</vt:lpstr>
      <vt:lpstr>ROZPOZNAWALNOŚĆ POMORSKICH INSTYTUCJI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Monika Harasim</dc:creator>
  <cp:lastModifiedBy>Stawowy Tomasz</cp:lastModifiedBy>
  <cp:revision>43</cp:revision>
  <cp:lastPrinted>2024-03-21T10:27:46Z</cp:lastPrinted>
  <dcterms:created xsi:type="dcterms:W3CDTF">2023-01-27T09:17:50Z</dcterms:created>
  <dcterms:modified xsi:type="dcterms:W3CDTF">2024-05-29T11:14:41Z</dcterms:modified>
</cp:coreProperties>
</file>