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82" r:id="rId4"/>
    <p:sldId id="283" r:id="rId5"/>
    <p:sldId id="284" r:id="rId6"/>
    <p:sldId id="280" r:id="rId7"/>
    <p:sldId id="274" r:id="rId8"/>
    <p:sldId id="272" r:id="rId9"/>
    <p:sldId id="285" r:id="rId10"/>
    <p:sldId id="286" r:id="rId11"/>
    <p:sldId id="276" r:id="rId12"/>
    <p:sldId id="277" r:id="rId13"/>
    <p:sldId id="279" r:id="rId14"/>
    <p:sldId id="278" r:id="rId15"/>
    <p:sldId id="281" r:id="rId16"/>
    <p:sldId id="267" r:id="rId17"/>
  </p:sldIdLst>
  <p:sldSz cx="12192000" cy="6858000"/>
  <p:notesSz cx="6761163" cy="99425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228">
          <p15:clr>
            <a:srgbClr val="A4A3A4"/>
          </p15:clr>
        </p15:guide>
        <p15:guide id="2" pos="302">
          <p15:clr>
            <a:srgbClr val="A4A3A4"/>
          </p15:clr>
        </p15:guide>
        <p15:guide id="3" orient="horz" pos="397">
          <p15:clr>
            <a:srgbClr val="747775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jd+j0eYooaqVwVzx0eOTFxTBE/z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ta Pachocka" initials="" lastIdx="3" clrIdx="0"/>
  <p:cmAuthor id="1" name="Marta Pachocka" initials="MP" lastIdx="3" clrIdx="1">
    <p:extLst>
      <p:ext uri="{19B8F6BF-5375-455C-9EA6-DF929625EA0E}">
        <p15:presenceInfo xmlns:p15="http://schemas.microsoft.com/office/powerpoint/2012/main" userId="S::mpachoc@sgh.waw.pl::3cd7ddbb-74f9-4452-be12-8d6ae6cd9af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CA4019C-1E9A-452D-BD1E-C59E0D6CD6B3}">
  <a:tblStyle styleId="{DCA4019C-1E9A-452D-BD1E-C59E0D6CD6B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137" autoAdjust="0"/>
  </p:normalViewPr>
  <p:slideViewPr>
    <p:cSldViewPr snapToGrid="0">
      <p:cViewPr varScale="1">
        <p:scale>
          <a:sx n="68" d="100"/>
          <a:sy n="68" d="100"/>
        </p:scale>
        <p:origin x="1234" y="67"/>
      </p:cViewPr>
      <p:guideLst>
        <p:guide orient="horz" pos="2228"/>
        <p:guide pos="302"/>
        <p:guide orient="horz" pos="3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ł Nowosielski" userId="a371bd93c3bb8f89" providerId="LiveId" clId="{81CA30F2-9C63-4D4C-9742-5886C4F0FCC0}"/>
    <pc:docChg chg="undo custSel addSld delSld modSld">
      <pc:chgData name="Michał Nowosielski" userId="a371bd93c3bb8f89" providerId="LiveId" clId="{81CA30F2-9C63-4D4C-9742-5886C4F0FCC0}" dt="2024-05-31T08:58:05.222" v="838" actId="20577"/>
      <pc:docMkLst>
        <pc:docMk/>
      </pc:docMkLst>
      <pc:sldChg chg="delSp modSp mod">
        <pc:chgData name="Michał Nowosielski" userId="a371bd93c3bb8f89" providerId="LiveId" clId="{81CA30F2-9C63-4D4C-9742-5886C4F0FCC0}" dt="2024-05-31T07:20:44.795" v="16" actId="478"/>
        <pc:sldMkLst>
          <pc:docMk/>
          <pc:sldMk cId="0" sldId="256"/>
        </pc:sldMkLst>
        <pc:spChg chg="mod">
          <ac:chgData name="Michał Nowosielski" userId="a371bd93c3bb8f89" providerId="LiveId" clId="{81CA30F2-9C63-4D4C-9742-5886C4F0FCC0}" dt="2024-05-31T07:20:15.527" v="0" actId="6549"/>
          <ac:spMkLst>
            <pc:docMk/>
            <pc:sldMk cId="0" sldId="256"/>
            <ac:spMk id="88" creationId="{00000000-0000-0000-0000-000000000000}"/>
          </ac:spMkLst>
        </pc:spChg>
        <pc:spChg chg="mod">
          <ac:chgData name="Michał Nowosielski" userId="a371bd93c3bb8f89" providerId="LiveId" clId="{81CA30F2-9C63-4D4C-9742-5886C4F0FCC0}" dt="2024-05-31T07:20:36.188" v="11" actId="20577"/>
          <ac:spMkLst>
            <pc:docMk/>
            <pc:sldMk cId="0" sldId="256"/>
            <ac:spMk id="95" creationId="{00000000-0000-0000-0000-000000000000}"/>
          </ac:spMkLst>
        </pc:spChg>
        <pc:picChg chg="del">
          <ac:chgData name="Michał Nowosielski" userId="a371bd93c3bb8f89" providerId="LiveId" clId="{81CA30F2-9C63-4D4C-9742-5886C4F0FCC0}" dt="2024-05-31T07:20:42.017" v="14" actId="478"/>
          <ac:picMkLst>
            <pc:docMk/>
            <pc:sldMk cId="0" sldId="256"/>
            <ac:picMk id="89" creationId="{00000000-0000-0000-0000-000000000000}"/>
          </ac:picMkLst>
        </pc:picChg>
        <pc:picChg chg="del">
          <ac:chgData name="Michał Nowosielski" userId="a371bd93c3bb8f89" providerId="LiveId" clId="{81CA30F2-9C63-4D4C-9742-5886C4F0FCC0}" dt="2024-05-31T07:20:39.333" v="12" actId="478"/>
          <ac:picMkLst>
            <pc:docMk/>
            <pc:sldMk cId="0" sldId="256"/>
            <ac:picMk id="90" creationId="{00000000-0000-0000-0000-000000000000}"/>
          </ac:picMkLst>
        </pc:picChg>
        <pc:picChg chg="del">
          <ac:chgData name="Michał Nowosielski" userId="a371bd93c3bb8f89" providerId="LiveId" clId="{81CA30F2-9C63-4D4C-9742-5886C4F0FCC0}" dt="2024-05-31T07:20:40.602" v="13" actId="478"/>
          <ac:picMkLst>
            <pc:docMk/>
            <pc:sldMk cId="0" sldId="256"/>
            <ac:picMk id="91" creationId="{00000000-0000-0000-0000-000000000000}"/>
          </ac:picMkLst>
        </pc:picChg>
        <pc:picChg chg="del">
          <ac:chgData name="Michał Nowosielski" userId="a371bd93c3bb8f89" providerId="LiveId" clId="{81CA30F2-9C63-4D4C-9742-5886C4F0FCC0}" dt="2024-05-31T07:20:43.448" v="15" actId="478"/>
          <ac:picMkLst>
            <pc:docMk/>
            <pc:sldMk cId="0" sldId="256"/>
            <ac:picMk id="92" creationId="{00000000-0000-0000-0000-000000000000}"/>
          </ac:picMkLst>
        </pc:picChg>
        <pc:picChg chg="del">
          <ac:chgData name="Michał Nowosielski" userId="a371bd93c3bb8f89" providerId="LiveId" clId="{81CA30F2-9C63-4D4C-9742-5886C4F0FCC0}" dt="2024-05-31T07:20:44.795" v="16" actId="478"/>
          <ac:picMkLst>
            <pc:docMk/>
            <pc:sldMk cId="0" sldId="256"/>
            <ac:picMk id="93" creationId="{00000000-0000-0000-0000-000000000000}"/>
          </ac:picMkLst>
        </pc:picChg>
      </pc:sldChg>
      <pc:sldChg chg="modSp mod">
        <pc:chgData name="Michał Nowosielski" userId="a371bd93c3bb8f89" providerId="LiveId" clId="{81CA30F2-9C63-4D4C-9742-5886C4F0FCC0}" dt="2024-05-31T08:44:57.959" v="541" actId="6549"/>
        <pc:sldMkLst>
          <pc:docMk/>
          <pc:sldMk cId="0" sldId="257"/>
        </pc:sldMkLst>
        <pc:spChg chg="mod">
          <ac:chgData name="Michał Nowosielski" userId="a371bd93c3bb8f89" providerId="LiveId" clId="{81CA30F2-9C63-4D4C-9742-5886C4F0FCC0}" dt="2024-05-31T08:44:57.959" v="541" actId="6549"/>
          <ac:spMkLst>
            <pc:docMk/>
            <pc:sldMk cId="0" sldId="257"/>
            <ac:spMk id="101" creationId="{00000000-0000-0000-0000-000000000000}"/>
          </ac:spMkLst>
        </pc:spChg>
        <pc:spChg chg="mod">
          <ac:chgData name="Michał Nowosielski" userId="a371bd93c3bb8f89" providerId="LiveId" clId="{81CA30F2-9C63-4D4C-9742-5886C4F0FCC0}" dt="2024-05-31T07:25:01.053" v="210" actId="113"/>
          <ac:spMkLst>
            <pc:docMk/>
            <pc:sldMk cId="0" sldId="257"/>
            <ac:spMk id="103" creationId="{00000000-0000-0000-0000-000000000000}"/>
          </ac:spMkLst>
        </pc:spChg>
      </pc:sldChg>
      <pc:sldChg chg="del">
        <pc:chgData name="Michał Nowosielski" userId="a371bd93c3bb8f89" providerId="LiveId" clId="{81CA30F2-9C63-4D4C-9742-5886C4F0FCC0}" dt="2024-05-31T08:51:33.726" v="766" actId="47"/>
        <pc:sldMkLst>
          <pc:docMk/>
          <pc:sldMk cId="0" sldId="258"/>
        </pc:sldMkLst>
      </pc:sldChg>
      <pc:sldChg chg="del">
        <pc:chgData name="Michał Nowosielski" userId="a371bd93c3bb8f89" providerId="LiveId" clId="{81CA30F2-9C63-4D4C-9742-5886C4F0FCC0}" dt="2024-05-31T08:51:34.521" v="767" actId="47"/>
        <pc:sldMkLst>
          <pc:docMk/>
          <pc:sldMk cId="0" sldId="259"/>
        </pc:sldMkLst>
      </pc:sldChg>
      <pc:sldChg chg="del">
        <pc:chgData name="Michał Nowosielski" userId="a371bd93c3bb8f89" providerId="LiveId" clId="{81CA30F2-9C63-4D4C-9742-5886C4F0FCC0}" dt="2024-05-31T08:51:35.091" v="768" actId="47"/>
        <pc:sldMkLst>
          <pc:docMk/>
          <pc:sldMk cId="0" sldId="260"/>
        </pc:sldMkLst>
      </pc:sldChg>
      <pc:sldChg chg="del">
        <pc:chgData name="Michał Nowosielski" userId="a371bd93c3bb8f89" providerId="LiveId" clId="{81CA30F2-9C63-4D4C-9742-5886C4F0FCC0}" dt="2024-05-31T08:51:35.695" v="769" actId="47"/>
        <pc:sldMkLst>
          <pc:docMk/>
          <pc:sldMk cId="0" sldId="261"/>
        </pc:sldMkLst>
      </pc:sldChg>
      <pc:sldChg chg="del">
        <pc:chgData name="Michał Nowosielski" userId="a371bd93c3bb8f89" providerId="LiveId" clId="{81CA30F2-9C63-4D4C-9742-5886C4F0FCC0}" dt="2024-05-31T08:51:36.267" v="770" actId="47"/>
        <pc:sldMkLst>
          <pc:docMk/>
          <pc:sldMk cId="0" sldId="262"/>
        </pc:sldMkLst>
      </pc:sldChg>
      <pc:sldChg chg="del">
        <pc:chgData name="Michał Nowosielski" userId="a371bd93c3bb8f89" providerId="LiveId" clId="{81CA30F2-9C63-4D4C-9742-5886C4F0FCC0}" dt="2024-05-31T08:51:36.698" v="771" actId="47"/>
        <pc:sldMkLst>
          <pc:docMk/>
          <pc:sldMk cId="0" sldId="263"/>
        </pc:sldMkLst>
      </pc:sldChg>
      <pc:sldChg chg="del">
        <pc:chgData name="Michał Nowosielski" userId="a371bd93c3bb8f89" providerId="LiveId" clId="{81CA30F2-9C63-4D4C-9742-5886C4F0FCC0}" dt="2024-05-31T08:51:37.125" v="772" actId="47"/>
        <pc:sldMkLst>
          <pc:docMk/>
          <pc:sldMk cId="0" sldId="264"/>
        </pc:sldMkLst>
      </pc:sldChg>
      <pc:sldChg chg="del">
        <pc:chgData name="Michał Nowosielski" userId="a371bd93c3bb8f89" providerId="LiveId" clId="{81CA30F2-9C63-4D4C-9742-5886C4F0FCC0}" dt="2024-05-31T08:51:37.898" v="774" actId="47"/>
        <pc:sldMkLst>
          <pc:docMk/>
          <pc:sldMk cId="0" sldId="265"/>
        </pc:sldMkLst>
      </pc:sldChg>
      <pc:sldChg chg="delSp add del mod">
        <pc:chgData name="Michał Nowosielski" userId="a371bd93c3bb8f89" providerId="LiveId" clId="{81CA30F2-9C63-4D4C-9742-5886C4F0FCC0}" dt="2024-05-31T08:51:48.236" v="784" actId="478"/>
        <pc:sldMkLst>
          <pc:docMk/>
          <pc:sldMk cId="0" sldId="267"/>
        </pc:sldMkLst>
        <pc:picChg chg="del">
          <ac:chgData name="Michał Nowosielski" userId="a371bd93c3bb8f89" providerId="LiveId" clId="{81CA30F2-9C63-4D4C-9742-5886C4F0FCC0}" dt="2024-05-31T08:51:45.615" v="782" actId="478"/>
          <ac:picMkLst>
            <pc:docMk/>
            <pc:sldMk cId="0" sldId="267"/>
            <ac:picMk id="196" creationId="{00000000-0000-0000-0000-000000000000}"/>
          </ac:picMkLst>
        </pc:picChg>
        <pc:picChg chg="del">
          <ac:chgData name="Michał Nowosielski" userId="a371bd93c3bb8f89" providerId="LiveId" clId="{81CA30F2-9C63-4D4C-9742-5886C4F0FCC0}" dt="2024-05-31T08:51:42.848" v="780" actId="478"/>
          <ac:picMkLst>
            <pc:docMk/>
            <pc:sldMk cId="0" sldId="267"/>
            <ac:picMk id="197" creationId="{00000000-0000-0000-0000-000000000000}"/>
          </ac:picMkLst>
        </pc:picChg>
        <pc:picChg chg="del">
          <ac:chgData name="Michał Nowosielski" userId="a371bd93c3bb8f89" providerId="LiveId" clId="{81CA30F2-9C63-4D4C-9742-5886C4F0FCC0}" dt="2024-05-31T08:51:44.068" v="781" actId="478"/>
          <ac:picMkLst>
            <pc:docMk/>
            <pc:sldMk cId="0" sldId="267"/>
            <ac:picMk id="198" creationId="{00000000-0000-0000-0000-000000000000}"/>
          </ac:picMkLst>
        </pc:picChg>
        <pc:picChg chg="del">
          <ac:chgData name="Michał Nowosielski" userId="a371bd93c3bb8f89" providerId="LiveId" clId="{81CA30F2-9C63-4D4C-9742-5886C4F0FCC0}" dt="2024-05-31T08:51:46.860" v="783" actId="478"/>
          <ac:picMkLst>
            <pc:docMk/>
            <pc:sldMk cId="0" sldId="267"/>
            <ac:picMk id="199" creationId="{00000000-0000-0000-0000-000000000000}"/>
          </ac:picMkLst>
        </pc:picChg>
        <pc:picChg chg="del">
          <ac:chgData name="Michał Nowosielski" userId="a371bd93c3bb8f89" providerId="LiveId" clId="{81CA30F2-9C63-4D4C-9742-5886C4F0FCC0}" dt="2024-05-31T08:51:48.236" v="784" actId="478"/>
          <ac:picMkLst>
            <pc:docMk/>
            <pc:sldMk cId="0" sldId="267"/>
            <ac:picMk id="200" creationId="{00000000-0000-0000-0000-000000000000}"/>
          </ac:picMkLst>
        </pc:picChg>
      </pc:sldChg>
      <pc:sldChg chg="del">
        <pc:chgData name="Michał Nowosielski" userId="a371bd93c3bb8f89" providerId="LiveId" clId="{81CA30F2-9C63-4D4C-9742-5886C4F0FCC0}" dt="2024-05-31T08:51:37.504" v="773" actId="47"/>
        <pc:sldMkLst>
          <pc:docMk/>
          <pc:sldMk cId="1536936756" sldId="268"/>
        </pc:sldMkLst>
      </pc:sldChg>
      <pc:sldChg chg="del">
        <pc:chgData name="Michał Nowosielski" userId="a371bd93c3bb8f89" providerId="LiveId" clId="{81CA30F2-9C63-4D4C-9742-5886C4F0FCC0}" dt="2024-05-31T08:51:38.264" v="775" actId="47"/>
        <pc:sldMkLst>
          <pc:docMk/>
          <pc:sldMk cId="2085709009" sldId="269"/>
        </pc:sldMkLst>
      </pc:sldChg>
      <pc:sldChg chg="del">
        <pc:chgData name="Michał Nowosielski" userId="a371bd93c3bb8f89" providerId="LiveId" clId="{81CA30F2-9C63-4D4C-9742-5886C4F0FCC0}" dt="2024-05-31T08:51:38.627" v="776" actId="47"/>
        <pc:sldMkLst>
          <pc:docMk/>
          <pc:sldMk cId="1529018750" sldId="270"/>
        </pc:sldMkLst>
      </pc:sldChg>
      <pc:sldChg chg="del">
        <pc:chgData name="Michał Nowosielski" userId="a371bd93c3bb8f89" providerId="LiveId" clId="{81CA30F2-9C63-4D4C-9742-5886C4F0FCC0}" dt="2024-05-31T08:51:38.999" v="777" actId="47"/>
        <pc:sldMkLst>
          <pc:docMk/>
          <pc:sldMk cId="3598029332" sldId="271"/>
        </pc:sldMkLst>
      </pc:sldChg>
      <pc:sldChg chg="modSp add mod modNotesTx">
        <pc:chgData name="Michał Nowosielski" userId="a371bd93c3bb8f89" providerId="LiveId" clId="{81CA30F2-9C63-4D4C-9742-5886C4F0FCC0}" dt="2024-05-31T08:51:31.440" v="765" actId="20577"/>
        <pc:sldMkLst>
          <pc:docMk/>
          <pc:sldMk cId="1156630538" sldId="272"/>
        </pc:sldMkLst>
        <pc:spChg chg="mod">
          <ac:chgData name="Michał Nowosielski" userId="a371bd93c3bb8f89" providerId="LiveId" clId="{81CA30F2-9C63-4D4C-9742-5886C4F0FCC0}" dt="2024-05-31T08:45:01.552" v="542" actId="20577"/>
          <ac:spMkLst>
            <pc:docMk/>
            <pc:sldMk cId="1156630538" sldId="272"/>
            <ac:spMk id="101" creationId="{00000000-0000-0000-0000-000000000000}"/>
          </ac:spMkLst>
        </pc:spChg>
        <pc:spChg chg="mod">
          <ac:chgData name="Michał Nowosielski" userId="a371bd93c3bb8f89" providerId="LiveId" clId="{81CA30F2-9C63-4D4C-9742-5886C4F0FCC0}" dt="2024-05-31T08:51:31.440" v="765" actId="20577"/>
          <ac:spMkLst>
            <pc:docMk/>
            <pc:sldMk cId="1156630538" sldId="272"/>
            <ac:spMk id="103" creationId="{00000000-0000-0000-0000-000000000000}"/>
          </ac:spMkLst>
        </pc:spChg>
      </pc:sldChg>
      <pc:sldChg chg="modSp add mod">
        <pc:chgData name="Michał Nowosielski" userId="a371bd93c3bb8f89" providerId="LiveId" clId="{81CA30F2-9C63-4D4C-9742-5886C4F0FCC0}" dt="2024-05-31T08:47:43.960" v="661" actId="179"/>
        <pc:sldMkLst>
          <pc:docMk/>
          <pc:sldMk cId="3865396332" sldId="273"/>
        </pc:sldMkLst>
        <pc:spChg chg="mod">
          <ac:chgData name="Michał Nowosielski" userId="a371bd93c3bb8f89" providerId="LiveId" clId="{81CA30F2-9C63-4D4C-9742-5886C4F0FCC0}" dt="2024-05-31T08:47:43.960" v="661" actId="179"/>
          <ac:spMkLst>
            <pc:docMk/>
            <pc:sldMk cId="3865396332" sldId="273"/>
            <ac:spMk id="103" creationId="{00000000-0000-0000-0000-000000000000}"/>
          </ac:spMkLst>
        </pc:spChg>
      </pc:sldChg>
      <pc:sldChg chg="modSp add mod">
        <pc:chgData name="Michał Nowosielski" userId="a371bd93c3bb8f89" providerId="LiveId" clId="{81CA30F2-9C63-4D4C-9742-5886C4F0FCC0}" dt="2024-05-31T08:49:24.367" v="678" actId="27636"/>
        <pc:sldMkLst>
          <pc:docMk/>
          <pc:sldMk cId="3747983566" sldId="274"/>
        </pc:sldMkLst>
        <pc:spChg chg="mod">
          <ac:chgData name="Michał Nowosielski" userId="a371bd93c3bb8f89" providerId="LiveId" clId="{81CA30F2-9C63-4D4C-9742-5886C4F0FCC0}" dt="2024-05-31T08:49:24.367" v="678" actId="27636"/>
          <ac:spMkLst>
            <pc:docMk/>
            <pc:sldMk cId="3747983566" sldId="274"/>
            <ac:spMk id="103" creationId="{00000000-0000-0000-0000-000000000000}"/>
          </ac:spMkLst>
        </pc:spChg>
      </pc:sldChg>
      <pc:sldChg chg="modSp add mod">
        <pc:chgData name="Michał Nowosielski" userId="a371bd93c3bb8f89" providerId="LiveId" clId="{81CA30F2-9C63-4D4C-9742-5886C4F0FCC0}" dt="2024-05-31T08:51:13.010" v="761" actId="20577"/>
        <pc:sldMkLst>
          <pc:docMk/>
          <pc:sldMk cId="2584371167" sldId="275"/>
        </pc:sldMkLst>
        <pc:spChg chg="mod">
          <ac:chgData name="Michał Nowosielski" userId="a371bd93c3bb8f89" providerId="LiveId" clId="{81CA30F2-9C63-4D4C-9742-5886C4F0FCC0}" dt="2024-05-31T08:51:13.010" v="761" actId="20577"/>
          <ac:spMkLst>
            <pc:docMk/>
            <pc:sldMk cId="2584371167" sldId="275"/>
            <ac:spMk id="103" creationId="{00000000-0000-0000-0000-000000000000}"/>
          </ac:spMkLst>
        </pc:spChg>
      </pc:sldChg>
      <pc:sldChg chg="modSp add mod">
        <pc:chgData name="Michał Nowosielski" userId="a371bd93c3bb8f89" providerId="LiveId" clId="{81CA30F2-9C63-4D4C-9742-5886C4F0FCC0}" dt="2024-05-31T08:52:54.382" v="812" actId="27636"/>
        <pc:sldMkLst>
          <pc:docMk/>
          <pc:sldMk cId="3559481978" sldId="276"/>
        </pc:sldMkLst>
        <pc:spChg chg="mod">
          <ac:chgData name="Michał Nowosielski" userId="a371bd93c3bb8f89" providerId="LiveId" clId="{81CA30F2-9C63-4D4C-9742-5886C4F0FCC0}" dt="2024-05-31T08:52:54.382" v="812" actId="27636"/>
          <ac:spMkLst>
            <pc:docMk/>
            <pc:sldMk cId="3559481978" sldId="276"/>
            <ac:spMk id="103" creationId="{00000000-0000-0000-0000-000000000000}"/>
          </ac:spMkLst>
        </pc:spChg>
      </pc:sldChg>
      <pc:sldChg chg="modSp add mod">
        <pc:chgData name="Michał Nowosielski" userId="a371bd93c3bb8f89" providerId="LiveId" clId="{81CA30F2-9C63-4D4C-9742-5886C4F0FCC0}" dt="2024-05-31T08:57:33.493" v="836" actId="6549"/>
        <pc:sldMkLst>
          <pc:docMk/>
          <pc:sldMk cId="655642256" sldId="277"/>
        </pc:sldMkLst>
        <pc:spChg chg="mod">
          <ac:chgData name="Michał Nowosielski" userId="a371bd93c3bb8f89" providerId="LiveId" clId="{81CA30F2-9C63-4D4C-9742-5886C4F0FCC0}" dt="2024-05-31T08:57:33.493" v="836" actId="6549"/>
          <ac:spMkLst>
            <pc:docMk/>
            <pc:sldMk cId="655642256" sldId="277"/>
            <ac:spMk id="103" creationId="{00000000-0000-0000-0000-000000000000}"/>
          </ac:spMkLst>
        </pc:spChg>
      </pc:sldChg>
      <pc:sldChg chg="modSp add mod">
        <pc:chgData name="Michał Nowosielski" userId="a371bd93c3bb8f89" providerId="LiveId" clId="{81CA30F2-9C63-4D4C-9742-5886C4F0FCC0}" dt="2024-05-31T08:56:26.601" v="824" actId="20577"/>
        <pc:sldMkLst>
          <pc:docMk/>
          <pc:sldMk cId="4284546237" sldId="278"/>
        </pc:sldMkLst>
        <pc:spChg chg="mod">
          <ac:chgData name="Michał Nowosielski" userId="a371bd93c3bb8f89" providerId="LiveId" clId="{81CA30F2-9C63-4D4C-9742-5886C4F0FCC0}" dt="2024-05-31T08:56:26.601" v="824" actId="20577"/>
          <ac:spMkLst>
            <pc:docMk/>
            <pc:sldMk cId="4284546237" sldId="278"/>
            <ac:spMk id="103" creationId="{00000000-0000-0000-0000-000000000000}"/>
          </ac:spMkLst>
        </pc:spChg>
      </pc:sldChg>
      <pc:sldChg chg="modSp add mod">
        <pc:chgData name="Michał Nowosielski" userId="a371bd93c3bb8f89" providerId="LiveId" clId="{81CA30F2-9C63-4D4C-9742-5886C4F0FCC0}" dt="2024-05-31T08:58:05.222" v="838" actId="20577"/>
        <pc:sldMkLst>
          <pc:docMk/>
          <pc:sldMk cId="3884346845" sldId="279"/>
        </pc:sldMkLst>
        <pc:spChg chg="mod">
          <ac:chgData name="Michał Nowosielski" userId="a371bd93c3bb8f89" providerId="LiveId" clId="{81CA30F2-9C63-4D4C-9742-5886C4F0FCC0}" dt="2024-05-31T08:58:05.222" v="838" actId="20577"/>
          <ac:spMkLst>
            <pc:docMk/>
            <pc:sldMk cId="3884346845" sldId="279"/>
            <ac:spMk id="103" creationId="{00000000-0000-0000-0000-000000000000}"/>
          </ac:spMkLst>
        </pc:spChg>
      </pc:sldChg>
      <pc:sldMasterChg chg="delSldLayout">
        <pc:chgData name="Michał Nowosielski" userId="a371bd93c3bb8f89" providerId="LiveId" clId="{81CA30F2-9C63-4D4C-9742-5886C4F0FCC0}" dt="2024-05-31T08:51:37.504" v="773" actId="47"/>
        <pc:sldMasterMkLst>
          <pc:docMk/>
          <pc:sldMasterMk cId="0" sldId="2147483648"/>
        </pc:sldMasterMkLst>
        <pc:sldLayoutChg chg="del">
          <pc:chgData name="Michał Nowosielski" userId="a371bd93c3bb8f89" providerId="LiveId" clId="{81CA30F2-9C63-4D4C-9742-5886C4F0FCC0}" dt="2024-05-31T08:51:37.504" v="773" actId="47"/>
          <pc:sldLayoutMkLst>
            <pc:docMk/>
            <pc:sldMasterMk cId="0" sldId="2147483648"/>
            <pc:sldLayoutMk cId="0" sldId="214748365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2930525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29051" y="0"/>
            <a:ext cx="2930525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96875" y="1241425"/>
            <a:ext cx="5967413" cy="335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6275" y="4784727"/>
            <a:ext cx="5408613" cy="391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444038"/>
            <a:ext cx="2930525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29051" y="9444038"/>
            <a:ext cx="2930525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256093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1241425"/>
            <a:ext cx="5967413" cy="335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4" name="Google Shape;84;p1:notes"/>
          <p:cNvSpPr txBox="1">
            <a:spLocks noGrp="1"/>
          </p:cNvSpPr>
          <p:nvPr>
            <p:ph type="body" idx="1"/>
          </p:nvPr>
        </p:nvSpPr>
        <p:spPr>
          <a:xfrm>
            <a:off x="676275" y="4784727"/>
            <a:ext cx="5408613" cy="391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5" name="Google Shape;85;p1:notes"/>
          <p:cNvSpPr txBox="1">
            <a:spLocks noGrp="1"/>
          </p:cNvSpPr>
          <p:nvPr>
            <p:ph type="sldNum" idx="12"/>
          </p:nvPr>
        </p:nvSpPr>
        <p:spPr>
          <a:xfrm>
            <a:off x="3829051" y="9444038"/>
            <a:ext cx="2930525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9015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1241425"/>
            <a:ext cx="5967413" cy="335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6275" y="4784727"/>
            <a:ext cx="5408613" cy="391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Mazowieckie 205 tys.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 err="1"/>
              <a:t>Dolnośląske</a:t>
            </a:r>
            <a:r>
              <a:rPr lang="pl-PL" dirty="0"/>
              <a:t> 110 </a:t>
            </a:r>
            <a:r>
              <a:rPr lang="pl-PL" dirty="0" err="1"/>
              <a:t>tys</a:t>
            </a:r>
            <a:endParaRPr lang="pl-PL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Małopolskie 85 </a:t>
            </a:r>
            <a:r>
              <a:rPr lang="pl-PL" dirty="0" err="1"/>
              <a:t>tys</a:t>
            </a:r>
            <a:endParaRPr lang="pl-PL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Wielkopolskie 87 </a:t>
            </a:r>
            <a:r>
              <a:rPr lang="pl-PL" dirty="0" err="1"/>
              <a:t>tys</a:t>
            </a:r>
            <a:endParaRPr dirty="0"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29051" y="9444038"/>
            <a:ext cx="2930525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951499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1241425"/>
            <a:ext cx="5967413" cy="335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6275" y="4784727"/>
            <a:ext cx="5408613" cy="391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Mazowieckie 205 tys.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 err="1"/>
              <a:t>Dolnośląske</a:t>
            </a:r>
            <a:r>
              <a:rPr lang="pl-PL" dirty="0"/>
              <a:t> 110 </a:t>
            </a:r>
            <a:r>
              <a:rPr lang="pl-PL" dirty="0" err="1"/>
              <a:t>tys</a:t>
            </a:r>
            <a:endParaRPr lang="pl-PL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Małopolskie 85 </a:t>
            </a:r>
            <a:r>
              <a:rPr lang="pl-PL" dirty="0" err="1"/>
              <a:t>tys</a:t>
            </a:r>
            <a:endParaRPr lang="pl-PL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Wielkopolskie 87 </a:t>
            </a:r>
            <a:r>
              <a:rPr lang="pl-PL" dirty="0" err="1"/>
              <a:t>tys</a:t>
            </a:r>
            <a:endParaRPr dirty="0"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29051" y="9444038"/>
            <a:ext cx="2930525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204447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1241425"/>
            <a:ext cx="5967413" cy="335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6275" y="4784727"/>
            <a:ext cx="5408613" cy="391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Mazowieckie 205 tys.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 err="1"/>
              <a:t>Dolnośląske</a:t>
            </a:r>
            <a:r>
              <a:rPr lang="pl-PL" dirty="0"/>
              <a:t> 110 </a:t>
            </a:r>
            <a:r>
              <a:rPr lang="pl-PL" dirty="0" err="1"/>
              <a:t>tys</a:t>
            </a:r>
            <a:endParaRPr lang="pl-PL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Małopolskie 85 </a:t>
            </a:r>
            <a:r>
              <a:rPr lang="pl-PL" dirty="0" err="1"/>
              <a:t>tys</a:t>
            </a:r>
            <a:endParaRPr lang="pl-PL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Wielkopolskie 87 </a:t>
            </a:r>
            <a:r>
              <a:rPr lang="pl-PL" dirty="0" err="1"/>
              <a:t>tys</a:t>
            </a:r>
            <a:endParaRPr dirty="0"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29051" y="9444038"/>
            <a:ext cx="2930525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650109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1241425"/>
            <a:ext cx="5967413" cy="335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6275" y="4784727"/>
            <a:ext cx="5408613" cy="391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Mazowieckie 205 tys.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 err="1"/>
              <a:t>Dolnośląske</a:t>
            </a:r>
            <a:r>
              <a:rPr lang="pl-PL" dirty="0"/>
              <a:t> 110 </a:t>
            </a:r>
            <a:r>
              <a:rPr lang="pl-PL" dirty="0" err="1"/>
              <a:t>tys</a:t>
            </a:r>
            <a:endParaRPr lang="pl-PL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Małopolskie 85 </a:t>
            </a:r>
            <a:r>
              <a:rPr lang="pl-PL" dirty="0" err="1"/>
              <a:t>tys</a:t>
            </a:r>
            <a:endParaRPr lang="pl-PL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Wielkopolskie 87 </a:t>
            </a:r>
            <a:r>
              <a:rPr lang="pl-PL" dirty="0" err="1"/>
              <a:t>tys</a:t>
            </a:r>
            <a:endParaRPr dirty="0"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29051" y="9444038"/>
            <a:ext cx="2930525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853124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1241425"/>
            <a:ext cx="5967413" cy="335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6275" y="4784727"/>
            <a:ext cx="5408613" cy="391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Mazowieckie 205 tys.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 err="1"/>
              <a:t>Dolnośląske</a:t>
            </a:r>
            <a:r>
              <a:rPr lang="pl-PL" dirty="0"/>
              <a:t> 110 </a:t>
            </a:r>
            <a:r>
              <a:rPr lang="pl-PL" dirty="0" err="1"/>
              <a:t>tys</a:t>
            </a:r>
            <a:endParaRPr lang="pl-PL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Małopolskie 85 </a:t>
            </a:r>
            <a:r>
              <a:rPr lang="pl-PL" dirty="0" err="1"/>
              <a:t>tys</a:t>
            </a:r>
            <a:endParaRPr lang="pl-PL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Wielkopolskie 87 </a:t>
            </a:r>
            <a:r>
              <a:rPr lang="pl-PL" dirty="0" err="1"/>
              <a:t>tys</a:t>
            </a:r>
            <a:endParaRPr dirty="0"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29051" y="9444038"/>
            <a:ext cx="2930525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50687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1241425"/>
            <a:ext cx="5967413" cy="335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6275" y="4784727"/>
            <a:ext cx="5408613" cy="391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Mazowieckie 205 tys.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 err="1"/>
              <a:t>Dolnośląske</a:t>
            </a:r>
            <a:r>
              <a:rPr lang="pl-PL" dirty="0"/>
              <a:t> 110 </a:t>
            </a:r>
            <a:r>
              <a:rPr lang="pl-PL" dirty="0" err="1"/>
              <a:t>tys</a:t>
            </a:r>
            <a:endParaRPr lang="pl-PL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Małopolskie 85 </a:t>
            </a:r>
            <a:r>
              <a:rPr lang="pl-PL" dirty="0" err="1"/>
              <a:t>tys</a:t>
            </a:r>
            <a:endParaRPr lang="pl-PL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Wielkopolskie 87 </a:t>
            </a:r>
            <a:r>
              <a:rPr lang="pl-PL" dirty="0" err="1"/>
              <a:t>tys</a:t>
            </a:r>
            <a:endParaRPr dirty="0"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29051" y="9444038"/>
            <a:ext cx="2930525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379050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1241425"/>
            <a:ext cx="5967413" cy="335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2" name="Google Shape;192;p13:notes"/>
          <p:cNvSpPr txBox="1">
            <a:spLocks noGrp="1"/>
          </p:cNvSpPr>
          <p:nvPr>
            <p:ph type="body" idx="1"/>
          </p:nvPr>
        </p:nvSpPr>
        <p:spPr>
          <a:xfrm>
            <a:off x="676275" y="4784727"/>
            <a:ext cx="5408613" cy="391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3" name="Google Shape;193;p13:notes"/>
          <p:cNvSpPr txBox="1">
            <a:spLocks noGrp="1"/>
          </p:cNvSpPr>
          <p:nvPr>
            <p:ph type="sldNum" idx="12"/>
          </p:nvPr>
        </p:nvSpPr>
        <p:spPr>
          <a:xfrm>
            <a:off x="3829051" y="9444038"/>
            <a:ext cx="2930525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65968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1241425"/>
            <a:ext cx="5967413" cy="335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6275" y="4784727"/>
            <a:ext cx="5408613" cy="391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29051" y="9444038"/>
            <a:ext cx="2930525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4629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1241425"/>
            <a:ext cx="5967413" cy="335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6275" y="4784727"/>
            <a:ext cx="5408613" cy="391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29051" y="9444038"/>
            <a:ext cx="2930525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320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1241425"/>
            <a:ext cx="5967413" cy="335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6275" y="4784727"/>
            <a:ext cx="5408613" cy="391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29051" y="9444038"/>
            <a:ext cx="2930525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32955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1241425"/>
            <a:ext cx="5967413" cy="335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6275" y="4784727"/>
            <a:ext cx="5408613" cy="391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29051" y="9444038"/>
            <a:ext cx="2930525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5143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1241425"/>
            <a:ext cx="5967413" cy="335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6275" y="4784727"/>
            <a:ext cx="5408613" cy="391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29051" y="9444038"/>
            <a:ext cx="2930525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293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1241425"/>
            <a:ext cx="5967413" cy="335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6275" y="4784727"/>
            <a:ext cx="5408613" cy="391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29051" y="9444038"/>
            <a:ext cx="2930525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86036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1241425"/>
            <a:ext cx="5967413" cy="335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6275" y="4784727"/>
            <a:ext cx="5408613" cy="391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Mazowieckie 205 tys.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 err="1"/>
              <a:t>Dolnośląske</a:t>
            </a:r>
            <a:r>
              <a:rPr lang="pl-PL" dirty="0"/>
              <a:t> 110 </a:t>
            </a:r>
            <a:r>
              <a:rPr lang="pl-PL" dirty="0" err="1"/>
              <a:t>tys</a:t>
            </a:r>
            <a:endParaRPr lang="pl-PL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Małopolskie 85 </a:t>
            </a:r>
            <a:r>
              <a:rPr lang="pl-PL" dirty="0" err="1"/>
              <a:t>tys</a:t>
            </a:r>
            <a:endParaRPr lang="pl-PL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Wielkopolskie 87 </a:t>
            </a:r>
            <a:r>
              <a:rPr lang="pl-PL" dirty="0" err="1"/>
              <a:t>tys</a:t>
            </a:r>
            <a:endParaRPr dirty="0"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29051" y="9444038"/>
            <a:ext cx="2930525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8012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1241425"/>
            <a:ext cx="5967413" cy="3357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76275" y="4784727"/>
            <a:ext cx="5408613" cy="391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Mazowieckie 205 tys.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 err="1"/>
              <a:t>Dolnośląske</a:t>
            </a:r>
            <a:r>
              <a:rPr lang="pl-PL" dirty="0"/>
              <a:t> 110 </a:t>
            </a:r>
            <a:r>
              <a:rPr lang="pl-PL" dirty="0" err="1"/>
              <a:t>tys</a:t>
            </a:r>
            <a:endParaRPr lang="pl-PL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Małopolskie 85 </a:t>
            </a:r>
            <a:r>
              <a:rPr lang="pl-PL" dirty="0" err="1"/>
              <a:t>tys</a:t>
            </a:r>
            <a:endParaRPr lang="pl-PL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Wielkopolskie 87 </a:t>
            </a:r>
            <a:r>
              <a:rPr lang="pl-PL" dirty="0" err="1"/>
              <a:t>tys</a:t>
            </a:r>
            <a:endParaRPr dirty="0"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29051" y="9444038"/>
            <a:ext cx="2930525" cy="49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8072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sldNum" idx="12"/>
          </p:nvPr>
        </p:nvSpPr>
        <p:spPr>
          <a:xfrm>
            <a:off x="9448800" y="5855854"/>
            <a:ext cx="2743200" cy="242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pionowy i tekst" type="vertTitleAndTx">
  <p:cSld name="VERTICAL_TITLE_AND_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zawartość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główek sekcji" type="secHead">
  <p:cSld name="SECTION_HEAD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lko tytuł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sldNum" idx="12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sty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awartość z podpisem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9" name="Google Shape;59;p2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az z podpisem" type="picTx">
  <p:cSld name="PICTURE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2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tekst pionowy" type="vertTx">
  <p:cSld name="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 txBox="1">
            <a:spLocks noGrp="1"/>
          </p:cNvSpPr>
          <p:nvPr>
            <p:ph type="ctrTitle"/>
          </p:nvPr>
        </p:nvSpPr>
        <p:spPr>
          <a:xfrm>
            <a:off x="441782" y="295865"/>
            <a:ext cx="11478827" cy="1899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85623"/>
              </a:buClr>
              <a:buSzPts val="3200"/>
              <a:buFont typeface="Calibri"/>
              <a:buNone/>
            </a:pPr>
            <a:br>
              <a:rPr lang="pl-PL" sz="3200" b="1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3200" b="0" i="0" dirty="0">
                <a:solidFill>
                  <a:srgbClr val="174961"/>
                </a:solidFill>
                <a:latin typeface="Calibri"/>
                <a:ea typeface="Calibri"/>
                <a:cs typeface="Calibri"/>
                <a:sym typeface="Calibri"/>
              </a:rPr>
              <a:t>Sytuacja Ukraińców w województwie pomorskim</a:t>
            </a:r>
            <a:endParaRPr sz="32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505849" y="2409193"/>
            <a:ext cx="11414760" cy="2075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pl-PL" sz="1800" b="1" dirty="0"/>
              <a:t>Michał Nowosielski</a:t>
            </a:r>
            <a:r>
              <a:rPr lang="pl-PL" sz="1800" dirty="0"/>
              <a:t>, WSB </a:t>
            </a:r>
            <a:r>
              <a:rPr lang="pl-PL" sz="1800" dirty="0" err="1"/>
              <a:t>Merito</a:t>
            </a:r>
            <a:r>
              <a:rPr lang="pl-PL" sz="1800" dirty="0"/>
              <a:t> w Gdańsku, Ośrodek Badań nad Migracjami, Uniwersytet Warszawski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1800"/>
            </a:pPr>
            <a:r>
              <a:rPr lang="pl-PL" sz="1800" b="1" dirty="0">
                <a:solidFill>
                  <a:srgbClr val="000000"/>
                </a:solidFill>
              </a:rPr>
              <a:t>Rafał Raczyński</a:t>
            </a:r>
            <a:r>
              <a:rPr lang="pl-PL" sz="1800" dirty="0">
                <a:solidFill>
                  <a:srgbClr val="000000"/>
                </a:solidFill>
              </a:rPr>
              <a:t>, </a:t>
            </a:r>
            <a:r>
              <a:rPr lang="pl-PL" sz="1800">
                <a:solidFill>
                  <a:srgbClr val="000000"/>
                </a:solidFill>
              </a:rPr>
              <a:t>Uniwersytet Gdański, </a:t>
            </a:r>
            <a:r>
              <a:rPr lang="pl-PL" sz="1800" dirty="0">
                <a:solidFill>
                  <a:srgbClr val="000000"/>
                </a:solidFill>
              </a:rPr>
              <a:t>Muzeum Emigracji w Gdyni, Komitet Badań nad Migracjami PAN</a:t>
            </a:r>
          </a:p>
          <a:p>
            <a:pPr marL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lang="pl-PL" dirty="0"/>
          </a:p>
        </p:txBody>
      </p:sp>
      <p:pic>
        <p:nvPicPr>
          <p:cNvPr id="94" name="Google Shape;94;p1" descr="WSB Merito w Gdańsku | WSB Merito w Gdyni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45978" y="5810645"/>
            <a:ext cx="2546022" cy="546434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 txBox="1"/>
          <p:nvPr/>
        </p:nvSpPr>
        <p:spPr>
          <a:xfrm>
            <a:off x="4919472" y="4807614"/>
            <a:ext cx="326619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l-PL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Gdańsk, 03.06.2024 r.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32" y="5309724"/>
            <a:ext cx="2575805" cy="15482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838200" y="378188"/>
            <a:ext cx="10515600" cy="810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pl-PL" sz="4000" dirty="0"/>
              <a:t>Rynek pracy</a:t>
            </a:r>
            <a:endParaRPr sz="4000" dirty="0"/>
          </a:p>
        </p:txBody>
      </p:sp>
      <p:sp>
        <p:nvSpPr>
          <p:cNvPr id="102" name="Google Shape;102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l-PL"/>
              <a:t>10</a:t>
            </a:fld>
            <a:endParaRPr/>
          </a:p>
        </p:txBody>
      </p:sp>
      <p:sp>
        <p:nvSpPr>
          <p:cNvPr id="103" name="Google Shape;103;p2"/>
          <p:cNvSpPr txBox="1">
            <a:spLocks noGrp="1"/>
          </p:cNvSpPr>
          <p:nvPr>
            <p:ph type="body" idx="1"/>
          </p:nvPr>
        </p:nvSpPr>
        <p:spPr>
          <a:xfrm>
            <a:off x="838200" y="1188720"/>
            <a:ext cx="10515600" cy="5344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0005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2700" b="1" dirty="0"/>
              <a:t>Po drugie, </a:t>
            </a:r>
            <a:r>
              <a:rPr lang="pl-PL" sz="2700" dirty="0"/>
              <a:t>należy także brać pod uwagę potrzeby pracowników cudzoziemskich – szczególnie dotyczące </a:t>
            </a:r>
            <a:r>
              <a:rPr lang="pl-PL" sz="2700" b="1" dirty="0"/>
              <a:t>podnoszenie ich szans na rynku pracy</a:t>
            </a:r>
            <a:r>
              <a:rPr lang="pl-PL" sz="2700" dirty="0"/>
              <a:t> (np. wsparcie podczas nostryfikacji dyplomów i innych dokumentów poświadczających kwalifikacje, specjalistyczne szkolenia językowe czy dedykowane migrantom i migrantom kursy doszkalające). </a:t>
            </a:r>
          </a:p>
          <a:p>
            <a:pPr marL="40005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2700" dirty="0"/>
              <a:t>Jest to szczególnie ważne w przypadku </a:t>
            </a:r>
            <a:r>
              <a:rPr lang="pl-PL" sz="2700" b="1" dirty="0"/>
              <a:t>pracowników cudzoziemskich, którzy zwykle pracują poniżej swoich rzeczywistych kwalifikacji</a:t>
            </a:r>
            <a:r>
              <a:rPr lang="pl-PL" sz="2700" dirty="0"/>
              <a:t>. </a:t>
            </a:r>
          </a:p>
          <a:p>
            <a:pPr marL="40005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2700" dirty="0"/>
              <a:t>W związku z tym instytucje rynku pracy we współpracy z organizacjami zrzeszającymi pracodawców oraz organizacjami zajmującymi się wsparciem </a:t>
            </a:r>
            <a:r>
              <a:rPr lang="pl-PL" sz="2700" dirty="0" err="1"/>
              <a:t>migrantów_tek</a:t>
            </a:r>
            <a:r>
              <a:rPr lang="pl-PL" sz="2700" dirty="0"/>
              <a:t> powinny </a:t>
            </a:r>
            <a:r>
              <a:rPr lang="pl-PL" sz="2700" b="1" dirty="0"/>
              <a:t>rozszerzyć zakres usług – szczególnie szkoleniowych i doradczych </a:t>
            </a:r>
            <a:r>
              <a:rPr lang="pl-PL" sz="2700" dirty="0"/>
              <a:t>– dotyczących zatrudnienia </a:t>
            </a:r>
            <a:r>
              <a:rPr lang="pl-PL" sz="2700" dirty="0" err="1"/>
              <a:t>migrantów_tek</a:t>
            </a:r>
            <a:r>
              <a:rPr lang="pl-PL" sz="2700" dirty="0"/>
              <a:t>.</a:t>
            </a:r>
            <a:endParaRPr sz="2700" dirty="0"/>
          </a:p>
        </p:txBody>
      </p:sp>
    </p:spTree>
    <p:extLst>
      <p:ext uri="{BB962C8B-B14F-4D97-AF65-F5344CB8AC3E}">
        <p14:creationId xmlns:p14="http://schemas.microsoft.com/office/powerpoint/2010/main" val="1682767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838200" y="253746"/>
            <a:ext cx="10515600" cy="810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pl-PL" sz="4000" dirty="0"/>
              <a:t>Integracja</a:t>
            </a:r>
            <a:endParaRPr sz="4000" dirty="0"/>
          </a:p>
        </p:txBody>
      </p:sp>
      <p:sp>
        <p:nvSpPr>
          <p:cNvPr id="102" name="Google Shape;102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l-PL"/>
              <a:t>11</a:t>
            </a:fld>
            <a:endParaRPr/>
          </a:p>
        </p:txBody>
      </p:sp>
      <p:sp>
        <p:nvSpPr>
          <p:cNvPr id="103" name="Google Shape;103;p2"/>
          <p:cNvSpPr txBox="1">
            <a:spLocks noGrp="1"/>
          </p:cNvSpPr>
          <p:nvPr>
            <p:ph type="body" idx="1"/>
          </p:nvPr>
        </p:nvSpPr>
        <p:spPr>
          <a:xfrm>
            <a:off x="838200" y="1188720"/>
            <a:ext cx="10515600" cy="5344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97205" lvl="0" indent="-45720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dirty="0"/>
              <a:t>Dominacja osób pochodzących z Ukrainy może oznaczać, że podczas planowania działań na rzecz włączania migrantów i migrantek należy tej społeczności poświęcić szczególną uwagę (na przykład uzasadnione może być tworzenie osobnych materiałów informacyjnych w języku ukraińskim, czy zatrudnianie dedykowanych pracowników pochodzących z Ukrainy). </a:t>
            </a:r>
          </a:p>
          <a:p>
            <a:pPr marL="497205" lvl="0" indent="-45720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dirty="0"/>
              <a:t>Nie może to jednak oznaczać, że działania integracyjne powinny być skierowane jedynie do tej społeczności. Konieczne będą rozwiązania, które pomogą w procesach włączania także innych nieukraińskich społeczności.</a:t>
            </a:r>
          </a:p>
          <a:p>
            <a:pPr marL="685800" lvl="1" indent="-87630" algn="just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3559481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850490" y="280462"/>
            <a:ext cx="10515600" cy="810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pl-PL" sz="4000" dirty="0"/>
              <a:t>Integracja</a:t>
            </a:r>
            <a:endParaRPr sz="4000" dirty="0"/>
          </a:p>
        </p:txBody>
      </p:sp>
      <p:sp>
        <p:nvSpPr>
          <p:cNvPr id="102" name="Google Shape;102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l-PL"/>
              <a:t>12</a:t>
            </a:fld>
            <a:endParaRPr/>
          </a:p>
        </p:txBody>
      </p:sp>
      <p:sp>
        <p:nvSpPr>
          <p:cNvPr id="103" name="Google Shape;103;p2"/>
          <p:cNvSpPr txBox="1">
            <a:spLocks noGrp="1"/>
          </p:cNvSpPr>
          <p:nvPr>
            <p:ph type="body" idx="1"/>
          </p:nvPr>
        </p:nvSpPr>
        <p:spPr>
          <a:xfrm>
            <a:off x="838200" y="1188720"/>
            <a:ext cx="10515600" cy="5344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97205" lvl="0" indent="-45720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endParaRPr lang="pl-PL" dirty="0"/>
          </a:p>
          <a:p>
            <a:pPr marL="497205" lvl="0" indent="-45720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dirty="0"/>
              <a:t>Zwiększanie się różnorodności etnicznej Pomorza będzie niosło </a:t>
            </a:r>
            <a:br>
              <a:rPr lang="pl-PL" dirty="0"/>
            </a:br>
            <a:r>
              <a:rPr lang="pl-PL" dirty="0"/>
              <a:t>za sobą wyzwania związane z relacjami interkulturowymi. </a:t>
            </a:r>
          </a:p>
          <a:p>
            <a:pPr marL="497205" lvl="0" indent="-45720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dirty="0"/>
              <a:t>Oznacza to konieczność pracy na rzecz podnoszenia świadomości społecznej – zarówno po stronie społeczeństwa polskiego jak </a:t>
            </a:r>
            <a:br>
              <a:rPr lang="pl-PL" dirty="0"/>
            </a:br>
            <a:r>
              <a:rPr lang="pl-PL" dirty="0"/>
              <a:t>i samych migrantów i migrantek – dotyczącej akceptacji różnorodności kulturowej, umiejętności dialogu, walki </a:t>
            </a:r>
            <a:br>
              <a:rPr lang="pl-PL" dirty="0"/>
            </a:br>
            <a:r>
              <a:rPr lang="pl-PL" dirty="0"/>
              <a:t>z uprzedzeniami czy dyskryminacją. </a:t>
            </a:r>
          </a:p>
          <a:p>
            <a:pPr marL="497205" lvl="0" indent="-45720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dirty="0"/>
              <a:t>Wynika z tego potrzeba organizowania kampanii społecznych oraz poprawy edukacji w tym zakresie.</a:t>
            </a:r>
          </a:p>
          <a:p>
            <a:pPr marL="685800" lvl="1" indent="-87630" algn="just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655642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850490" y="314521"/>
            <a:ext cx="10515600" cy="810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pl-PL" sz="4000" dirty="0"/>
              <a:t>Integracja</a:t>
            </a:r>
            <a:endParaRPr sz="4000" dirty="0"/>
          </a:p>
        </p:txBody>
      </p:sp>
      <p:sp>
        <p:nvSpPr>
          <p:cNvPr id="102" name="Google Shape;102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l-PL"/>
              <a:t>13</a:t>
            </a:fld>
            <a:endParaRPr/>
          </a:p>
        </p:txBody>
      </p:sp>
      <p:sp>
        <p:nvSpPr>
          <p:cNvPr id="103" name="Google Shape;103;p2"/>
          <p:cNvSpPr txBox="1">
            <a:spLocks noGrp="1"/>
          </p:cNvSpPr>
          <p:nvPr>
            <p:ph type="body" idx="1"/>
          </p:nvPr>
        </p:nvSpPr>
        <p:spPr>
          <a:xfrm>
            <a:off x="838200" y="1188720"/>
            <a:ext cx="10515600" cy="5344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97205" lvl="0" indent="-45720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dirty="0"/>
              <a:t>Szczególną grupą, której warto poświecić dodatkową uwagę </a:t>
            </a:r>
            <a:br>
              <a:rPr lang="pl-PL" dirty="0"/>
            </a:br>
            <a:r>
              <a:rPr lang="pl-PL" dirty="0"/>
              <a:t>są migranci przymusowi z Ukrainy, których znacząca liczba osiedliła się na terenie województwa pomorskiego. Nadal wiele z tych osób wymaga specjalnego wsparcia.  </a:t>
            </a:r>
          </a:p>
          <a:p>
            <a:pPr marL="497205" lvl="0" indent="-45720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dirty="0"/>
              <a:t>Szczególną uwagę należy zwrócić na osoby przebywające </a:t>
            </a:r>
            <a:br>
              <a:rPr lang="pl-PL" dirty="0"/>
            </a:br>
            <a:r>
              <a:rPr lang="pl-PL" dirty="0"/>
              <a:t>w miejscach zakwaterowania zbiorowego. Ta forma współzamieszkiwania, choć uzasadniona w perspektywie krótkoterminowej, nie sprzyja procesom integracji społecznej. Należy zatem wspomagać osoby przebywające w miejscach zakwaterowania zbiorowego w zakresie pełnego usamodzielniania się.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884346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838200" y="378188"/>
            <a:ext cx="10515600" cy="810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pl-PL" sz="3800" dirty="0"/>
              <a:t>Konieczność prowadzenia badań i monitoringu</a:t>
            </a:r>
            <a:endParaRPr sz="3800" dirty="0"/>
          </a:p>
        </p:txBody>
      </p:sp>
      <p:sp>
        <p:nvSpPr>
          <p:cNvPr id="102" name="Google Shape;102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l-PL"/>
              <a:t>14</a:t>
            </a:fld>
            <a:endParaRPr/>
          </a:p>
        </p:txBody>
      </p:sp>
      <p:sp>
        <p:nvSpPr>
          <p:cNvPr id="103" name="Google Shape;103;p2"/>
          <p:cNvSpPr txBox="1">
            <a:spLocks noGrp="1"/>
          </p:cNvSpPr>
          <p:nvPr>
            <p:ph type="body" idx="1"/>
          </p:nvPr>
        </p:nvSpPr>
        <p:spPr>
          <a:xfrm>
            <a:off x="838200" y="1366683"/>
            <a:ext cx="10515600" cy="5073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lvl="0" indent="-457200" algn="just">
              <a:lnSpc>
                <a:spcPct val="100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Jednym z ważnych wniosków wynikających z naszych analiz jest brak pogłębionej i systematycznej wiedzy ma temat migrantów i migrantem mieszkających w województwie pomorskim. 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indent="-457200" algn="just">
              <a:lnSpc>
                <a:spcPct val="100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 jednej strony wynika on z problemów systemowych – braku pełnych statystyk publicznych dotyczących imigracji do Polski. Te powinny zostać zapewnione przez instytucje państwowe. 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indent="-457200" algn="just">
              <a:lnSpc>
                <a:spcPct val="100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 drugiej jednak strony należy podkreślić brak systematycznych i szeroko zakrojonych badań sytuacji </a:t>
            </a:r>
            <a:r>
              <a:rPr lang="pl-P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migrantów_tek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 województwie pomorskim.</a:t>
            </a:r>
          </a:p>
          <a:p>
            <a:pPr lvl="0" indent="-457200" algn="just">
              <a:lnSpc>
                <a:spcPct val="100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Instytucje samorządu wojewódzkiego w porozumieniu z pomorskimi uczelniami powinny zainicjować program monitorowania różnych aspektów życia migrantów i ich integracji. Dzięki temu będzie możliwe pozyskanie wiedzy, która pozwoli w przyszłości silniej jeszcze zaplanować działania oparte </a:t>
            </a:r>
            <a:b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dowodach.</a:t>
            </a:r>
          </a:p>
          <a:p>
            <a:pPr marL="685800" lvl="1" indent="-87630" algn="just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4284546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838200" y="378188"/>
            <a:ext cx="10515600" cy="810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pl-PL" sz="3800" dirty="0"/>
              <a:t>Konieczność prowadzenia badań i monitoringu</a:t>
            </a:r>
            <a:endParaRPr sz="3800" dirty="0"/>
          </a:p>
        </p:txBody>
      </p:sp>
      <p:sp>
        <p:nvSpPr>
          <p:cNvPr id="102" name="Google Shape;102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l-PL"/>
              <a:t>15</a:t>
            </a:fld>
            <a:endParaRPr/>
          </a:p>
        </p:txBody>
      </p:sp>
      <p:sp>
        <p:nvSpPr>
          <p:cNvPr id="103" name="Google Shape;103;p2"/>
          <p:cNvSpPr txBox="1">
            <a:spLocks noGrp="1"/>
          </p:cNvSpPr>
          <p:nvPr>
            <p:ph type="body" idx="1"/>
          </p:nvPr>
        </p:nvSpPr>
        <p:spPr>
          <a:xfrm>
            <a:off x="838200" y="1366683"/>
            <a:ext cx="10515600" cy="5073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>
              <a:lnSpc>
                <a:spcPct val="100000"/>
              </a:lnSpc>
              <a:spcAft>
                <a:spcPts val="800"/>
              </a:spcAft>
              <a:buNone/>
            </a:pPr>
            <a:endParaRPr sz="2000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748" y="1356491"/>
            <a:ext cx="3594777" cy="5083637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867" y="1367144"/>
            <a:ext cx="3658401" cy="5171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360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3"/>
          <p:cNvSpPr txBox="1">
            <a:spLocks noGrp="1"/>
          </p:cNvSpPr>
          <p:nvPr>
            <p:ph type="ctrTitle"/>
          </p:nvPr>
        </p:nvSpPr>
        <p:spPr>
          <a:xfrm>
            <a:off x="356550" y="2492535"/>
            <a:ext cx="11478900" cy="1597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85623"/>
              </a:buClr>
              <a:buSzPts val="3200"/>
              <a:buFont typeface="Calibri"/>
              <a:buNone/>
            </a:pPr>
            <a:r>
              <a:rPr lang="pl-PL" sz="3200" b="1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Dziękujemy na uwagę</a:t>
            </a:r>
            <a:br>
              <a:rPr lang="pl-PL" sz="3200" b="1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3200" b="1" dirty="0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Pytania? Komentarze?</a:t>
            </a:r>
            <a:endParaRPr sz="3200" b="1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1" name="Google Shape;201;p13" descr="WSB Merito w Gdańsku | WSB Merito w Gdyni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45978" y="5810645"/>
            <a:ext cx="2546022" cy="54643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50" y="5309724"/>
            <a:ext cx="2575805" cy="15482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838200" y="203987"/>
            <a:ext cx="10515600" cy="810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pl-PL" sz="4000" dirty="0"/>
              <a:t>Dwie kategorie migrantów </a:t>
            </a:r>
            <a:endParaRPr sz="4000" dirty="0"/>
          </a:p>
        </p:txBody>
      </p:sp>
      <p:sp>
        <p:nvSpPr>
          <p:cNvPr id="102" name="Google Shape;102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l-PL"/>
              <a:t>2</a:t>
            </a:fld>
            <a:endParaRPr/>
          </a:p>
        </p:txBody>
      </p:sp>
      <p:sp>
        <p:nvSpPr>
          <p:cNvPr id="103" name="Google Shape;103;p2"/>
          <p:cNvSpPr txBox="1">
            <a:spLocks noGrp="1"/>
          </p:cNvSpPr>
          <p:nvPr>
            <p:ph type="body" idx="1"/>
          </p:nvPr>
        </p:nvSpPr>
        <p:spPr>
          <a:xfrm>
            <a:off x="838200" y="1188720"/>
            <a:ext cx="10515600" cy="5344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68000" lvl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400" b="1" dirty="0" err="1"/>
              <a:t>Obywatele_ki</a:t>
            </a:r>
            <a:r>
              <a:rPr lang="pl-PL" sz="2400" b="1" dirty="0"/>
              <a:t> Ukrainy stanowią zarówno w Polsce, jak i województwie pomorskim dominującą grupę </a:t>
            </a:r>
            <a:r>
              <a:rPr lang="pl-PL" sz="2400" b="1" dirty="0" err="1"/>
              <a:t>migrantów_tek</a:t>
            </a:r>
            <a:r>
              <a:rPr lang="pl-PL" sz="2400" b="1" dirty="0"/>
              <a:t>. </a:t>
            </a:r>
          </a:p>
          <a:p>
            <a:pPr marL="468000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pl-PL" sz="2400" dirty="0"/>
          </a:p>
          <a:p>
            <a:pPr marL="468000" lvl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400" b="1" dirty="0"/>
              <a:t>Można tę społeczność podzielić na dwie podgrupy:</a:t>
            </a:r>
          </a:p>
          <a:p>
            <a:pPr marL="468000" lvl="0" indent="-45720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Ø"/>
            </a:pPr>
            <a:r>
              <a:rPr lang="pl-PL" sz="2400" dirty="0"/>
              <a:t>osoby przybyłe do naszego kraju przed 24 lutego 2022 r. – w zdecydowanej większości migranci ekonomiczni, którzy, aby legalnie przebywać i pracować </a:t>
            </a:r>
            <a:br>
              <a:rPr lang="pl-PL" sz="2400" dirty="0"/>
            </a:br>
            <a:r>
              <a:rPr lang="pl-PL" sz="2400" dirty="0"/>
              <a:t>w Polsce musieli przejść „standardowe” procedury wjazdowe i pobytowe. </a:t>
            </a:r>
          </a:p>
          <a:p>
            <a:pPr marL="468000" lvl="0" indent="-45720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Ø"/>
            </a:pPr>
            <a:r>
              <a:rPr lang="pl-PL" sz="2400" dirty="0"/>
              <a:t>osoby przybyłe po 24 lutego 2022 r. – uciekinierzy wojenni (w większości kobiety i dzieci), którzy na terytorium Polski zostali objęci ochroną czasową </a:t>
            </a:r>
            <a:br>
              <a:rPr lang="pl-PL" sz="2400" dirty="0"/>
            </a:br>
            <a:r>
              <a:rPr lang="pl-PL" sz="2400" dirty="0"/>
              <a:t>na podstawie ustawy z dnia 12 marca 2022 r. o pomocy obywatelom Ukrainy </a:t>
            </a:r>
            <a:br>
              <a:rPr lang="pl-PL" sz="2400" dirty="0"/>
            </a:br>
            <a:r>
              <a:rPr lang="pl-PL" sz="2400" dirty="0"/>
              <a:t>w związku z konfliktem zbrojnym na terytorium tego państwa.</a:t>
            </a:r>
          </a:p>
          <a:p>
            <a:pPr marL="971550" lvl="1" indent="-373380" algn="just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000" dirty="0"/>
          </a:p>
          <a:p>
            <a:pPr marL="0" lvl="0" indent="0" algn="just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228600" lvl="0" indent="-64135" algn="just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685800" lvl="1" indent="-87630" algn="just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838200" y="203987"/>
            <a:ext cx="10515600" cy="810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pl-PL" sz="4000" dirty="0"/>
              <a:t>Pobyt czasowy </a:t>
            </a:r>
            <a:endParaRPr sz="4000" dirty="0"/>
          </a:p>
        </p:txBody>
      </p:sp>
      <p:sp>
        <p:nvSpPr>
          <p:cNvPr id="102" name="Google Shape;102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l-PL"/>
              <a:t>3</a:t>
            </a:fld>
            <a:endParaRPr/>
          </a:p>
        </p:txBody>
      </p:sp>
      <p:sp>
        <p:nvSpPr>
          <p:cNvPr id="103" name="Google Shape;103;p2"/>
          <p:cNvSpPr txBox="1">
            <a:spLocks noGrp="1"/>
          </p:cNvSpPr>
          <p:nvPr>
            <p:ph type="body" idx="1"/>
          </p:nvPr>
        </p:nvSpPr>
        <p:spPr>
          <a:xfrm>
            <a:off x="838200" y="1188720"/>
            <a:ext cx="10515600" cy="5344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971550" lvl="1" indent="-373380" algn="just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000" dirty="0"/>
          </a:p>
          <a:p>
            <a:pPr marL="0" lvl="0" indent="0" algn="just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228600" lvl="0" indent="-64135" algn="just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685800" lvl="1" indent="-87630" algn="just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0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973" y="1014519"/>
            <a:ext cx="8460718" cy="561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441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838200" y="203987"/>
            <a:ext cx="10515600" cy="810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pl-PL" sz="4000" dirty="0"/>
              <a:t>Pobyt czasowy </a:t>
            </a:r>
            <a:endParaRPr sz="4000" dirty="0"/>
          </a:p>
        </p:txBody>
      </p:sp>
      <p:sp>
        <p:nvSpPr>
          <p:cNvPr id="102" name="Google Shape;102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l-PL"/>
              <a:t>4</a:t>
            </a:fld>
            <a:endParaRPr/>
          </a:p>
        </p:txBody>
      </p:sp>
      <p:sp>
        <p:nvSpPr>
          <p:cNvPr id="103" name="Google Shape;103;p2"/>
          <p:cNvSpPr txBox="1">
            <a:spLocks noGrp="1"/>
          </p:cNvSpPr>
          <p:nvPr>
            <p:ph type="body" idx="1"/>
          </p:nvPr>
        </p:nvSpPr>
        <p:spPr>
          <a:xfrm>
            <a:off x="838200" y="1188720"/>
            <a:ext cx="10515600" cy="5344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971550" lvl="1" indent="-373380" algn="just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000" dirty="0"/>
          </a:p>
          <a:p>
            <a:pPr marL="0" lvl="0" indent="0" algn="just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228600" lvl="0" indent="-64135" algn="just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685800" lvl="1" indent="-87630" algn="just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0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80" y="1484672"/>
            <a:ext cx="5520859" cy="3698986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625" y="1484672"/>
            <a:ext cx="5234295" cy="376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379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838200" y="203987"/>
            <a:ext cx="10515600" cy="810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pl-PL" sz="4000" dirty="0"/>
              <a:t>PESEL UKR</a:t>
            </a:r>
            <a:endParaRPr sz="4000" dirty="0"/>
          </a:p>
        </p:txBody>
      </p:sp>
      <p:sp>
        <p:nvSpPr>
          <p:cNvPr id="102" name="Google Shape;102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l-PL"/>
              <a:t>5</a:t>
            </a:fld>
            <a:endParaRPr/>
          </a:p>
        </p:txBody>
      </p:sp>
      <p:sp>
        <p:nvSpPr>
          <p:cNvPr id="103" name="Google Shape;103;p2"/>
          <p:cNvSpPr txBox="1">
            <a:spLocks noGrp="1"/>
          </p:cNvSpPr>
          <p:nvPr>
            <p:ph type="body" idx="1"/>
          </p:nvPr>
        </p:nvSpPr>
        <p:spPr>
          <a:xfrm>
            <a:off x="838200" y="1188720"/>
            <a:ext cx="10515600" cy="5344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64135" algn="just">
              <a:lnSpc>
                <a:spcPct val="110000"/>
              </a:lnSpc>
              <a:buSzPct val="100000"/>
              <a:buNone/>
            </a:pPr>
            <a:endParaRPr lang="pl-PL" sz="2000" dirty="0"/>
          </a:p>
          <a:p>
            <a:pPr marL="621665" lvl="0" indent="-457200" algn="just">
              <a:lnSpc>
                <a:spcPct val="110000"/>
              </a:lnSpc>
              <a:buSzPct val="100000"/>
              <a:buFont typeface="Wingdings" panose="05000000000000000000" pitchFamily="2" charset="2"/>
              <a:buChar char="§"/>
            </a:pPr>
            <a:r>
              <a:rPr lang="pl-PL" dirty="0"/>
              <a:t>Zgodnie ze stanem na 09.01.2024 r. w Polsce, status taki nadano  </a:t>
            </a:r>
            <a:r>
              <a:rPr lang="pl-PL" b="1" dirty="0"/>
              <a:t>955 893 obywatelom Ukrainy i członkom ich rodzin</a:t>
            </a:r>
            <a:r>
              <a:rPr lang="pl-PL" dirty="0"/>
              <a:t>. </a:t>
            </a:r>
          </a:p>
          <a:p>
            <a:pPr marL="621665" lvl="0" indent="-457200" algn="just">
              <a:lnSpc>
                <a:spcPct val="110000"/>
              </a:lnSpc>
              <a:buSzPct val="100000"/>
              <a:buFont typeface="Wingdings" panose="05000000000000000000" pitchFamily="2" charset="2"/>
              <a:buChar char="§"/>
            </a:pPr>
            <a:r>
              <a:rPr lang="pl-PL" dirty="0"/>
              <a:t>W województwie pomorskim zarejestrowano </a:t>
            </a:r>
            <a:r>
              <a:rPr lang="pl-PL" b="1" dirty="0"/>
              <a:t>68 002 osoby</a:t>
            </a:r>
            <a:r>
              <a:rPr lang="pl-PL" dirty="0"/>
              <a:t>, </a:t>
            </a:r>
            <a:br>
              <a:rPr lang="pl-PL" dirty="0"/>
            </a:br>
            <a:r>
              <a:rPr lang="pl-PL" dirty="0"/>
              <a:t>z czego niemal </a:t>
            </a:r>
            <a:r>
              <a:rPr lang="pl-PL" b="1" dirty="0"/>
              <a:t>2/3 stanowiły kobiety (63,7%)</a:t>
            </a:r>
            <a:r>
              <a:rPr lang="pl-PL" dirty="0"/>
              <a:t>. </a:t>
            </a:r>
          </a:p>
          <a:p>
            <a:pPr marL="621665" lvl="0" indent="-457200" algn="just">
              <a:lnSpc>
                <a:spcPct val="110000"/>
              </a:lnSpc>
              <a:buSzPct val="100000"/>
              <a:buFont typeface="Wingdings" panose="05000000000000000000" pitchFamily="2" charset="2"/>
              <a:buChar char="§"/>
            </a:pPr>
            <a:r>
              <a:rPr lang="pl-PL" dirty="0"/>
              <a:t>Na tle innych województw był to </a:t>
            </a:r>
            <a:r>
              <a:rPr lang="pl-PL" b="1" dirty="0"/>
              <a:t>6 wynik, z udziałem 7,1% ogólnej liczby osób</a:t>
            </a:r>
            <a:r>
              <a:rPr lang="pl-PL" dirty="0"/>
              <a:t>, którym nadano status cudzoziemca na podstawie ustawy z 12 marca 2022 r. </a:t>
            </a:r>
            <a:endParaRPr dirty="0"/>
          </a:p>
          <a:p>
            <a:pPr marL="685800" lvl="1" indent="-87630" algn="just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2739139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838200" y="203987"/>
            <a:ext cx="10515600" cy="810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pl-PL" sz="4000" dirty="0"/>
              <a:t>Rynek pracy</a:t>
            </a:r>
            <a:endParaRPr sz="4000" dirty="0"/>
          </a:p>
        </p:txBody>
      </p:sp>
      <p:sp>
        <p:nvSpPr>
          <p:cNvPr id="102" name="Google Shape;102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l-PL"/>
              <a:t>6</a:t>
            </a:fld>
            <a:endParaRPr/>
          </a:p>
        </p:txBody>
      </p:sp>
      <p:sp>
        <p:nvSpPr>
          <p:cNvPr id="103" name="Google Shape;103;p2"/>
          <p:cNvSpPr txBox="1">
            <a:spLocks noGrp="1"/>
          </p:cNvSpPr>
          <p:nvPr>
            <p:ph type="body" idx="1"/>
          </p:nvPr>
        </p:nvSpPr>
        <p:spPr>
          <a:xfrm>
            <a:off x="838200" y="1188720"/>
            <a:ext cx="10515600" cy="5344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1" indent="-22225" algn="just">
              <a:lnSpc>
                <a:spcPct val="110000"/>
              </a:lnSpc>
              <a:buSzPct val="100000"/>
              <a:buNone/>
            </a:pPr>
            <a:r>
              <a:rPr lang="pl-PL" b="1" dirty="0"/>
              <a:t>W latach 2021-2023 w województwie pomorskim:</a:t>
            </a:r>
          </a:p>
          <a:p>
            <a:pPr marL="468000" lvl="1" indent="-373380" algn="just">
              <a:lnSpc>
                <a:spcPct val="110000"/>
              </a:lnSpc>
              <a:buSzPct val="100000"/>
              <a:buFont typeface="Wingdings" panose="05000000000000000000" pitchFamily="2" charset="2"/>
              <a:buChar char="§"/>
            </a:pPr>
            <a:r>
              <a:rPr lang="pl-PL" dirty="0"/>
              <a:t>złożono </a:t>
            </a:r>
            <a:r>
              <a:rPr lang="pl-PL" b="1" dirty="0"/>
              <a:t>308 497 </a:t>
            </a:r>
            <a:r>
              <a:rPr lang="pl-PL" dirty="0"/>
              <a:t>oświadczeń o powierzeniu wykonywania pracy, z czego blisko </a:t>
            </a:r>
            <a:r>
              <a:rPr lang="pl-PL" b="1" dirty="0"/>
              <a:t>65% dotyczyło</a:t>
            </a:r>
            <a:r>
              <a:rPr lang="pl-PL" dirty="0"/>
              <a:t> </a:t>
            </a:r>
            <a:r>
              <a:rPr lang="pl-PL" b="1" dirty="0"/>
              <a:t>obywateli Ukrainy</a:t>
            </a:r>
            <a:r>
              <a:rPr lang="pl-PL" dirty="0"/>
              <a:t>;</a:t>
            </a:r>
          </a:p>
          <a:p>
            <a:pPr marL="468000" lvl="1" indent="-373380" algn="just">
              <a:lnSpc>
                <a:spcPct val="110000"/>
              </a:lnSpc>
              <a:buSzPct val="100000"/>
              <a:buFont typeface="Wingdings" panose="05000000000000000000" pitchFamily="2" charset="2"/>
              <a:buChar char="§"/>
            </a:pPr>
            <a:r>
              <a:rPr lang="pl-PL" b="1" dirty="0"/>
              <a:t>285 451 </a:t>
            </a:r>
            <a:r>
              <a:rPr lang="pl-PL" dirty="0"/>
              <a:t>cudzoziemców (obywateli Armenii, Białorusi, Gruzji, Mołdawii, Rosji </a:t>
            </a:r>
            <a:br>
              <a:rPr lang="pl-PL" dirty="0"/>
            </a:br>
            <a:r>
              <a:rPr lang="pl-PL" dirty="0"/>
              <a:t>i Ukrainy) wpisano do ewidencji powiatowych urzędów pracy województwa pomorskiego, z czego blisko </a:t>
            </a:r>
            <a:r>
              <a:rPr lang="pl-PL" b="1" dirty="0"/>
              <a:t>65% stanowili obywatele Ukrainy</a:t>
            </a:r>
            <a:r>
              <a:rPr lang="pl-PL" dirty="0"/>
              <a:t>;</a:t>
            </a:r>
          </a:p>
          <a:p>
            <a:pPr marL="468000" lvl="1" indent="-373380" algn="just">
              <a:lnSpc>
                <a:spcPct val="110000"/>
              </a:lnSpc>
              <a:buSzPct val="100000"/>
              <a:buFont typeface="Wingdings" panose="05000000000000000000" pitchFamily="2" charset="2"/>
              <a:buChar char="§"/>
            </a:pPr>
            <a:r>
              <a:rPr lang="pl-PL" dirty="0"/>
              <a:t>wydano </a:t>
            </a:r>
            <a:r>
              <a:rPr lang="pl-PL" b="1" dirty="0"/>
              <a:t>2 571 </a:t>
            </a:r>
            <a:r>
              <a:rPr lang="pl-PL" dirty="0"/>
              <a:t>zezwoleń na pracę sezonową, z czego ponad </a:t>
            </a:r>
            <a:r>
              <a:rPr lang="pl-PL" b="1" dirty="0"/>
              <a:t>85% dotyczyło obywateli Ukrainy</a:t>
            </a:r>
            <a:r>
              <a:rPr lang="pl-PL" dirty="0"/>
              <a:t>;</a:t>
            </a:r>
          </a:p>
          <a:p>
            <a:pPr marL="468000" lvl="1" indent="-373380" algn="just">
              <a:lnSpc>
                <a:spcPct val="110000"/>
              </a:lnSpc>
              <a:buSzPct val="100000"/>
              <a:buFont typeface="Wingdings" panose="05000000000000000000" pitchFamily="2" charset="2"/>
              <a:buChar char="§"/>
            </a:pPr>
            <a:r>
              <a:rPr lang="pl-PL" dirty="0"/>
              <a:t>wydano </a:t>
            </a:r>
            <a:r>
              <a:rPr lang="pl-PL" b="1" dirty="0"/>
              <a:t>59 279 </a:t>
            </a:r>
            <a:r>
              <a:rPr lang="pl-PL" dirty="0"/>
              <a:t>zezwoleń na pracę, z czego ponad </a:t>
            </a:r>
            <a:r>
              <a:rPr lang="pl-PL" b="1" dirty="0"/>
              <a:t>40% dotyczyło obywateli Ukrainy</a:t>
            </a:r>
            <a:r>
              <a:rPr lang="pl-PL" dirty="0"/>
              <a:t>.</a:t>
            </a:r>
          </a:p>
          <a:p>
            <a:pPr marL="971550" lvl="1" indent="-373380" algn="just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000" dirty="0"/>
          </a:p>
          <a:p>
            <a:pPr marL="0" lvl="0" indent="0" algn="just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228600" lvl="0" indent="-64135" algn="just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685800" lvl="1" indent="-87630" algn="just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3958542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838200" y="189593"/>
            <a:ext cx="10515600" cy="810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pl-PL" sz="4000" dirty="0"/>
              <a:t>Rynek pracy</a:t>
            </a:r>
            <a:endParaRPr sz="4000" dirty="0"/>
          </a:p>
        </p:txBody>
      </p:sp>
      <p:sp>
        <p:nvSpPr>
          <p:cNvPr id="102" name="Google Shape;102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l-PL"/>
              <a:t>7</a:t>
            </a:fld>
            <a:endParaRPr/>
          </a:p>
        </p:txBody>
      </p:sp>
      <p:sp>
        <p:nvSpPr>
          <p:cNvPr id="103" name="Google Shape;103;p2"/>
          <p:cNvSpPr txBox="1">
            <a:spLocks noGrp="1"/>
          </p:cNvSpPr>
          <p:nvPr>
            <p:ph type="body" idx="1"/>
          </p:nvPr>
        </p:nvSpPr>
        <p:spPr>
          <a:xfrm>
            <a:off x="838200" y="1188720"/>
            <a:ext cx="10515600" cy="5344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68000" lvl="1" indent="-457200" algn="just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800" dirty="0"/>
              <a:t>ponadto w okresie od 15 marca 2022 do 31 stycznia 2024 r. złożono </a:t>
            </a:r>
            <a:r>
              <a:rPr lang="pl-PL" sz="2800" b="1" dirty="0"/>
              <a:t>157 763 </a:t>
            </a:r>
            <a:r>
              <a:rPr lang="pl-PL" sz="2800" dirty="0"/>
              <a:t>powiadomień o powierzeniu pracy obywatelom Ukrainy;</a:t>
            </a:r>
          </a:p>
          <a:p>
            <a:pPr marL="468000" lvl="1" indent="-457200" algn="just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800" dirty="0"/>
              <a:t>z danych ZUS wynika, że na koniec września 2023 r. </a:t>
            </a:r>
            <a:br>
              <a:rPr lang="pl-PL" sz="2800" dirty="0"/>
            </a:br>
            <a:r>
              <a:rPr lang="pl-PL" sz="2800" dirty="0"/>
              <a:t>w województwie pomorskim ogólnie zgłoszonych do ubezpieczeń było </a:t>
            </a:r>
            <a:r>
              <a:rPr lang="pl-PL" sz="2800" b="1" dirty="0"/>
              <a:t>74 045 </a:t>
            </a:r>
            <a:r>
              <a:rPr lang="pl-PL" sz="2800" dirty="0"/>
              <a:t>obywateli innych państw. W liczbie tej 49% stanowili pracownicy, przedsiębiorcy 6%, zaś około 45% cudzoziemcy objęci innymi formami ubezpieczenia (głównie z tytułu wykonywania umów zlecenia czy umów agencyjnych oraz osoby bezrobotne); </a:t>
            </a:r>
          </a:p>
          <a:p>
            <a:pPr marL="525150" lvl="1" indent="-514350" algn="just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 panose="05000000000000000000" pitchFamily="2" charset="2"/>
              <a:buChar char="Ø"/>
            </a:pPr>
            <a:r>
              <a:rPr lang="pl-PL" sz="2800" dirty="0"/>
              <a:t>w 2023 roku, Ukraińcy stanowili dominującą grupę ubezpieczonych cudzoziemców w województwie pomorskim, reprezentując nieco </a:t>
            </a:r>
            <a:r>
              <a:rPr lang="pl-PL" sz="2800" b="1" dirty="0"/>
              <a:t>ponad 71%. </a:t>
            </a:r>
            <a:endParaRPr sz="2800" b="1" dirty="0"/>
          </a:p>
          <a:p>
            <a:pPr marL="0" lvl="0" indent="0" algn="just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228600" lvl="0" indent="-64135" algn="just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685800" lvl="1" indent="-87630" algn="just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3747983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838200" y="378188"/>
            <a:ext cx="10515600" cy="810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pl-PL" sz="4000" dirty="0"/>
              <a:t>Rynek pracy</a:t>
            </a:r>
            <a:endParaRPr sz="4000" dirty="0"/>
          </a:p>
        </p:txBody>
      </p:sp>
      <p:sp>
        <p:nvSpPr>
          <p:cNvPr id="102" name="Google Shape;102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l-PL"/>
              <a:t>8</a:t>
            </a:fld>
            <a:endParaRPr/>
          </a:p>
        </p:txBody>
      </p:sp>
      <p:sp>
        <p:nvSpPr>
          <p:cNvPr id="103" name="Google Shape;103;p2"/>
          <p:cNvSpPr txBox="1">
            <a:spLocks noGrp="1"/>
          </p:cNvSpPr>
          <p:nvPr>
            <p:ph type="body" idx="1"/>
          </p:nvPr>
        </p:nvSpPr>
        <p:spPr>
          <a:xfrm>
            <a:off x="838200" y="1188720"/>
            <a:ext cx="10515600" cy="5344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0005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dirty="0"/>
              <a:t>Województwo pomorskie jest </a:t>
            </a:r>
            <a:r>
              <a:rPr lang="pl-PL" b="1" dirty="0"/>
              <a:t>atrakcyjnym miejscem pracy</a:t>
            </a:r>
            <a:r>
              <a:rPr lang="pl-PL" dirty="0"/>
              <a:t>, przyciągającym także cudzoziemskich pracowników, których liczba </a:t>
            </a:r>
            <a:br>
              <a:rPr lang="pl-PL" dirty="0"/>
            </a:br>
            <a:r>
              <a:rPr lang="pl-PL" dirty="0"/>
              <a:t>w ostatnich latach znacząco wzrosła. </a:t>
            </a:r>
          </a:p>
          <a:p>
            <a:pPr marL="40005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dirty="0"/>
              <a:t>Zwraca jednak uwagę fakt, że </a:t>
            </a:r>
            <a:r>
              <a:rPr lang="pl-PL" b="1" dirty="0"/>
              <a:t>struktura ich zatrudnienia jest niekorzystna</a:t>
            </a:r>
            <a:r>
              <a:rPr lang="pl-PL" dirty="0"/>
              <a:t> – tzn. stosunkowo niewiele osób zatrudnionych jest </a:t>
            </a:r>
            <a:br>
              <a:rPr lang="pl-PL" dirty="0"/>
            </a:br>
            <a:r>
              <a:rPr lang="pl-PL" dirty="0"/>
              <a:t>na umowę o pracę, wiele zaś ubezpieczonych jest z tytułu innych umów. Może to oznaczać, że osoby te są zatrudnione na niekorzystnych warunkach, co może wpływać na ich sytuację ekonomiczną a w konsekwencji także i integrację.</a:t>
            </a:r>
          </a:p>
          <a:p>
            <a:pPr marL="40005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dirty="0"/>
              <a:t>Wynika z tego </a:t>
            </a:r>
            <a:r>
              <a:rPr lang="pl-PL" b="1" dirty="0"/>
              <a:t>potrzeba promocji zatrudniania migrantów i migrantek na umowy o pracę.</a:t>
            </a:r>
            <a:endParaRPr b="1" dirty="0"/>
          </a:p>
          <a:p>
            <a:pPr marL="685800" lvl="1" indent="-87630" algn="just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1156630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838200" y="378188"/>
            <a:ext cx="10515600" cy="810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pl-PL" sz="4000" dirty="0"/>
              <a:t>Rynek pracy</a:t>
            </a:r>
            <a:endParaRPr sz="4000" dirty="0"/>
          </a:p>
        </p:txBody>
      </p:sp>
      <p:sp>
        <p:nvSpPr>
          <p:cNvPr id="102" name="Google Shape;102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pl-PL"/>
              <a:t>9</a:t>
            </a:fld>
            <a:endParaRPr/>
          </a:p>
        </p:txBody>
      </p:sp>
      <p:sp>
        <p:nvSpPr>
          <p:cNvPr id="103" name="Google Shape;103;p2"/>
          <p:cNvSpPr txBox="1">
            <a:spLocks noGrp="1"/>
          </p:cNvSpPr>
          <p:nvPr>
            <p:ph type="body" idx="1"/>
          </p:nvPr>
        </p:nvSpPr>
        <p:spPr>
          <a:xfrm>
            <a:off x="838200" y="1188720"/>
            <a:ext cx="10515600" cy="5344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0005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b="1" dirty="0"/>
              <a:t>Ze względu na zwiększającą się liczbę pracowników cudzoziemskich należy także zwrócić uwagę na prawdopodobny wzrost zapotrzebowania na wiedzę dotyczącą tej problematyki. </a:t>
            </a:r>
          </a:p>
          <a:p>
            <a:pPr marL="40005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pl-PL" dirty="0"/>
          </a:p>
          <a:p>
            <a:pPr marL="40005" lvl="0" indent="0" algn="just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b="1" dirty="0"/>
              <a:t>Po pierwsze, </a:t>
            </a:r>
            <a:r>
              <a:rPr lang="pl-PL" dirty="0"/>
              <a:t>dotyczy to pracodawców, którzy potrzebują szkoleń </a:t>
            </a:r>
            <a:br>
              <a:rPr lang="pl-PL" dirty="0"/>
            </a:br>
            <a:r>
              <a:rPr lang="pl-PL" dirty="0"/>
              <a:t>i poradnictwa dotyczących z jednej strony kwestii proceduralnych dotyczących tego jak we właściwy sposób zatrudniać cudzoziemców, </a:t>
            </a:r>
            <a:br>
              <a:rPr lang="pl-PL" dirty="0"/>
            </a:br>
            <a:r>
              <a:rPr lang="pl-PL" dirty="0"/>
              <a:t>a z drugiej temu w jaki sposób zarządzać interkulturowymi zespołami pracowniczymi. </a:t>
            </a:r>
          </a:p>
        </p:txBody>
      </p:sp>
    </p:spTree>
    <p:extLst>
      <p:ext uri="{BB962C8B-B14F-4D97-AF65-F5344CB8AC3E}">
        <p14:creationId xmlns:p14="http://schemas.microsoft.com/office/powerpoint/2010/main" val="99718036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1190</Words>
  <Application>Microsoft Office PowerPoint</Application>
  <PresentationFormat>Panoramiczny</PresentationFormat>
  <Paragraphs>128</Paragraphs>
  <Slides>16</Slides>
  <Notes>16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Motyw pakietu Office</vt:lpstr>
      <vt:lpstr> Sytuacja Ukraińców w województwie pomorskim</vt:lpstr>
      <vt:lpstr>Dwie kategorie migrantów </vt:lpstr>
      <vt:lpstr>Pobyt czasowy </vt:lpstr>
      <vt:lpstr>Pobyt czasowy </vt:lpstr>
      <vt:lpstr>PESEL UKR</vt:lpstr>
      <vt:lpstr>Rynek pracy</vt:lpstr>
      <vt:lpstr>Rynek pracy</vt:lpstr>
      <vt:lpstr>Rynek pracy</vt:lpstr>
      <vt:lpstr>Rynek pracy</vt:lpstr>
      <vt:lpstr>Rynek pracy</vt:lpstr>
      <vt:lpstr>Integracja</vt:lpstr>
      <vt:lpstr>Integracja</vt:lpstr>
      <vt:lpstr>Integracja</vt:lpstr>
      <vt:lpstr>Konieczność prowadzenia badań i monitoringu</vt:lpstr>
      <vt:lpstr>Konieczność prowadzenia badań i monitoringu</vt:lpstr>
      <vt:lpstr>Dziękujemy na uwagę Pytania? Komentarze?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Polskie miasta średniej wielkości w obliczu przymusowej migracji  z Ukrainy w 2022 roku:  studia przypadków Świnoujścia, Łomży i Płocka</dc:title>
  <dc:creator>Jan Bobkowski</dc:creator>
  <cp:lastModifiedBy>Magdalena Raczyńska</cp:lastModifiedBy>
  <cp:revision>35</cp:revision>
  <dcterms:created xsi:type="dcterms:W3CDTF">2021-03-04T17:49:54Z</dcterms:created>
  <dcterms:modified xsi:type="dcterms:W3CDTF">2024-06-02T17:58:03Z</dcterms:modified>
</cp:coreProperties>
</file>