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2" r:id="rId4"/>
    <p:sldId id="283" r:id="rId5"/>
    <p:sldId id="284" r:id="rId6"/>
    <p:sldId id="280" r:id="rId7"/>
    <p:sldId id="274" r:id="rId8"/>
    <p:sldId id="272" r:id="rId9"/>
    <p:sldId id="285" r:id="rId10"/>
    <p:sldId id="286" r:id="rId11"/>
    <p:sldId id="276" r:id="rId12"/>
    <p:sldId id="277" r:id="rId13"/>
    <p:sldId id="279" r:id="rId14"/>
    <p:sldId id="278" r:id="rId15"/>
    <p:sldId id="281" r:id="rId16"/>
    <p:sldId id="267" r:id="rId17"/>
  </p:sldIdLst>
  <p:sldSz cx="12192000" cy="6858000"/>
  <p:notesSz cx="6761163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28">
          <p15:clr>
            <a:srgbClr val="A4A3A4"/>
          </p15:clr>
        </p15:guide>
        <p15:guide id="2" pos="302">
          <p15:clr>
            <a:srgbClr val="A4A3A4"/>
          </p15:clr>
        </p15:guide>
        <p15:guide id="3" orient="horz" pos="397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jd+j0eYooaqVwVzx0eOTFxTBE/z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a Pachocka" initials="" lastIdx="3" clrIdx="0"/>
  <p:cmAuthor id="1" name="Marta Pachocka" initials="MP" lastIdx="3" clrIdx="1">
    <p:extLst>
      <p:ext uri="{19B8F6BF-5375-455C-9EA6-DF929625EA0E}">
        <p15:presenceInfo xmlns:p15="http://schemas.microsoft.com/office/powerpoint/2012/main" userId="S::mpachoc@sgh.waw.pl::3cd7ddbb-74f9-4452-be12-8d6ae6cd9a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CA4019C-1E9A-452D-BD1E-C59E0D6CD6B3}">
  <a:tblStyle styleId="{DCA4019C-1E9A-452D-BD1E-C59E0D6CD6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37" autoAdjust="0"/>
  </p:normalViewPr>
  <p:slideViewPr>
    <p:cSldViewPr snapToGrid="0">
      <p:cViewPr varScale="1">
        <p:scale>
          <a:sx n="68" d="100"/>
          <a:sy n="68" d="100"/>
        </p:scale>
        <p:origin x="1234" y="67"/>
      </p:cViewPr>
      <p:guideLst>
        <p:guide orient="horz" pos="2228"/>
        <p:guide pos="302"/>
        <p:guide orient="horz" pos="3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Nowosielski" userId="a371bd93c3bb8f89" providerId="LiveId" clId="{81CA30F2-9C63-4D4C-9742-5886C4F0FCC0}"/>
    <pc:docChg chg="undo custSel addSld delSld modSld">
      <pc:chgData name="Michał Nowosielski" userId="a371bd93c3bb8f89" providerId="LiveId" clId="{81CA30F2-9C63-4D4C-9742-5886C4F0FCC0}" dt="2024-05-31T08:58:05.222" v="838" actId="20577"/>
      <pc:docMkLst>
        <pc:docMk/>
      </pc:docMkLst>
      <pc:sldChg chg="delSp modSp mod">
        <pc:chgData name="Michał Nowosielski" userId="a371bd93c3bb8f89" providerId="LiveId" clId="{81CA30F2-9C63-4D4C-9742-5886C4F0FCC0}" dt="2024-05-31T07:20:44.795" v="16" actId="478"/>
        <pc:sldMkLst>
          <pc:docMk/>
          <pc:sldMk cId="0" sldId="256"/>
        </pc:sldMkLst>
        <pc:spChg chg="mod">
          <ac:chgData name="Michał Nowosielski" userId="a371bd93c3bb8f89" providerId="LiveId" clId="{81CA30F2-9C63-4D4C-9742-5886C4F0FCC0}" dt="2024-05-31T07:20:15.527" v="0" actId="6549"/>
          <ac:spMkLst>
            <pc:docMk/>
            <pc:sldMk cId="0" sldId="256"/>
            <ac:spMk id="88" creationId="{00000000-0000-0000-0000-000000000000}"/>
          </ac:spMkLst>
        </pc:spChg>
        <pc:spChg chg="mod">
          <ac:chgData name="Michał Nowosielski" userId="a371bd93c3bb8f89" providerId="LiveId" clId="{81CA30F2-9C63-4D4C-9742-5886C4F0FCC0}" dt="2024-05-31T07:20:36.188" v="11" actId="20577"/>
          <ac:spMkLst>
            <pc:docMk/>
            <pc:sldMk cId="0" sldId="256"/>
            <ac:spMk id="95" creationId="{00000000-0000-0000-0000-000000000000}"/>
          </ac:spMkLst>
        </pc:spChg>
        <pc:picChg chg="del">
          <ac:chgData name="Michał Nowosielski" userId="a371bd93c3bb8f89" providerId="LiveId" clId="{81CA30F2-9C63-4D4C-9742-5886C4F0FCC0}" dt="2024-05-31T07:20:42.017" v="14" actId="478"/>
          <ac:picMkLst>
            <pc:docMk/>
            <pc:sldMk cId="0" sldId="256"/>
            <ac:picMk id="89" creationId="{00000000-0000-0000-0000-000000000000}"/>
          </ac:picMkLst>
        </pc:picChg>
        <pc:picChg chg="del">
          <ac:chgData name="Michał Nowosielski" userId="a371bd93c3bb8f89" providerId="LiveId" clId="{81CA30F2-9C63-4D4C-9742-5886C4F0FCC0}" dt="2024-05-31T07:20:39.333" v="12" actId="478"/>
          <ac:picMkLst>
            <pc:docMk/>
            <pc:sldMk cId="0" sldId="256"/>
            <ac:picMk id="90" creationId="{00000000-0000-0000-0000-000000000000}"/>
          </ac:picMkLst>
        </pc:picChg>
        <pc:picChg chg="del">
          <ac:chgData name="Michał Nowosielski" userId="a371bd93c3bb8f89" providerId="LiveId" clId="{81CA30F2-9C63-4D4C-9742-5886C4F0FCC0}" dt="2024-05-31T07:20:40.602" v="13" actId="478"/>
          <ac:picMkLst>
            <pc:docMk/>
            <pc:sldMk cId="0" sldId="256"/>
            <ac:picMk id="91" creationId="{00000000-0000-0000-0000-000000000000}"/>
          </ac:picMkLst>
        </pc:picChg>
        <pc:picChg chg="del">
          <ac:chgData name="Michał Nowosielski" userId="a371bd93c3bb8f89" providerId="LiveId" clId="{81CA30F2-9C63-4D4C-9742-5886C4F0FCC0}" dt="2024-05-31T07:20:43.448" v="15" actId="478"/>
          <ac:picMkLst>
            <pc:docMk/>
            <pc:sldMk cId="0" sldId="256"/>
            <ac:picMk id="92" creationId="{00000000-0000-0000-0000-000000000000}"/>
          </ac:picMkLst>
        </pc:picChg>
        <pc:picChg chg="del">
          <ac:chgData name="Michał Nowosielski" userId="a371bd93c3bb8f89" providerId="LiveId" clId="{81CA30F2-9C63-4D4C-9742-5886C4F0FCC0}" dt="2024-05-31T07:20:44.795" v="16" actId="478"/>
          <ac:picMkLst>
            <pc:docMk/>
            <pc:sldMk cId="0" sldId="256"/>
            <ac:picMk id="93" creationId="{00000000-0000-0000-0000-000000000000}"/>
          </ac:picMkLst>
        </pc:picChg>
      </pc:sldChg>
      <pc:sldChg chg="modSp mod">
        <pc:chgData name="Michał Nowosielski" userId="a371bd93c3bb8f89" providerId="LiveId" clId="{81CA30F2-9C63-4D4C-9742-5886C4F0FCC0}" dt="2024-05-31T08:44:57.959" v="541" actId="6549"/>
        <pc:sldMkLst>
          <pc:docMk/>
          <pc:sldMk cId="0" sldId="257"/>
        </pc:sldMkLst>
        <pc:spChg chg="mod">
          <ac:chgData name="Michał Nowosielski" userId="a371bd93c3bb8f89" providerId="LiveId" clId="{81CA30F2-9C63-4D4C-9742-5886C4F0FCC0}" dt="2024-05-31T08:44:57.959" v="541" actId="6549"/>
          <ac:spMkLst>
            <pc:docMk/>
            <pc:sldMk cId="0" sldId="257"/>
            <ac:spMk id="101" creationId="{00000000-0000-0000-0000-000000000000}"/>
          </ac:spMkLst>
        </pc:spChg>
        <pc:spChg chg="mod">
          <ac:chgData name="Michał Nowosielski" userId="a371bd93c3bb8f89" providerId="LiveId" clId="{81CA30F2-9C63-4D4C-9742-5886C4F0FCC0}" dt="2024-05-31T07:25:01.053" v="210" actId="113"/>
          <ac:spMkLst>
            <pc:docMk/>
            <pc:sldMk cId="0" sldId="257"/>
            <ac:spMk id="103" creationId="{00000000-0000-0000-0000-000000000000}"/>
          </ac:spMkLst>
        </pc:spChg>
      </pc:sldChg>
      <pc:sldChg chg="del">
        <pc:chgData name="Michał Nowosielski" userId="a371bd93c3bb8f89" providerId="LiveId" clId="{81CA30F2-9C63-4D4C-9742-5886C4F0FCC0}" dt="2024-05-31T08:51:33.726" v="766" actId="47"/>
        <pc:sldMkLst>
          <pc:docMk/>
          <pc:sldMk cId="0" sldId="258"/>
        </pc:sldMkLst>
      </pc:sldChg>
      <pc:sldChg chg="del">
        <pc:chgData name="Michał Nowosielski" userId="a371bd93c3bb8f89" providerId="LiveId" clId="{81CA30F2-9C63-4D4C-9742-5886C4F0FCC0}" dt="2024-05-31T08:51:34.521" v="767" actId="47"/>
        <pc:sldMkLst>
          <pc:docMk/>
          <pc:sldMk cId="0" sldId="259"/>
        </pc:sldMkLst>
      </pc:sldChg>
      <pc:sldChg chg="del">
        <pc:chgData name="Michał Nowosielski" userId="a371bd93c3bb8f89" providerId="LiveId" clId="{81CA30F2-9C63-4D4C-9742-5886C4F0FCC0}" dt="2024-05-31T08:51:35.091" v="768" actId="47"/>
        <pc:sldMkLst>
          <pc:docMk/>
          <pc:sldMk cId="0" sldId="260"/>
        </pc:sldMkLst>
      </pc:sldChg>
      <pc:sldChg chg="del">
        <pc:chgData name="Michał Nowosielski" userId="a371bd93c3bb8f89" providerId="LiveId" clId="{81CA30F2-9C63-4D4C-9742-5886C4F0FCC0}" dt="2024-05-31T08:51:35.695" v="769" actId="47"/>
        <pc:sldMkLst>
          <pc:docMk/>
          <pc:sldMk cId="0" sldId="261"/>
        </pc:sldMkLst>
      </pc:sldChg>
      <pc:sldChg chg="del">
        <pc:chgData name="Michał Nowosielski" userId="a371bd93c3bb8f89" providerId="LiveId" clId="{81CA30F2-9C63-4D4C-9742-5886C4F0FCC0}" dt="2024-05-31T08:51:36.267" v="770" actId="47"/>
        <pc:sldMkLst>
          <pc:docMk/>
          <pc:sldMk cId="0" sldId="262"/>
        </pc:sldMkLst>
      </pc:sldChg>
      <pc:sldChg chg="del">
        <pc:chgData name="Michał Nowosielski" userId="a371bd93c3bb8f89" providerId="LiveId" clId="{81CA30F2-9C63-4D4C-9742-5886C4F0FCC0}" dt="2024-05-31T08:51:36.698" v="771" actId="47"/>
        <pc:sldMkLst>
          <pc:docMk/>
          <pc:sldMk cId="0" sldId="263"/>
        </pc:sldMkLst>
      </pc:sldChg>
      <pc:sldChg chg="del">
        <pc:chgData name="Michał Nowosielski" userId="a371bd93c3bb8f89" providerId="LiveId" clId="{81CA30F2-9C63-4D4C-9742-5886C4F0FCC0}" dt="2024-05-31T08:51:37.125" v="772" actId="47"/>
        <pc:sldMkLst>
          <pc:docMk/>
          <pc:sldMk cId="0" sldId="264"/>
        </pc:sldMkLst>
      </pc:sldChg>
      <pc:sldChg chg="del">
        <pc:chgData name="Michał Nowosielski" userId="a371bd93c3bb8f89" providerId="LiveId" clId="{81CA30F2-9C63-4D4C-9742-5886C4F0FCC0}" dt="2024-05-31T08:51:37.898" v="774" actId="47"/>
        <pc:sldMkLst>
          <pc:docMk/>
          <pc:sldMk cId="0" sldId="265"/>
        </pc:sldMkLst>
      </pc:sldChg>
      <pc:sldChg chg="delSp add del mod">
        <pc:chgData name="Michał Nowosielski" userId="a371bd93c3bb8f89" providerId="LiveId" clId="{81CA30F2-9C63-4D4C-9742-5886C4F0FCC0}" dt="2024-05-31T08:51:48.236" v="784" actId="478"/>
        <pc:sldMkLst>
          <pc:docMk/>
          <pc:sldMk cId="0" sldId="267"/>
        </pc:sldMkLst>
        <pc:picChg chg="del">
          <ac:chgData name="Michał Nowosielski" userId="a371bd93c3bb8f89" providerId="LiveId" clId="{81CA30F2-9C63-4D4C-9742-5886C4F0FCC0}" dt="2024-05-31T08:51:45.615" v="782" actId="478"/>
          <ac:picMkLst>
            <pc:docMk/>
            <pc:sldMk cId="0" sldId="267"/>
            <ac:picMk id="196" creationId="{00000000-0000-0000-0000-000000000000}"/>
          </ac:picMkLst>
        </pc:picChg>
        <pc:picChg chg="del">
          <ac:chgData name="Michał Nowosielski" userId="a371bd93c3bb8f89" providerId="LiveId" clId="{81CA30F2-9C63-4D4C-9742-5886C4F0FCC0}" dt="2024-05-31T08:51:42.848" v="780" actId="478"/>
          <ac:picMkLst>
            <pc:docMk/>
            <pc:sldMk cId="0" sldId="267"/>
            <ac:picMk id="197" creationId="{00000000-0000-0000-0000-000000000000}"/>
          </ac:picMkLst>
        </pc:picChg>
        <pc:picChg chg="del">
          <ac:chgData name="Michał Nowosielski" userId="a371bd93c3bb8f89" providerId="LiveId" clId="{81CA30F2-9C63-4D4C-9742-5886C4F0FCC0}" dt="2024-05-31T08:51:44.068" v="781" actId="478"/>
          <ac:picMkLst>
            <pc:docMk/>
            <pc:sldMk cId="0" sldId="267"/>
            <ac:picMk id="198" creationId="{00000000-0000-0000-0000-000000000000}"/>
          </ac:picMkLst>
        </pc:picChg>
        <pc:picChg chg="del">
          <ac:chgData name="Michał Nowosielski" userId="a371bd93c3bb8f89" providerId="LiveId" clId="{81CA30F2-9C63-4D4C-9742-5886C4F0FCC0}" dt="2024-05-31T08:51:46.860" v="783" actId="478"/>
          <ac:picMkLst>
            <pc:docMk/>
            <pc:sldMk cId="0" sldId="267"/>
            <ac:picMk id="199" creationId="{00000000-0000-0000-0000-000000000000}"/>
          </ac:picMkLst>
        </pc:picChg>
        <pc:picChg chg="del">
          <ac:chgData name="Michał Nowosielski" userId="a371bd93c3bb8f89" providerId="LiveId" clId="{81CA30F2-9C63-4D4C-9742-5886C4F0FCC0}" dt="2024-05-31T08:51:48.236" v="784" actId="478"/>
          <ac:picMkLst>
            <pc:docMk/>
            <pc:sldMk cId="0" sldId="267"/>
            <ac:picMk id="200" creationId="{00000000-0000-0000-0000-000000000000}"/>
          </ac:picMkLst>
        </pc:picChg>
      </pc:sldChg>
      <pc:sldChg chg="del">
        <pc:chgData name="Michał Nowosielski" userId="a371bd93c3bb8f89" providerId="LiveId" clId="{81CA30F2-9C63-4D4C-9742-5886C4F0FCC0}" dt="2024-05-31T08:51:37.504" v="773" actId="47"/>
        <pc:sldMkLst>
          <pc:docMk/>
          <pc:sldMk cId="1536936756" sldId="268"/>
        </pc:sldMkLst>
      </pc:sldChg>
      <pc:sldChg chg="del">
        <pc:chgData name="Michał Nowosielski" userId="a371bd93c3bb8f89" providerId="LiveId" clId="{81CA30F2-9C63-4D4C-9742-5886C4F0FCC0}" dt="2024-05-31T08:51:38.264" v="775" actId="47"/>
        <pc:sldMkLst>
          <pc:docMk/>
          <pc:sldMk cId="2085709009" sldId="269"/>
        </pc:sldMkLst>
      </pc:sldChg>
      <pc:sldChg chg="del">
        <pc:chgData name="Michał Nowosielski" userId="a371bd93c3bb8f89" providerId="LiveId" clId="{81CA30F2-9C63-4D4C-9742-5886C4F0FCC0}" dt="2024-05-31T08:51:38.627" v="776" actId="47"/>
        <pc:sldMkLst>
          <pc:docMk/>
          <pc:sldMk cId="1529018750" sldId="270"/>
        </pc:sldMkLst>
      </pc:sldChg>
      <pc:sldChg chg="del">
        <pc:chgData name="Michał Nowosielski" userId="a371bd93c3bb8f89" providerId="LiveId" clId="{81CA30F2-9C63-4D4C-9742-5886C4F0FCC0}" dt="2024-05-31T08:51:38.999" v="777" actId="47"/>
        <pc:sldMkLst>
          <pc:docMk/>
          <pc:sldMk cId="3598029332" sldId="271"/>
        </pc:sldMkLst>
      </pc:sldChg>
      <pc:sldChg chg="modSp add mod modNotesTx">
        <pc:chgData name="Michał Nowosielski" userId="a371bd93c3bb8f89" providerId="LiveId" clId="{81CA30F2-9C63-4D4C-9742-5886C4F0FCC0}" dt="2024-05-31T08:51:31.440" v="765" actId="20577"/>
        <pc:sldMkLst>
          <pc:docMk/>
          <pc:sldMk cId="1156630538" sldId="272"/>
        </pc:sldMkLst>
        <pc:spChg chg="mod">
          <ac:chgData name="Michał Nowosielski" userId="a371bd93c3bb8f89" providerId="LiveId" clId="{81CA30F2-9C63-4D4C-9742-5886C4F0FCC0}" dt="2024-05-31T08:45:01.552" v="542" actId="20577"/>
          <ac:spMkLst>
            <pc:docMk/>
            <pc:sldMk cId="1156630538" sldId="272"/>
            <ac:spMk id="101" creationId="{00000000-0000-0000-0000-000000000000}"/>
          </ac:spMkLst>
        </pc:spChg>
        <pc:spChg chg="mod">
          <ac:chgData name="Michał Nowosielski" userId="a371bd93c3bb8f89" providerId="LiveId" clId="{81CA30F2-9C63-4D4C-9742-5886C4F0FCC0}" dt="2024-05-31T08:51:31.440" v="765" actId="20577"/>
          <ac:spMkLst>
            <pc:docMk/>
            <pc:sldMk cId="1156630538" sldId="272"/>
            <ac:spMk id="103" creationId="{00000000-0000-0000-0000-000000000000}"/>
          </ac:spMkLst>
        </pc:spChg>
      </pc:sldChg>
      <pc:sldChg chg="modSp add mod">
        <pc:chgData name="Michał Nowosielski" userId="a371bd93c3bb8f89" providerId="LiveId" clId="{81CA30F2-9C63-4D4C-9742-5886C4F0FCC0}" dt="2024-05-31T08:47:43.960" v="661" actId="179"/>
        <pc:sldMkLst>
          <pc:docMk/>
          <pc:sldMk cId="3865396332" sldId="273"/>
        </pc:sldMkLst>
        <pc:spChg chg="mod">
          <ac:chgData name="Michał Nowosielski" userId="a371bd93c3bb8f89" providerId="LiveId" clId="{81CA30F2-9C63-4D4C-9742-5886C4F0FCC0}" dt="2024-05-31T08:47:43.960" v="661" actId="179"/>
          <ac:spMkLst>
            <pc:docMk/>
            <pc:sldMk cId="3865396332" sldId="273"/>
            <ac:spMk id="103" creationId="{00000000-0000-0000-0000-000000000000}"/>
          </ac:spMkLst>
        </pc:spChg>
      </pc:sldChg>
      <pc:sldChg chg="modSp add mod">
        <pc:chgData name="Michał Nowosielski" userId="a371bd93c3bb8f89" providerId="LiveId" clId="{81CA30F2-9C63-4D4C-9742-5886C4F0FCC0}" dt="2024-05-31T08:49:24.367" v="678" actId="27636"/>
        <pc:sldMkLst>
          <pc:docMk/>
          <pc:sldMk cId="3747983566" sldId="274"/>
        </pc:sldMkLst>
        <pc:spChg chg="mod">
          <ac:chgData name="Michał Nowosielski" userId="a371bd93c3bb8f89" providerId="LiveId" clId="{81CA30F2-9C63-4D4C-9742-5886C4F0FCC0}" dt="2024-05-31T08:49:24.367" v="678" actId="27636"/>
          <ac:spMkLst>
            <pc:docMk/>
            <pc:sldMk cId="3747983566" sldId="274"/>
            <ac:spMk id="103" creationId="{00000000-0000-0000-0000-000000000000}"/>
          </ac:spMkLst>
        </pc:spChg>
      </pc:sldChg>
      <pc:sldChg chg="modSp add mod">
        <pc:chgData name="Michał Nowosielski" userId="a371bd93c3bb8f89" providerId="LiveId" clId="{81CA30F2-9C63-4D4C-9742-5886C4F0FCC0}" dt="2024-05-31T08:51:13.010" v="761" actId="20577"/>
        <pc:sldMkLst>
          <pc:docMk/>
          <pc:sldMk cId="2584371167" sldId="275"/>
        </pc:sldMkLst>
        <pc:spChg chg="mod">
          <ac:chgData name="Michał Nowosielski" userId="a371bd93c3bb8f89" providerId="LiveId" clId="{81CA30F2-9C63-4D4C-9742-5886C4F0FCC0}" dt="2024-05-31T08:51:13.010" v="761" actId="20577"/>
          <ac:spMkLst>
            <pc:docMk/>
            <pc:sldMk cId="2584371167" sldId="275"/>
            <ac:spMk id="103" creationId="{00000000-0000-0000-0000-000000000000}"/>
          </ac:spMkLst>
        </pc:spChg>
      </pc:sldChg>
      <pc:sldChg chg="modSp add mod">
        <pc:chgData name="Michał Nowosielski" userId="a371bd93c3bb8f89" providerId="LiveId" clId="{81CA30F2-9C63-4D4C-9742-5886C4F0FCC0}" dt="2024-05-31T08:52:54.382" v="812" actId="27636"/>
        <pc:sldMkLst>
          <pc:docMk/>
          <pc:sldMk cId="3559481978" sldId="276"/>
        </pc:sldMkLst>
        <pc:spChg chg="mod">
          <ac:chgData name="Michał Nowosielski" userId="a371bd93c3bb8f89" providerId="LiveId" clId="{81CA30F2-9C63-4D4C-9742-5886C4F0FCC0}" dt="2024-05-31T08:52:54.382" v="812" actId="27636"/>
          <ac:spMkLst>
            <pc:docMk/>
            <pc:sldMk cId="3559481978" sldId="276"/>
            <ac:spMk id="103" creationId="{00000000-0000-0000-0000-000000000000}"/>
          </ac:spMkLst>
        </pc:spChg>
      </pc:sldChg>
      <pc:sldChg chg="modSp add mod">
        <pc:chgData name="Michał Nowosielski" userId="a371bd93c3bb8f89" providerId="LiveId" clId="{81CA30F2-9C63-4D4C-9742-5886C4F0FCC0}" dt="2024-05-31T08:57:33.493" v="836" actId="6549"/>
        <pc:sldMkLst>
          <pc:docMk/>
          <pc:sldMk cId="655642256" sldId="277"/>
        </pc:sldMkLst>
        <pc:spChg chg="mod">
          <ac:chgData name="Michał Nowosielski" userId="a371bd93c3bb8f89" providerId="LiveId" clId="{81CA30F2-9C63-4D4C-9742-5886C4F0FCC0}" dt="2024-05-31T08:57:33.493" v="836" actId="6549"/>
          <ac:spMkLst>
            <pc:docMk/>
            <pc:sldMk cId="655642256" sldId="277"/>
            <ac:spMk id="103" creationId="{00000000-0000-0000-0000-000000000000}"/>
          </ac:spMkLst>
        </pc:spChg>
      </pc:sldChg>
      <pc:sldChg chg="modSp add mod">
        <pc:chgData name="Michał Nowosielski" userId="a371bd93c3bb8f89" providerId="LiveId" clId="{81CA30F2-9C63-4D4C-9742-5886C4F0FCC0}" dt="2024-05-31T08:56:26.601" v="824" actId="20577"/>
        <pc:sldMkLst>
          <pc:docMk/>
          <pc:sldMk cId="4284546237" sldId="278"/>
        </pc:sldMkLst>
        <pc:spChg chg="mod">
          <ac:chgData name="Michał Nowosielski" userId="a371bd93c3bb8f89" providerId="LiveId" clId="{81CA30F2-9C63-4D4C-9742-5886C4F0FCC0}" dt="2024-05-31T08:56:26.601" v="824" actId="20577"/>
          <ac:spMkLst>
            <pc:docMk/>
            <pc:sldMk cId="4284546237" sldId="278"/>
            <ac:spMk id="103" creationId="{00000000-0000-0000-0000-000000000000}"/>
          </ac:spMkLst>
        </pc:spChg>
      </pc:sldChg>
      <pc:sldChg chg="modSp add mod">
        <pc:chgData name="Michał Nowosielski" userId="a371bd93c3bb8f89" providerId="LiveId" clId="{81CA30F2-9C63-4D4C-9742-5886C4F0FCC0}" dt="2024-05-31T08:58:05.222" v="838" actId="20577"/>
        <pc:sldMkLst>
          <pc:docMk/>
          <pc:sldMk cId="3884346845" sldId="279"/>
        </pc:sldMkLst>
        <pc:spChg chg="mod">
          <ac:chgData name="Michał Nowosielski" userId="a371bd93c3bb8f89" providerId="LiveId" clId="{81CA30F2-9C63-4D4C-9742-5886C4F0FCC0}" dt="2024-05-31T08:58:05.222" v="838" actId="20577"/>
          <ac:spMkLst>
            <pc:docMk/>
            <pc:sldMk cId="3884346845" sldId="279"/>
            <ac:spMk id="103" creationId="{00000000-0000-0000-0000-000000000000}"/>
          </ac:spMkLst>
        </pc:spChg>
      </pc:sldChg>
      <pc:sldMasterChg chg="delSldLayout">
        <pc:chgData name="Michał Nowosielski" userId="a371bd93c3bb8f89" providerId="LiveId" clId="{81CA30F2-9C63-4D4C-9742-5886C4F0FCC0}" dt="2024-05-31T08:51:37.504" v="773" actId="47"/>
        <pc:sldMasterMkLst>
          <pc:docMk/>
          <pc:sldMasterMk cId="0" sldId="2147483648"/>
        </pc:sldMasterMkLst>
        <pc:sldLayoutChg chg="del">
          <pc:chgData name="Michał Nowosielski" userId="a371bd93c3bb8f89" providerId="LiveId" clId="{81CA30F2-9C63-4D4C-9742-5886C4F0FCC0}" dt="2024-05-31T08:51:37.504" v="773" actId="47"/>
          <pc:sldLayoutMkLst>
            <pc:docMk/>
            <pc:sldMasterMk cId="0" sldId="2147483648"/>
            <pc:sldLayoutMk cId="0" sldId="214748365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29051" y="0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25609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015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Mazowieckie 205 tys.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 err="1"/>
              <a:t>Dolnośląske</a:t>
            </a:r>
            <a:r>
              <a:rPr lang="pl-PL" dirty="0"/>
              <a:t> 110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Małopolskie 85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Wielkopolskie 87 </a:t>
            </a:r>
            <a:r>
              <a:rPr lang="pl-PL" dirty="0" err="1"/>
              <a:t>tys</a:t>
            </a: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5149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Mazowieckie 205 tys.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 err="1"/>
              <a:t>Dolnośląske</a:t>
            </a:r>
            <a:r>
              <a:rPr lang="pl-PL" dirty="0"/>
              <a:t> 110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Małopolskie 85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Wielkopolskie 87 </a:t>
            </a:r>
            <a:r>
              <a:rPr lang="pl-PL" dirty="0" err="1"/>
              <a:t>tys</a:t>
            </a: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0444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Mazowieckie 205 tys.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 err="1"/>
              <a:t>Dolnośląske</a:t>
            </a:r>
            <a:r>
              <a:rPr lang="pl-PL" dirty="0"/>
              <a:t> 110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Małopolskie 85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Wielkopolskie 87 </a:t>
            </a:r>
            <a:r>
              <a:rPr lang="pl-PL" dirty="0" err="1"/>
              <a:t>tys</a:t>
            </a: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5010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Mazowieckie 205 tys.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 err="1"/>
              <a:t>Dolnośląske</a:t>
            </a:r>
            <a:r>
              <a:rPr lang="pl-PL" dirty="0"/>
              <a:t> 110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Małopolskie 85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Wielkopolskie 87 </a:t>
            </a:r>
            <a:r>
              <a:rPr lang="pl-PL" dirty="0" err="1"/>
              <a:t>tys</a:t>
            </a: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5312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Mazowieckie 205 tys.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 err="1"/>
              <a:t>Dolnośląske</a:t>
            </a:r>
            <a:r>
              <a:rPr lang="pl-PL" dirty="0"/>
              <a:t> 110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Małopolskie 85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Wielkopolskie 87 </a:t>
            </a:r>
            <a:r>
              <a:rPr lang="pl-PL" dirty="0" err="1"/>
              <a:t>tys</a:t>
            </a: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5068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Mazowieckie 205 tys.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 err="1"/>
              <a:t>Dolnośląske</a:t>
            </a:r>
            <a:r>
              <a:rPr lang="pl-PL" dirty="0"/>
              <a:t> 110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Małopolskie 85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Wielkopolskie 87 </a:t>
            </a:r>
            <a:r>
              <a:rPr lang="pl-PL" dirty="0" err="1"/>
              <a:t>tys</a:t>
            </a: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7905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13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p13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5968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4629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32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295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5143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293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8603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Mazowieckie 205 tys.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 err="1"/>
              <a:t>Dolnośląske</a:t>
            </a:r>
            <a:r>
              <a:rPr lang="pl-PL" dirty="0"/>
              <a:t> 110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Małopolskie 85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Wielkopolskie 87 </a:t>
            </a:r>
            <a:r>
              <a:rPr lang="pl-PL" dirty="0" err="1"/>
              <a:t>tys</a:t>
            </a: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8012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Mazowieckie 205 tys.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 err="1"/>
              <a:t>Dolnośląske</a:t>
            </a:r>
            <a:r>
              <a:rPr lang="pl-PL" dirty="0"/>
              <a:t> 110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Małopolskie 85 </a:t>
            </a:r>
            <a:r>
              <a:rPr lang="pl-PL" dirty="0" err="1"/>
              <a:t>tys</a:t>
            </a:r>
            <a:endParaRPr lang="pl-PL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Wielkopolskie 87 </a:t>
            </a:r>
            <a:r>
              <a:rPr lang="pl-PL" dirty="0" err="1"/>
              <a:t>tys</a:t>
            </a: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29051" y="9444038"/>
            <a:ext cx="293052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07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9448800" y="5855854"/>
            <a:ext cx="2743200" cy="242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sldNum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441782" y="295865"/>
            <a:ext cx="11478827" cy="1899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3200"/>
              <a:buFont typeface="Calibri"/>
              <a:buNone/>
            </a:pPr>
            <a:br>
              <a:rPr lang="pl-PL" sz="32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200" b="0" i="0" dirty="0">
                <a:solidFill>
                  <a:srgbClr val="174961"/>
                </a:solidFill>
                <a:latin typeface="Calibri"/>
                <a:ea typeface="Calibri"/>
                <a:cs typeface="Calibri"/>
                <a:sym typeface="Calibri"/>
              </a:rPr>
              <a:t>Sytuacja Ukraińców w województwie pomorskim</a:t>
            </a:r>
            <a:endParaRPr sz="32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505849" y="2409193"/>
            <a:ext cx="11414760" cy="207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pl-PL" sz="1800" b="1" dirty="0"/>
              <a:t>Michał Nowosielski</a:t>
            </a:r>
            <a:r>
              <a:rPr lang="pl-PL" sz="1800" dirty="0"/>
              <a:t>, WSB </a:t>
            </a:r>
            <a:r>
              <a:rPr lang="pl-PL" sz="1800" dirty="0" err="1"/>
              <a:t>Merito</a:t>
            </a:r>
            <a:r>
              <a:rPr lang="pl-PL" sz="1800" dirty="0"/>
              <a:t> w Gdańsku, Ośrodek Badań nad Migracjami, Uniwersytet Warszawski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1800"/>
            </a:pPr>
            <a:r>
              <a:rPr lang="pl-PL" sz="1800" b="1" dirty="0">
                <a:solidFill>
                  <a:srgbClr val="000000"/>
                </a:solidFill>
              </a:rPr>
              <a:t>Rafał Raczyński</a:t>
            </a:r>
            <a:r>
              <a:rPr lang="pl-PL" sz="1800" dirty="0">
                <a:solidFill>
                  <a:srgbClr val="000000"/>
                </a:solidFill>
              </a:rPr>
              <a:t>, </a:t>
            </a:r>
            <a:r>
              <a:rPr lang="pl-PL" sz="1800">
                <a:solidFill>
                  <a:srgbClr val="000000"/>
                </a:solidFill>
              </a:rPr>
              <a:t>Uniwersytet Gdański, </a:t>
            </a:r>
            <a:r>
              <a:rPr lang="pl-PL" sz="1800" dirty="0">
                <a:solidFill>
                  <a:srgbClr val="000000"/>
                </a:solidFill>
              </a:rPr>
              <a:t>Muzeum Emigracji w Gdyni, Komitet Badań nad Migracjami PAN</a:t>
            </a: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pl-PL" dirty="0"/>
          </a:p>
        </p:txBody>
      </p:sp>
      <p:pic>
        <p:nvPicPr>
          <p:cNvPr id="94" name="Google Shape;94;p1" descr="WSB Merito w Gdańsku | WSB Merito w Gdyn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45978" y="5810645"/>
            <a:ext cx="2546022" cy="54643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4919472" y="4807614"/>
            <a:ext cx="32661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Gdańsk, 03.06.2024 r.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32" y="5309724"/>
            <a:ext cx="2575805" cy="1548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378188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Rynek pracy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10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0005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2700" b="1" dirty="0"/>
              <a:t>Po drugie, </a:t>
            </a:r>
            <a:r>
              <a:rPr lang="pl-PL" sz="2700" dirty="0"/>
              <a:t>należy także brać pod uwagę potrzeby pracowników cudzoziemskich – szczególnie dotyczące </a:t>
            </a:r>
            <a:r>
              <a:rPr lang="pl-PL" sz="2700" b="1" dirty="0"/>
              <a:t>podnoszenie ich szans na rynku pracy</a:t>
            </a:r>
            <a:r>
              <a:rPr lang="pl-PL" sz="2700" dirty="0"/>
              <a:t> (np. wsparcie podczas nostryfikacji dyplomów i innych dokumentów poświadczających kwalifikacje, specjalistyczne szkolenia językowe czy dedykowane migrantom i migrantom kursy doszkalające). </a:t>
            </a:r>
          </a:p>
          <a:p>
            <a:pPr marL="40005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2700" dirty="0"/>
              <a:t>Jest to szczególnie ważne w przypadku </a:t>
            </a:r>
            <a:r>
              <a:rPr lang="pl-PL" sz="2700" b="1" dirty="0"/>
              <a:t>pracowników cudzoziemskich, którzy zwykle pracują poniżej swoich rzeczywistych kwalifikacji</a:t>
            </a:r>
            <a:r>
              <a:rPr lang="pl-PL" sz="2700" dirty="0"/>
              <a:t>. </a:t>
            </a:r>
          </a:p>
          <a:p>
            <a:pPr marL="40005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2700" dirty="0"/>
              <a:t>W związku z tym instytucje rynku pracy we współpracy z organizacjami zrzeszającymi pracodawców oraz organizacjami zajmującymi się wsparciem </a:t>
            </a:r>
            <a:r>
              <a:rPr lang="pl-PL" sz="2700" dirty="0" err="1"/>
              <a:t>migrantów_tek</a:t>
            </a:r>
            <a:r>
              <a:rPr lang="pl-PL" sz="2700" dirty="0"/>
              <a:t> powinny </a:t>
            </a:r>
            <a:r>
              <a:rPr lang="pl-PL" sz="2700" b="1" dirty="0"/>
              <a:t>rozszerzyć zakres usług – szczególnie szkoleniowych i doradczych </a:t>
            </a:r>
            <a:r>
              <a:rPr lang="pl-PL" sz="2700" dirty="0"/>
              <a:t>– dotyczących zatrudnienia </a:t>
            </a:r>
            <a:r>
              <a:rPr lang="pl-PL" sz="2700" dirty="0" err="1"/>
              <a:t>migrantów_tek</a:t>
            </a:r>
            <a:r>
              <a:rPr lang="pl-PL" sz="2700" dirty="0"/>
              <a:t>.</a:t>
            </a:r>
            <a:endParaRPr sz="2700" dirty="0"/>
          </a:p>
        </p:txBody>
      </p:sp>
    </p:spTree>
    <p:extLst>
      <p:ext uri="{BB962C8B-B14F-4D97-AF65-F5344CB8AC3E}">
        <p14:creationId xmlns:p14="http://schemas.microsoft.com/office/powerpoint/2010/main" val="168276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253746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Integracja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11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97205" lvl="0" indent="-4572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Dominacja osób pochodzących z Ukrainy może oznaczać, że podczas planowania działań na rzecz włączania migrantów i migrantek należy tej społeczności poświęcić szczególną uwagę (na przykład uzasadnione może być tworzenie osobnych materiałów informacyjnych w języku ukraińskim, czy zatrudnianie dedykowanych pracowników pochodzących z Ukrainy). </a:t>
            </a:r>
          </a:p>
          <a:p>
            <a:pPr marL="497205" lvl="0" indent="-4572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Nie może to jednak oznaczać, że działania integracyjne powinny być skierowane jedynie do tej społeczności. Konieczne będą rozwiązania, które pomogą w procesach włączania także innych nieukraińskich społeczności.</a:t>
            </a:r>
          </a:p>
          <a:p>
            <a:pPr marL="685800" lvl="1" indent="-8763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559481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50490" y="280462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Integracja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12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97205" lvl="0" indent="-4572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endParaRPr lang="pl-PL" dirty="0"/>
          </a:p>
          <a:p>
            <a:pPr marL="497205" lvl="0" indent="-4572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Zwiększanie się różnorodności etnicznej Pomorza będzie niosło </a:t>
            </a:r>
            <a:br>
              <a:rPr lang="pl-PL" dirty="0"/>
            </a:br>
            <a:r>
              <a:rPr lang="pl-PL" dirty="0"/>
              <a:t>za sobą wyzwania związane z relacjami interkulturowymi. </a:t>
            </a:r>
          </a:p>
          <a:p>
            <a:pPr marL="497205" lvl="0" indent="-4572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Oznacza to konieczność pracy na rzecz podnoszenia świadomości społecznej – zarówno po stronie społeczeństwa polskiego jak </a:t>
            </a:r>
            <a:br>
              <a:rPr lang="pl-PL" dirty="0"/>
            </a:br>
            <a:r>
              <a:rPr lang="pl-PL" dirty="0"/>
              <a:t>i samych migrantów i migrantek – dotyczącej akceptacji różnorodności kulturowej, umiejętności dialogu, walki </a:t>
            </a:r>
            <a:br>
              <a:rPr lang="pl-PL" dirty="0"/>
            </a:br>
            <a:r>
              <a:rPr lang="pl-PL" dirty="0"/>
              <a:t>z uprzedzeniami czy dyskryminacją. </a:t>
            </a:r>
          </a:p>
          <a:p>
            <a:pPr marL="497205" lvl="0" indent="-4572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Wynika z tego potrzeba organizowania kampanii społecznych oraz poprawy edukacji w tym zakresie.</a:t>
            </a:r>
          </a:p>
          <a:p>
            <a:pPr marL="685800" lvl="1" indent="-8763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655642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50490" y="314521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Integracja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13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97205" lvl="0" indent="-4572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Szczególną grupą, której warto poświecić dodatkową uwagę </a:t>
            </a:r>
            <a:br>
              <a:rPr lang="pl-PL" dirty="0"/>
            </a:br>
            <a:r>
              <a:rPr lang="pl-PL" dirty="0"/>
              <a:t>są migranci przymusowi z Ukrainy, których znacząca liczba osiedliła się na terenie województwa pomorskiego. Nadal wiele z tych osób wymaga specjalnego wsparcia.  </a:t>
            </a:r>
          </a:p>
          <a:p>
            <a:pPr marL="497205" lvl="0" indent="-4572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Szczególną uwagę należy zwrócić na osoby przebywające </a:t>
            </a:r>
            <a:br>
              <a:rPr lang="pl-PL" dirty="0"/>
            </a:br>
            <a:r>
              <a:rPr lang="pl-PL" dirty="0"/>
              <a:t>w miejscach zakwaterowania zbiorowego. Ta forma współzamieszkiwania, choć uzasadniona w perspektywie krótkoterminowej, nie sprzyja procesom integracji społecznej. Należy zatem wspomagać osoby przebywające w miejscach zakwaterowania zbiorowego w zakresie pełnego usamodzielniania się.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84346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378188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3800" dirty="0"/>
              <a:t>Konieczność prowadzenia badań i monitoringu</a:t>
            </a:r>
            <a:endParaRPr sz="38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14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366683"/>
            <a:ext cx="10515600" cy="5073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lvl="0" indent="-4572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Jednym z ważnych wniosków wynikających z naszych analiz jest brak pogłębionej i systematycznej wiedzy ma temat migrantów i migrantem mieszkających w województwie pomorskim. 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indent="-4572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jednej strony wynika on z problemów systemowych – braku pełnych statystyk publicznych dotyczących imigracji do Polski. Te powinny zostać zapewnione przez instytucje państwowe. 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indent="-4572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drugiej jednak strony należy podkreślić brak systematycznych i szeroko zakrojonych badań sytuacji </a:t>
            </a:r>
            <a:r>
              <a:rPr lang="pl-P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migrantów_tek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 województwie pomorskim.</a:t>
            </a:r>
          </a:p>
          <a:p>
            <a:pPr lvl="0" indent="-4572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Instytucje samorządu wojewódzkiego w porozumieniu z pomorskimi uczelniami powinny zainicjować program monitorowania różnych aspektów życia migrantów i ich integracji. Dzięki temu będzie możliwe pozyskanie wiedzy, która pozwoli w przyszłości silniej jeszcze zaplanować działania oparte </a:t>
            </a:r>
            <a:b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dowodach.</a:t>
            </a:r>
          </a:p>
          <a:p>
            <a:pPr marL="685800" lvl="1" indent="-8763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4284546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378188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3800" dirty="0"/>
              <a:t>Konieczność prowadzenia badań i monitoringu</a:t>
            </a:r>
            <a:endParaRPr sz="38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15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366683"/>
            <a:ext cx="10515600" cy="5073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lnSpc>
                <a:spcPct val="100000"/>
              </a:lnSpc>
              <a:spcAft>
                <a:spcPts val="800"/>
              </a:spcAft>
              <a:buNone/>
            </a:pPr>
            <a:endParaRPr sz="2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748" y="1356491"/>
            <a:ext cx="3594777" cy="5083637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867" y="1367144"/>
            <a:ext cx="3658401" cy="517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60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>
            <a:spLocks noGrp="1"/>
          </p:cNvSpPr>
          <p:nvPr>
            <p:ph type="ctrTitle"/>
          </p:nvPr>
        </p:nvSpPr>
        <p:spPr>
          <a:xfrm>
            <a:off x="356550" y="2492535"/>
            <a:ext cx="11478900" cy="1597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3200"/>
              <a:buFont typeface="Calibri"/>
              <a:buNone/>
            </a:pPr>
            <a:r>
              <a:rPr lang="pl-PL" sz="32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Dziękujemy na uwagę</a:t>
            </a:r>
            <a:br>
              <a:rPr lang="pl-PL" sz="32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2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Pytania? Komentarze?</a:t>
            </a:r>
            <a:endParaRPr sz="3200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1" name="Google Shape;201;p13" descr="WSB Merito w Gdańsku | WSB Merito w Gdyn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45978" y="5810645"/>
            <a:ext cx="2546022" cy="546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0" y="5309724"/>
            <a:ext cx="2575805" cy="1548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203987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Dwie kategorie migrantów 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2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68000" lvl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b="1" dirty="0" err="1"/>
              <a:t>Obywatele_ki</a:t>
            </a:r>
            <a:r>
              <a:rPr lang="pl-PL" sz="2400" b="1" dirty="0"/>
              <a:t> Ukrainy stanowią zarówno w Polsce, jak i województwie pomorskim dominującą grupę </a:t>
            </a:r>
            <a:r>
              <a:rPr lang="pl-PL" sz="2400" b="1" dirty="0" err="1"/>
              <a:t>migrantów_tek</a:t>
            </a:r>
            <a:r>
              <a:rPr lang="pl-PL" sz="2400" b="1" dirty="0"/>
              <a:t>. </a:t>
            </a:r>
          </a:p>
          <a:p>
            <a:pPr marL="46800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pl-PL" sz="2400" dirty="0"/>
          </a:p>
          <a:p>
            <a:pPr marL="468000" lvl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b="1" dirty="0"/>
              <a:t>Można tę społeczność podzielić na dwie podgrupy:</a:t>
            </a:r>
          </a:p>
          <a:p>
            <a:pPr marL="468000" lvl="0" indent="-4572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2400" dirty="0"/>
              <a:t>osoby przybyłe do naszego kraju przed 24 lutego 2022 r. – w zdecydowanej większości migranci ekonomiczni, którzy, aby legalnie przebywać i pracować </a:t>
            </a:r>
            <a:br>
              <a:rPr lang="pl-PL" sz="2400" dirty="0"/>
            </a:br>
            <a:r>
              <a:rPr lang="pl-PL" sz="2400" dirty="0"/>
              <a:t>w Polsce musieli przejść „standardowe” procedury wjazdowe i pobytowe. </a:t>
            </a:r>
          </a:p>
          <a:p>
            <a:pPr marL="468000" lvl="0" indent="-4572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2400" dirty="0"/>
              <a:t>osoby przybyłe po 24 lutego 2022 r. – uciekinierzy wojenni (w większości kobiety i dzieci), którzy na terytorium Polski zostali objęci ochroną czasową </a:t>
            </a:r>
            <a:br>
              <a:rPr lang="pl-PL" sz="2400" dirty="0"/>
            </a:br>
            <a:r>
              <a:rPr lang="pl-PL" sz="2400" dirty="0"/>
              <a:t>na podstawie ustawy z dnia 12 marca 2022 r. o pomocy obywatelom Ukrainy </a:t>
            </a:r>
            <a:br>
              <a:rPr lang="pl-PL" sz="2400" dirty="0"/>
            </a:br>
            <a:r>
              <a:rPr lang="pl-PL" sz="2400" dirty="0"/>
              <a:t>w związku z konfliktem zbrojnym na terytorium tego państwa.</a:t>
            </a:r>
          </a:p>
          <a:p>
            <a:pPr marL="971550" lvl="1" indent="-37338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dirty="0"/>
          </a:p>
          <a:p>
            <a:pPr marL="0" lvl="0" indent="0" algn="just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64135" algn="just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685800" lvl="1" indent="-8763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203987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Pobyt czasowy 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3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71550" lvl="1" indent="-37338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dirty="0"/>
          </a:p>
          <a:p>
            <a:pPr marL="0" lvl="0" indent="0" algn="just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64135" algn="just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685800" lvl="1" indent="-8763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73" y="1014519"/>
            <a:ext cx="8460718" cy="561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4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203987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Pobyt czasowy 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4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71550" lvl="1" indent="-37338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dirty="0"/>
          </a:p>
          <a:p>
            <a:pPr marL="0" lvl="0" indent="0" algn="just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64135" algn="just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685800" lvl="1" indent="-8763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80" y="1484672"/>
            <a:ext cx="5520859" cy="369898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625" y="1484672"/>
            <a:ext cx="5234295" cy="376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37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203987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PESEL UKR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5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64135" algn="just">
              <a:lnSpc>
                <a:spcPct val="110000"/>
              </a:lnSpc>
              <a:buSzPct val="100000"/>
              <a:buNone/>
            </a:pPr>
            <a:endParaRPr lang="pl-PL" sz="2000" dirty="0"/>
          </a:p>
          <a:p>
            <a:pPr marL="621665" lvl="0" indent="-457200" algn="just">
              <a:lnSpc>
                <a:spcPct val="11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Zgodnie ze stanem na 09.01.2024 r. w Polsce, status taki nadano  </a:t>
            </a:r>
            <a:r>
              <a:rPr lang="pl-PL" b="1" dirty="0"/>
              <a:t>955 893 obywatelom Ukrainy i członkom ich rodzin</a:t>
            </a:r>
            <a:r>
              <a:rPr lang="pl-PL" dirty="0"/>
              <a:t>. </a:t>
            </a:r>
          </a:p>
          <a:p>
            <a:pPr marL="621665" lvl="0" indent="-457200" algn="just">
              <a:lnSpc>
                <a:spcPct val="11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W województwie pomorskim zarejestrowano </a:t>
            </a:r>
            <a:r>
              <a:rPr lang="pl-PL" b="1" dirty="0"/>
              <a:t>68 002 osoby</a:t>
            </a:r>
            <a:r>
              <a:rPr lang="pl-PL" dirty="0"/>
              <a:t>, </a:t>
            </a:r>
            <a:br>
              <a:rPr lang="pl-PL" dirty="0"/>
            </a:br>
            <a:r>
              <a:rPr lang="pl-PL" dirty="0"/>
              <a:t>z czego niemal </a:t>
            </a:r>
            <a:r>
              <a:rPr lang="pl-PL" b="1" dirty="0"/>
              <a:t>2/3 stanowiły kobiety (63,7%)</a:t>
            </a:r>
            <a:r>
              <a:rPr lang="pl-PL" dirty="0"/>
              <a:t>. </a:t>
            </a:r>
          </a:p>
          <a:p>
            <a:pPr marL="621665" lvl="0" indent="-457200" algn="just">
              <a:lnSpc>
                <a:spcPct val="11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Na tle innych województw był to </a:t>
            </a:r>
            <a:r>
              <a:rPr lang="pl-PL" b="1" dirty="0"/>
              <a:t>6 wynik, z udziałem 7,1% ogólnej liczby osób</a:t>
            </a:r>
            <a:r>
              <a:rPr lang="pl-PL" dirty="0"/>
              <a:t>, którym nadano status cudzoziemca na podstawie ustawy z 12 marca 2022 r. </a:t>
            </a:r>
            <a:endParaRPr dirty="0"/>
          </a:p>
          <a:p>
            <a:pPr marL="685800" lvl="1" indent="-8763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73913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203987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Rynek pracy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6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1" indent="-22225" algn="just">
              <a:lnSpc>
                <a:spcPct val="110000"/>
              </a:lnSpc>
              <a:buSzPct val="100000"/>
              <a:buNone/>
            </a:pPr>
            <a:r>
              <a:rPr lang="pl-PL" b="1" dirty="0"/>
              <a:t>W latach 2021-2023 w województwie pomorskim:</a:t>
            </a:r>
          </a:p>
          <a:p>
            <a:pPr marL="468000" lvl="1" indent="-373380" algn="just">
              <a:lnSpc>
                <a:spcPct val="11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złożono </a:t>
            </a:r>
            <a:r>
              <a:rPr lang="pl-PL" b="1" dirty="0"/>
              <a:t>308 497 </a:t>
            </a:r>
            <a:r>
              <a:rPr lang="pl-PL" dirty="0"/>
              <a:t>oświadczeń o powierzeniu wykonywania pracy, z czego blisko </a:t>
            </a:r>
            <a:r>
              <a:rPr lang="pl-PL" b="1" dirty="0"/>
              <a:t>65% dotyczyło</a:t>
            </a:r>
            <a:r>
              <a:rPr lang="pl-PL" dirty="0"/>
              <a:t> </a:t>
            </a:r>
            <a:r>
              <a:rPr lang="pl-PL" b="1" dirty="0"/>
              <a:t>obywateli Ukrainy</a:t>
            </a:r>
            <a:r>
              <a:rPr lang="pl-PL" dirty="0"/>
              <a:t>;</a:t>
            </a:r>
          </a:p>
          <a:p>
            <a:pPr marL="468000" lvl="1" indent="-373380" algn="just">
              <a:lnSpc>
                <a:spcPct val="11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l-PL" b="1" dirty="0"/>
              <a:t>285 451 </a:t>
            </a:r>
            <a:r>
              <a:rPr lang="pl-PL" dirty="0"/>
              <a:t>cudzoziemców (obywateli Armenii, Białorusi, Gruzji, Mołdawii, Rosji </a:t>
            </a:r>
            <a:br>
              <a:rPr lang="pl-PL" dirty="0"/>
            </a:br>
            <a:r>
              <a:rPr lang="pl-PL" dirty="0"/>
              <a:t>i Ukrainy) wpisano do ewidencji powiatowych urzędów pracy województwa pomorskiego, z czego blisko </a:t>
            </a:r>
            <a:r>
              <a:rPr lang="pl-PL" b="1" dirty="0"/>
              <a:t>65% stanowili obywatele Ukrainy</a:t>
            </a:r>
            <a:r>
              <a:rPr lang="pl-PL" dirty="0"/>
              <a:t>;</a:t>
            </a:r>
          </a:p>
          <a:p>
            <a:pPr marL="468000" lvl="1" indent="-373380" algn="just">
              <a:lnSpc>
                <a:spcPct val="11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wydano </a:t>
            </a:r>
            <a:r>
              <a:rPr lang="pl-PL" b="1" dirty="0"/>
              <a:t>2 571 </a:t>
            </a:r>
            <a:r>
              <a:rPr lang="pl-PL" dirty="0"/>
              <a:t>zezwoleń na pracę sezonową, z czego ponad </a:t>
            </a:r>
            <a:r>
              <a:rPr lang="pl-PL" b="1" dirty="0"/>
              <a:t>85% dotyczyło obywateli Ukrainy</a:t>
            </a:r>
            <a:r>
              <a:rPr lang="pl-PL" dirty="0"/>
              <a:t>;</a:t>
            </a:r>
          </a:p>
          <a:p>
            <a:pPr marL="468000" lvl="1" indent="-373380" algn="just">
              <a:lnSpc>
                <a:spcPct val="11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l-PL" dirty="0"/>
              <a:t>wydano </a:t>
            </a:r>
            <a:r>
              <a:rPr lang="pl-PL" b="1" dirty="0"/>
              <a:t>59 279 </a:t>
            </a:r>
            <a:r>
              <a:rPr lang="pl-PL" dirty="0"/>
              <a:t>zezwoleń na pracę, z czego ponad </a:t>
            </a:r>
            <a:r>
              <a:rPr lang="pl-PL" b="1" dirty="0"/>
              <a:t>40% dotyczyło obywateli Ukrainy</a:t>
            </a:r>
            <a:r>
              <a:rPr lang="pl-PL" dirty="0"/>
              <a:t>.</a:t>
            </a:r>
          </a:p>
          <a:p>
            <a:pPr marL="971550" lvl="1" indent="-37338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dirty="0"/>
          </a:p>
          <a:p>
            <a:pPr marL="0" lvl="0" indent="0" algn="just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64135" algn="just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685800" lvl="1" indent="-8763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95854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189593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Rynek pracy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7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68000" lvl="1" indent="-45720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800" dirty="0"/>
              <a:t>ponadto w okresie od 15 marca 2022 do 31 stycznia 2024 r. złożono </a:t>
            </a:r>
            <a:r>
              <a:rPr lang="pl-PL" sz="2800" b="1" dirty="0"/>
              <a:t>157 763 </a:t>
            </a:r>
            <a:r>
              <a:rPr lang="pl-PL" sz="2800" dirty="0"/>
              <a:t>powiadomień o powierzeniu pracy obywatelom Ukrainy;</a:t>
            </a:r>
          </a:p>
          <a:p>
            <a:pPr marL="468000" lvl="1" indent="-45720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800" dirty="0"/>
              <a:t>z danych ZUS wynika, że na koniec września 2023 r. </a:t>
            </a:r>
            <a:br>
              <a:rPr lang="pl-PL" sz="2800" dirty="0"/>
            </a:br>
            <a:r>
              <a:rPr lang="pl-PL" sz="2800" dirty="0"/>
              <a:t>w województwie pomorskim ogólnie zgłoszonych do ubezpieczeń było </a:t>
            </a:r>
            <a:r>
              <a:rPr lang="pl-PL" sz="2800" b="1" dirty="0"/>
              <a:t>74 045 </a:t>
            </a:r>
            <a:r>
              <a:rPr lang="pl-PL" sz="2800" dirty="0"/>
              <a:t>obywateli innych państw. W liczbie tej 49% stanowili pracownicy, przedsiębiorcy 6%, zaś około 45% cudzoziemcy objęci innymi formami ubezpieczenia (głównie z tytułu wykonywania umów zlecenia czy umów agencyjnych oraz osoby bezrobotne); </a:t>
            </a:r>
          </a:p>
          <a:p>
            <a:pPr marL="525150" lvl="1" indent="-51435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2800" dirty="0"/>
              <a:t>w 2023 roku, Ukraińcy stanowili dominującą grupę ubezpieczonych cudzoziemców w województwie pomorskim, reprezentując nieco </a:t>
            </a:r>
            <a:r>
              <a:rPr lang="pl-PL" sz="2800" b="1" dirty="0"/>
              <a:t>ponad 71%. </a:t>
            </a:r>
            <a:endParaRPr sz="2800" b="1" dirty="0"/>
          </a:p>
          <a:p>
            <a:pPr marL="0" lvl="0" indent="0" algn="just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64135" algn="just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685800" lvl="1" indent="-8763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74798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378188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Rynek pracy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8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0005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dirty="0"/>
              <a:t>Województwo pomorskie jest </a:t>
            </a:r>
            <a:r>
              <a:rPr lang="pl-PL" b="1" dirty="0"/>
              <a:t>atrakcyjnym miejscem pracy</a:t>
            </a:r>
            <a:r>
              <a:rPr lang="pl-PL" dirty="0"/>
              <a:t>, przyciągającym także cudzoziemskich pracowników, których liczba </a:t>
            </a:r>
            <a:br>
              <a:rPr lang="pl-PL" dirty="0"/>
            </a:br>
            <a:r>
              <a:rPr lang="pl-PL" dirty="0"/>
              <a:t>w ostatnich latach znacząco wzrosła. </a:t>
            </a:r>
          </a:p>
          <a:p>
            <a:pPr marL="40005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dirty="0"/>
              <a:t>Zwraca jednak uwagę fakt, że </a:t>
            </a:r>
            <a:r>
              <a:rPr lang="pl-PL" b="1" dirty="0"/>
              <a:t>struktura ich zatrudnienia jest niekorzystna</a:t>
            </a:r>
            <a:r>
              <a:rPr lang="pl-PL" dirty="0"/>
              <a:t> – tzn. stosunkowo niewiele osób zatrudnionych jest </a:t>
            </a:r>
            <a:br>
              <a:rPr lang="pl-PL" dirty="0"/>
            </a:br>
            <a:r>
              <a:rPr lang="pl-PL" dirty="0"/>
              <a:t>na umowę o pracę, wiele zaś ubezpieczonych jest z tytułu innych umów. Może to oznaczać, że osoby te są zatrudnione na niekorzystnych warunkach, co może wpływać na ich sytuację ekonomiczną a w konsekwencji także i integrację.</a:t>
            </a:r>
          </a:p>
          <a:p>
            <a:pPr marL="40005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dirty="0"/>
              <a:t>Wynika z tego </a:t>
            </a:r>
            <a:r>
              <a:rPr lang="pl-PL" b="1" dirty="0"/>
              <a:t>potrzeba promocji zatrudniania migrantów i migrantek na umowy o pracę.</a:t>
            </a:r>
            <a:endParaRPr b="1" dirty="0"/>
          </a:p>
          <a:p>
            <a:pPr marL="685800" lvl="1" indent="-87630" algn="just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15663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378188"/>
            <a:ext cx="10515600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pl-PL" sz="4000" dirty="0"/>
              <a:t>Rynek pracy</a:t>
            </a:r>
            <a:endParaRPr sz="4000" dirty="0"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l-PL"/>
              <a:t>9</a:t>
            </a:fld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838200" y="1188720"/>
            <a:ext cx="10515600" cy="53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0005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b="1" dirty="0"/>
              <a:t>Ze względu na zwiększającą się liczbę pracowników cudzoziemskich należy także zwrócić uwagę na prawdopodobny wzrost zapotrzebowania na wiedzę dotyczącą tej problematyki. </a:t>
            </a:r>
          </a:p>
          <a:p>
            <a:pPr marL="40005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pl-PL" dirty="0"/>
          </a:p>
          <a:p>
            <a:pPr marL="40005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b="1" dirty="0"/>
              <a:t>Po pierwsze, </a:t>
            </a:r>
            <a:r>
              <a:rPr lang="pl-PL" dirty="0"/>
              <a:t>dotyczy to pracodawców, którzy potrzebują szkoleń </a:t>
            </a:r>
            <a:br>
              <a:rPr lang="pl-PL" dirty="0"/>
            </a:br>
            <a:r>
              <a:rPr lang="pl-PL" dirty="0"/>
              <a:t>i poradnictwa dotyczących z jednej strony kwestii proceduralnych dotyczących tego jak we właściwy sposób zatrudniać cudzoziemców, </a:t>
            </a:r>
            <a:br>
              <a:rPr lang="pl-PL" dirty="0"/>
            </a:br>
            <a:r>
              <a:rPr lang="pl-PL" dirty="0"/>
              <a:t>a z drugiej temu w jaki sposób zarządzać interkulturowymi zespołami pracowniczymi. </a:t>
            </a:r>
          </a:p>
        </p:txBody>
      </p:sp>
    </p:spTree>
    <p:extLst>
      <p:ext uri="{BB962C8B-B14F-4D97-AF65-F5344CB8AC3E}">
        <p14:creationId xmlns:p14="http://schemas.microsoft.com/office/powerpoint/2010/main" val="997180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1190</Words>
  <Application>Microsoft Office PowerPoint</Application>
  <PresentationFormat>Panoramiczny</PresentationFormat>
  <Paragraphs>128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Motyw pakietu Office</vt:lpstr>
      <vt:lpstr> Sytuacja Ukraińców w województwie pomorskim</vt:lpstr>
      <vt:lpstr>Dwie kategorie migrantów </vt:lpstr>
      <vt:lpstr>Pobyt czasowy </vt:lpstr>
      <vt:lpstr>Pobyt czasowy </vt:lpstr>
      <vt:lpstr>PESEL UKR</vt:lpstr>
      <vt:lpstr>Rynek pracy</vt:lpstr>
      <vt:lpstr>Rynek pracy</vt:lpstr>
      <vt:lpstr>Rynek pracy</vt:lpstr>
      <vt:lpstr>Rynek pracy</vt:lpstr>
      <vt:lpstr>Rynek pracy</vt:lpstr>
      <vt:lpstr>Integracja</vt:lpstr>
      <vt:lpstr>Integracja</vt:lpstr>
      <vt:lpstr>Integracja</vt:lpstr>
      <vt:lpstr>Konieczność prowadzenia badań i monitoringu</vt:lpstr>
      <vt:lpstr>Konieczność prowadzenia badań i monitoringu</vt:lpstr>
      <vt:lpstr>Dziękujemy na uwagę Pytania? Komentarze?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Polskie miasta średniej wielkości w obliczu przymusowej migracji  z Ukrainy w 2022 roku:  studia przypadków Świnoujścia, Łomży i Płocka</dc:title>
  <dc:creator>Jan Bobkowski</dc:creator>
  <cp:lastModifiedBy>Magdalena Raczyńska</cp:lastModifiedBy>
  <cp:revision>35</cp:revision>
  <dcterms:created xsi:type="dcterms:W3CDTF">2021-03-04T17:49:54Z</dcterms:created>
  <dcterms:modified xsi:type="dcterms:W3CDTF">2024-06-02T17:58:03Z</dcterms:modified>
</cp:coreProperties>
</file>