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08"/>
    <p:restoredTop sz="96327"/>
  </p:normalViewPr>
  <p:slideViewPr>
    <p:cSldViewPr snapToGrid="0">
      <p:cViewPr>
        <p:scale>
          <a:sx n="66" d="100"/>
          <a:sy n="66" d="100"/>
        </p:scale>
        <p:origin x="1314" y="-2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2" d="100"/>
          <a:sy n="102" d="100"/>
        </p:scale>
        <p:origin x="517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2882E-F06F-482F-A795-51BE9E3904A8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58008-67FB-4862-9596-231ECEB38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6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58008-67FB-4862-9596-231ECEB3873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734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104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51F73D12-40DF-D941-B4EC-85FE88397D55}" type="datetimeFigureOut">
              <a:rPr lang="de-DE" smtClean="0"/>
              <a:t>13.09.2023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E990C9A6-1A16-324B-B61A-99DE10EF7C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7474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51F73D12-40DF-D941-B4EC-85FE88397D55}" type="datetimeFigureOut">
              <a:rPr lang="de-DE" smtClean="0"/>
              <a:t>13.09.2023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E990C9A6-1A16-324B-B61A-99DE10EF7C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361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51F73D12-40DF-D941-B4EC-85FE88397D55}" type="datetimeFigureOut">
              <a:rPr lang="de-DE" smtClean="0"/>
              <a:t>13.09.2023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E990C9A6-1A16-324B-B61A-99DE10EF7C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2923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  <a:prstGeom prst="rect">
            <a:avLst/>
          </a:prstGeom>
        </p:spPr>
        <p:txBody>
          <a:bodyPr anchor="b"/>
          <a:lstStyle>
            <a:lvl1pPr>
              <a:defRPr sz="701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51F73D12-40DF-D941-B4EC-85FE88397D55}" type="datetimeFigureOut">
              <a:rPr lang="de-DE" smtClean="0"/>
              <a:t>13.09.2023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E990C9A6-1A16-324B-B61A-99DE10EF7C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287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51F73D12-40DF-D941-B4EC-85FE88397D55}" type="datetimeFigureOut">
              <a:rPr lang="de-DE" smtClean="0"/>
              <a:t>13.09.2023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E990C9A6-1A16-324B-B61A-99DE10EF7C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995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51F73D12-40DF-D941-B4EC-85FE88397D55}" type="datetimeFigureOut">
              <a:rPr lang="de-DE" smtClean="0"/>
              <a:t>13.09.2023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E990C9A6-1A16-324B-B61A-99DE10EF7C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237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51F73D12-40DF-D941-B4EC-85FE88397D55}" type="datetimeFigureOut">
              <a:rPr lang="de-DE" smtClean="0"/>
              <a:t>13.09.2023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E990C9A6-1A16-324B-B61A-99DE10EF7C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323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51F73D12-40DF-D941-B4EC-85FE88397D55}" type="datetimeFigureOut">
              <a:rPr lang="de-DE" smtClean="0"/>
              <a:t>13.09.2023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E990C9A6-1A16-324B-B61A-99DE10EF7C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2805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  <a:prstGeom prst="rect">
            <a:avLst/>
          </a:prstGeom>
        </p:spPr>
        <p:txBody>
          <a:bodyPr anchor="b"/>
          <a:lstStyle>
            <a:lvl1pPr>
              <a:defRPr sz="374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  <a:prstGeom prst="rect">
            <a:avLst/>
          </a:prstGeo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51F73D12-40DF-D941-B4EC-85FE88397D55}" type="datetimeFigureOut">
              <a:rPr lang="de-DE" smtClean="0"/>
              <a:t>13.09.2023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E990C9A6-1A16-324B-B61A-99DE10EF7C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2145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  <a:prstGeom prst="rect">
            <a:avLst/>
          </a:prstGeom>
        </p:spPr>
        <p:txBody>
          <a:bodyPr anchor="b"/>
          <a:lstStyle>
            <a:lvl1pPr>
              <a:defRPr sz="374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51F73D12-40DF-D941-B4EC-85FE88397D55}" type="datetimeFigureOut">
              <a:rPr lang="de-DE" smtClean="0"/>
              <a:t>13.09.2023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E990C9A6-1A16-324B-B61A-99DE10EF7C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4548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rafik 19">
            <a:extLst>
              <a:ext uri="{FF2B5EF4-FFF2-40B4-BE49-F238E27FC236}">
                <a16:creationId xmlns:a16="http://schemas.microsoft.com/office/drawing/2014/main" id="{84E66F06-A56A-30C2-5091-2546FAA6D5B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5555" y="3176"/>
            <a:ext cx="10686257" cy="15120864"/>
          </a:xfrm>
          <a:prstGeom prst="rect">
            <a:avLst/>
          </a:prstGeom>
        </p:spPr>
      </p:pic>
      <p:sp>
        <p:nvSpPr>
          <p:cNvPr id="24" name="Textfeld 23">
            <a:extLst>
              <a:ext uri="{FF2B5EF4-FFF2-40B4-BE49-F238E27FC236}">
                <a16:creationId xmlns:a16="http://schemas.microsoft.com/office/drawing/2014/main" id="{6A424284-B715-CCB2-48A7-C89789A5D255}"/>
              </a:ext>
            </a:extLst>
          </p:cNvPr>
          <p:cNvSpPr txBox="1"/>
          <p:nvPr userDrawn="1"/>
        </p:nvSpPr>
        <p:spPr>
          <a:xfrm>
            <a:off x="2857500" y="7745840"/>
            <a:ext cx="6838950" cy="1065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GB" sz="1900" dirty="0">
                <a:solidFill>
                  <a:schemeClr val="bg1"/>
                </a:solidFill>
                <a:latin typeface="Trebuchet MS" panose="020B0703020202090204" pitchFamily="34" charset="0"/>
              </a:rPr>
              <a:t>This project is supported by the </a:t>
            </a:r>
            <a:r>
              <a:rPr lang="en-GB" sz="1900" dirty="0" err="1">
                <a:solidFill>
                  <a:schemeClr val="bg1"/>
                </a:solidFill>
                <a:latin typeface="Trebuchet MS" panose="020B0703020202090204" pitchFamily="34" charset="0"/>
              </a:rPr>
              <a:t>Interreg</a:t>
            </a:r>
            <a:r>
              <a:rPr lang="en-GB" sz="1900" dirty="0">
                <a:solidFill>
                  <a:schemeClr val="bg1"/>
                </a:solidFill>
                <a:latin typeface="Trebuchet MS" panose="020B0703020202090204" pitchFamily="34" charset="0"/>
              </a:rPr>
              <a:t> CENTRAL</a:t>
            </a:r>
          </a:p>
          <a:p>
            <a:pPr>
              <a:lnSpc>
                <a:spcPts val="2600"/>
              </a:lnSpc>
            </a:pPr>
            <a:r>
              <a:rPr lang="en-GB" sz="1900" dirty="0">
                <a:solidFill>
                  <a:schemeClr val="bg1"/>
                </a:solidFill>
                <a:latin typeface="Trebuchet MS" panose="020B0703020202090204" pitchFamily="34" charset="0"/>
              </a:rPr>
              <a:t>EUROPE Programme with co-financing from the European Regional Development Fund.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92617764-698B-AB20-AEAA-B9D04966D002}"/>
              </a:ext>
            </a:extLst>
          </p:cNvPr>
          <p:cNvSpPr txBox="1"/>
          <p:nvPr userDrawn="1"/>
        </p:nvSpPr>
        <p:spPr>
          <a:xfrm>
            <a:off x="6534150" y="10196940"/>
            <a:ext cx="2959100" cy="39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de-DE" sz="1900" dirty="0">
                <a:solidFill>
                  <a:schemeClr val="bg1"/>
                </a:solidFill>
                <a:latin typeface="Trebuchet MS" panose="020B0703020202090204" pitchFamily="34" charset="0"/>
              </a:rPr>
              <a:t>Project </a:t>
            </a:r>
            <a:r>
              <a:rPr lang="de-DE" sz="1900" dirty="0" err="1">
                <a:solidFill>
                  <a:schemeClr val="bg1"/>
                </a:solidFill>
                <a:latin typeface="Trebuchet MS" panose="020B0703020202090204" pitchFamily="34" charset="0"/>
              </a:rPr>
              <a:t>budget</a:t>
            </a:r>
            <a:r>
              <a:rPr lang="de-DE" sz="1900" dirty="0">
                <a:solidFill>
                  <a:schemeClr val="bg1"/>
                </a:solidFill>
                <a:latin typeface="Trebuchet MS" panose="020B0703020202090204" pitchFamily="34" charset="0"/>
              </a:rPr>
              <a:t> in EUR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31FCAB1-E28C-62DB-7B30-F2E7C068977D}"/>
              </a:ext>
            </a:extLst>
          </p:cNvPr>
          <p:cNvSpPr txBox="1"/>
          <p:nvPr userDrawn="1"/>
        </p:nvSpPr>
        <p:spPr>
          <a:xfrm>
            <a:off x="6534150" y="10933540"/>
            <a:ext cx="2959100" cy="39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de-DE" sz="1900" dirty="0">
                <a:solidFill>
                  <a:schemeClr val="bg1"/>
                </a:solidFill>
                <a:latin typeface="Trebuchet MS" panose="020B0703020202090204" pitchFamily="34" charset="0"/>
              </a:rPr>
              <a:t>ERDF </a:t>
            </a:r>
            <a:r>
              <a:rPr lang="de-DE" sz="1900" dirty="0" err="1">
                <a:solidFill>
                  <a:schemeClr val="bg1"/>
                </a:solidFill>
                <a:latin typeface="Trebuchet MS" panose="020B0703020202090204" pitchFamily="34" charset="0"/>
              </a:rPr>
              <a:t>funding</a:t>
            </a:r>
            <a:r>
              <a:rPr lang="de-DE" sz="1900" dirty="0">
                <a:solidFill>
                  <a:schemeClr val="bg1"/>
                </a:solidFill>
                <a:latin typeface="Trebuchet MS" panose="020B0703020202090204" pitchFamily="34" charset="0"/>
              </a:rPr>
              <a:t> in EUR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996C2DAA-148D-2806-D702-0974E8BD43A3}"/>
              </a:ext>
            </a:extLst>
          </p:cNvPr>
          <p:cNvSpPr txBox="1"/>
          <p:nvPr userDrawn="1"/>
        </p:nvSpPr>
        <p:spPr>
          <a:xfrm>
            <a:off x="6534150" y="11676490"/>
            <a:ext cx="2959100" cy="39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de-DE" sz="1900" dirty="0">
                <a:solidFill>
                  <a:schemeClr val="bg1"/>
                </a:solidFill>
                <a:latin typeface="Trebuchet MS" panose="020B0703020202090204" pitchFamily="34" charset="0"/>
              </a:rPr>
              <a:t>Project </a:t>
            </a:r>
            <a:r>
              <a:rPr lang="de-DE" sz="1900" dirty="0" err="1">
                <a:solidFill>
                  <a:schemeClr val="bg1"/>
                </a:solidFill>
                <a:latin typeface="Trebuchet MS" panose="020B0703020202090204" pitchFamily="34" charset="0"/>
              </a:rPr>
              <a:t>duration</a:t>
            </a:r>
            <a:endParaRPr lang="de-DE" sz="19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732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D8D31C5F-4A35-D216-172B-330F45B24C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15880" y="298451"/>
            <a:ext cx="5504464" cy="2318901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9A24E508-0B20-869C-ED1C-22300FFEAF83}"/>
              </a:ext>
            </a:extLst>
          </p:cNvPr>
          <p:cNvSpPr txBox="1"/>
          <p:nvPr/>
        </p:nvSpPr>
        <p:spPr>
          <a:xfrm>
            <a:off x="2857500" y="5302250"/>
            <a:ext cx="72009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000" b="1" spc="-150" dirty="0">
                <a:solidFill>
                  <a:schemeClr val="bg1"/>
                </a:solidFill>
                <a:latin typeface="Trebuchet MS" panose="020B0703020202090204" pitchFamily="34" charset="0"/>
              </a:rPr>
              <a:t>H2CE</a:t>
            </a:r>
            <a:endParaRPr lang="de-DE" sz="5000" b="1" spc="-15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099AA42-B8C1-14D4-9153-2DA1281DB3B3}"/>
              </a:ext>
            </a:extLst>
          </p:cNvPr>
          <p:cNvSpPr txBox="1"/>
          <p:nvPr/>
        </p:nvSpPr>
        <p:spPr>
          <a:xfrm>
            <a:off x="2857500" y="6285340"/>
            <a:ext cx="6838950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3500" b="1" dirty="0">
                <a:solidFill>
                  <a:schemeClr val="bg1"/>
                </a:solidFill>
                <a:latin typeface="Trebuchet MS" panose="020B0703020202090204" pitchFamily="34" charset="0"/>
              </a:rPr>
              <a:t>Empowering H2-ready regions in Central Europe</a:t>
            </a:r>
            <a:endParaRPr lang="de-DE" sz="3500" b="1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CCC74B1-D832-CCD5-2E03-810E9E01BF77}"/>
              </a:ext>
            </a:extLst>
          </p:cNvPr>
          <p:cNvSpPr txBox="1"/>
          <p:nvPr/>
        </p:nvSpPr>
        <p:spPr>
          <a:xfrm>
            <a:off x="2857500" y="9082331"/>
            <a:ext cx="6838950" cy="39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de-DE" sz="1900" b="1" dirty="0">
                <a:solidFill>
                  <a:schemeClr val="bg1"/>
                </a:solidFill>
                <a:latin typeface="Trebuchet MS" panose="020B0703020202090204" pitchFamily="34" charset="0"/>
              </a:rPr>
              <a:t>www.interreg-central.eu/projects/</a:t>
            </a:r>
            <a:r>
              <a:rPr lang="sk-SK" sz="1900" b="1" dirty="0">
                <a:solidFill>
                  <a:schemeClr val="bg1"/>
                </a:solidFill>
                <a:latin typeface="Trebuchet MS" panose="020B0703020202090204" pitchFamily="34" charset="0"/>
              </a:rPr>
              <a:t>h2ce</a:t>
            </a:r>
            <a:endParaRPr lang="de-DE" sz="1900" b="1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88E968F0-73F2-7FE6-0783-F8095217E721}"/>
              </a:ext>
            </a:extLst>
          </p:cNvPr>
          <p:cNvSpPr txBox="1"/>
          <p:nvPr/>
        </p:nvSpPr>
        <p:spPr>
          <a:xfrm>
            <a:off x="3060700" y="10196940"/>
            <a:ext cx="2959100" cy="39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600"/>
              </a:lnSpc>
            </a:pPr>
            <a:r>
              <a:rPr lang="sk-SK" sz="1900" dirty="0">
                <a:latin typeface="Trebuchet MS" panose="020B0703020202090204" pitchFamily="34" charset="0"/>
              </a:rPr>
              <a:t>2,387,959.62</a:t>
            </a:r>
            <a:endParaRPr lang="de-DE" sz="1900" dirty="0">
              <a:latin typeface="Trebuchet MS" panose="020B0703020202090204" pitchFamily="34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9F7DAA50-85EB-B779-5CD9-771174EBFD78}"/>
              </a:ext>
            </a:extLst>
          </p:cNvPr>
          <p:cNvSpPr txBox="1"/>
          <p:nvPr/>
        </p:nvSpPr>
        <p:spPr>
          <a:xfrm>
            <a:off x="3060700" y="10933540"/>
            <a:ext cx="2959100" cy="39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600"/>
              </a:lnSpc>
            </a:pPr>
            <a:r>
              <a:rPr lang="sk-SK" sz="1900" dirty="0">
                <a:latin typeface="Trebuchet MS" panose="020B0703020202090204" pitchFamily="34" charset="0"/>
              </a:rPr>
              <a:t>1,910,367.69</a:t>
            </a:r>
            <a:endParaRPr lang="de-DE" sz="1900" dirty="0">
              <a:latin typeface="Trebuchet MS" panose="020B0703020202090204" pitchFamily="34" charset="0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EB83E549-EC97-2330-EC1F-65F4C168B9FD}"/>
              </a:ext>
            </a:extLst>
          </p:cNvPr>
          <p:cNvSpPr txBox="1"/>
          <p:nvPr/>
        </p:nvSpPr>
        <p:spPr>
          <a:xfrm>
            <a:off x="3060700" y="11676490"/>
            <a:ext cx="2959100" cy="39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600"/>
              </a:lnSpc>
            </a:pPr>
            <a:r>
              <a:rPr lang="sk-SK" sz="1900" dirty="0">
                <a:latin typeface="Trebuchet MS" panose="020B0703020202090204" pitchFamily="34" charset="0"/>
              </a:rPr>
              <a:t>04.2023 </a:t>
            </a:r>
            <a:r>
              <a:rPr lang="de-DE" sz="1900" dirty="0">
                <a:latin typeface="Trebuchet MS" panose="020B0703020202090204" pitchFamily="34" charset="0"/>
              </a:rPr>
              <a:t>– </a:t>
            </a:r>
            <a:r>
              <a:rPr lang="sk-SK" sz="1900" dirty="0">
                <a:latin typeface="Trebuchet MS" panose="020B0703020202090204" pitchFamily="34" charset="0"/>
              </a:rPr>
              <a:t>03</a:t>
            </a:r>
            <a:r>
              <a:rPr lang="de-DE" sz="1900" dirty="0">
                <a:latin typeface="Trebuchet MS" panose="020B0703020202090204" pitchFamily="34" charset="0"/>
              </a:rPr>
              <a:t>.</a:t>
            </a:r>
            <a:r>
              <a:rPr lang="sk-SK" sz="1900" dirty="0">
                <a:latin typeface="Trebuchet MS" panose="020B0703020202090204" pitchFamily="34" charset="0"/>
              </a:rPr>
              <a:t>2026</a:t>
            </a:r>
            <a:endParaRPr lang="de-DE" sz="1900" dirty="0">
              <a:latin typeface="Trebuchet MS" panose="020B0703020202090204" pitchFamily="34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524D1261-E905-321F-ADEA-AF5F79D6AF4F}"/>
              </a:ext>
            </a:extLst>
          </p:cNvPr>
          <p:cNvSpPr txBox="1"/>
          <p:nvPr/>
        </p:nvSpPr>
        <p:spPr>
          <a:xfrm>
            <a:off x="2857500" y="13562440"/>
            <a:ext cx="6838950" cy="768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de-DE" sz="1400" b="1" dirty="0">
                <a:solidFill>
                  <a:schemeClr val="bg1"/>
                </a:solidFill>
                <a:latin typeface="Trebuchet MS" panose="020B0703020202090204" pitchFamily="34" charset="0"/>
              </a:rPr>
              <a:t>Contact</a:t>
            </a:r>
          </a:p>
          <a:p>
            <a:pPr>
              <a:lnSpc>
                <a:spcPts val="1800"/>
              </a:lnSpc>
            </a:pPr>
            <a:r>
              <a:rPr lang="en-US" sz="1400" dirty="0">
                <a:solidFill>
                  <a:schemeClr val="bg1"/>
                </a:solidFill>
                <a:latin typeface="Trebuchet MS" panose="020B0703020202090204" pitchFamily="34" charset="0"/>
              </a:rPr>
              <a:t>Joint Spatial Planning Department Berlin-Brandenburg</a:t>
            </a:r>
            <a:endParaRPr lang="sk-SK" sz="1400" dirty="0">
              <a:solidFill>
                <a:schemeClr val="bg1"/>
              </a:solidFill>
              <a:latin typeface="Trebuchet MS" panose="020B0703020202090204" pitchFamily="34" charset="0"/>
            </a:endParaRPr>
          </a:p>
          <a:p>
            <a:pPr>
              <a:lnSpc>
                <a:spcPts val="1800"/>
              </a:lnSpc>
            </a:pPr>
            <a:r>
              <a:rPr lang="de-DE" sz="1400" dirty="0">
                <a:solidFill>
                  <a:schemeClr val="bg1"/>
                </a:solidFill>
                <a:latin typeface="Trebuchet MS" panose="020B0703020202090204" pitchFamily="34" charset="0"/>
              </a:rPr>
              <a:t>Pedro Brosei| pedro.brosei@gl.berlin-brandenburg.de</a:t>
            </a:r>
          </a:p>
        </p:txBody>
      </p:sp>
      <p:pic>
        <p:nvPicPr>
          <p:cNvPr id="5" name="Picture 4" descr="A flag and map of europe&#10;&#10;Description automatically generated">
            <a:extLst>
              <a:ext uri="{FF2B5EF4-FFF2-40B4-BE49-F238E27FC236}">
                <a16:creationId xmlns:a16="http://schemas.microsoft.com/office/drawing/2014/main" id="{0764B285-3BAA-506D-A5A4-4393081B50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5880" y="298451"/>
            <a:ext cx="5464426" cy="231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173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15</TotalTime>
  <Words>42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Magdalena Mantler</dc:creator>
  <cp:lastModifiedBy>marek dorda</cp:lastModifiedBy>
  <cp:revision>12</cp:revision>
  <dcterms:created xsi:type="dcterms:W3CDTF">2023-01-18T10:51:08Z</dcterms:created>
  <dcterms:modified xsi:type="dcterms:W3CDTF">2023-09-13T12:50:00Z</dcterms:modified>
</cp:coreProperties>
</file>