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00" r:id="rId4"/>
  </p:sldMasterIdLst>
  <p:notesMasterIdLst>
    <p:notesMasterId r:id="rId40"/>
  </p:notesMasterIdLst>
  <p:sldIdLst>
    <p:sldId id="303" r:id="rId5"/>
    <p:sldId id="257" r:id="rId6"/>
    <p:sldId id="259" r:id="rId7"/>
    <p:sldId id="491" r:id="rId8"/>
    <p:sldId id="267" r:id="rId9"/>
    <p:sldId id="498" r:id="rId10"/>
    <p:sldId id="499" r:id="rId11"/>
    <p:sldId id="6120" r:id="rId12"/>
    <p:sldId id="6129" r:id="rId13"/>
    <p:sldId id="6130" r:id="rId14"/>
    <p:sldId id="262" r:id="rId15"/>
    <p:sldId id="263" r:id="rId16"/>
    <p:sldId id="7765" r:id="rId17"/>
    <p:sldId id="270" r:id="rId18"/>
    <p:sldId id="271" r:id="rId19"/>
    <p:sldId id="7766" r:id="rId20"/>
    <p:sldId id="275" r:id="rId21"/>
    <p:sldId id="6125" r:id="rId22"/>
    <p:sldId id="7767" r:id="rId23"/>
    <p:sldId id="7768" r:id="rId24"/>
    <p:sldId id="7769" r:id="rId25"/>
    <p:sldId id="7770" r:id="rId26"/>
    <p:sldId id="281" r:id="rId27"/>
    <p:sldId id="283" r:id="rId28"/>
    <p:sldId id="284" r:id="rId29"/>
    <p:sldId id="288" r:id="rId30"/>
    <p:sldId id="7763" r:id="rId31"/>
    <p:sldId id="290" r:id="rId32"/>
    <p:sldId id="291" r:id="rId33"/>
    <p:sldId id="292" r:id="rId34"/>
    <p:sldId id="6110" r:id="rId35"/>
    <p:sldId id="6109" r:id="rId36"/>
    <p:sldId id="6115" r:id="rId37"/>
    <p:sldId id="7757" r:id="rId38"/>
    <p:sldId id="298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87256734466493"/>
          <c:y val="3.5822535243171566E-3"/>
          <c:w val="0.56995527406312319"/>
          <c:h val="0.94279829170481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Czuję się tu jak u siebie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Arkusz1!$B$1:$G$1</c:f>
              <c:strCache>
                <c:ptCount val="6"/>
                <c:pt idx="0">
                  <c:v>Kaszuby</c:v>
                </c:pt>
                <c:pt idx="1">
                  <c:v>Kociewie</c:v>
                </c:pt>
                <c:pt idx="2">
                  <c:v>Żuławy</c:v>
                </c:pt>
                <c:pt idx="3">
                  <c:v>Powiśle</c:v>
                </c:pt>
                <c:pt idx="4">
                  <c:v>Trójmiasto</c:v>
                </c:pt>
                <c:pt idx="5">
                  <c:v>Ziemia Słupska</c:v>
                </c:pt>
              </c:strCache>
            </c:strRef>
          </c:cat>
          <c:val>
            <c:numRef>
              <c:f>Arkusz1!$B$2:$G$2</c:f>
              <c:numCache>
                <c:formatCode>###0%</c:formatCode>
                <c:ptCount val="6"/>
                <c:pt idx="0">
                  <c:v>0.60806267855577456</c:v>
                </c:pt>
                <c:pt idx="1">
                  <c:v>0.31776382288936478</c:v>
                </c:pt>
                <c:pt idx="2">
                  <c:v>0.34849542719092319</c:v>
                </c:pt>
                <c:pt idx="3">
                  <c:v>0.26259092268209006</c:v>
                </c:pt>
                <c:pt idx="4">
                  <c:v>0.74626235878693559</c:v>
                </c:pt>
                <c:pt idx="5">
                  <c:v>0.32872362839032909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0-4CF4-9FCC-34F7731D4552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Mam tu rodzinę, przyjaciół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Arkusz1!$B$1:$G$1</c:f>
              <c:strCache>
                <c:ptCount val="6"/>
                <c:pt idx="0">
                  <c:v>Kaszuby</c:v>
                </c:pt>
                <c:pt idx="1">
                  <c:v>Kociewie</c:v>
                </c:pt>
                <c:pt idx="2">
                  <c:v>Żuławy</c:v>
                </c:pt>
                <c:pt idx="3">
                  <c:v>Powiśle</c:v>
                </c:pt>
                <c:pt idx="4">
                  <c:v>Trójmiasto</c:v>
                </c:pt>
                <c:pt idx="5">
                  <c:v>Ziemia Słupska</c:v>
                </c:pt>
              </c:strCache>
            </c:strRef>
          </c:cat>
          <c:val>
            <c:numRef>
              <c:f>Arkusz1!$B$3:$G$3</c:f>
              <c:numCache>
                <c:formatCode>###0%</c:formatCode>
                <c:ptCount val="6"/>
                <c:pt idx="0">
                  <c:v>0.60150225997990048</c:v>
                </c:pt>
                <c:pt idx="1">
                  <c:v>0.41193944344908223</c:v>
                </c:pt>
                <c:pt idx="2">
                  <c:v>0.32813245676905489</c:v>
                </c:pt>
                <c:pt idx="3">
                  <c:v>0.23190582440054397</c:v>
                </c:pt>
                <c:pt idx="4">
                  <c:v>0.7581280873970454</c:v>
                </c:pt>
                <c:pt idx="5">
                  <c:v>0.34964966140751147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0-4CF4-9FCC-34F7731D4552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Kultywuję święta, tradycje subregionu</c:v>
                </c:pt>
              </c:strCache>
            </c:strRef>
          </c:tx>
          <c:spPr>
            <a:solidFill>
              <a:srgbClr val="BBD5D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Arkusz1!$B$1:$G$1</c:f>
              <c:strCache>
                <c:ptCount val="6"/>
                <c:pt idx="0">
                  <c:v>Kaszuby</c:v>
                </c:pt>
                <c:pt idx="1">
                  <c:v>Kociewie</c:v>
                </c:pt>
                <c:pt idx="2">
                  <c:v>Żuławy</c:v>
                </c:pt>
                <c:pt idx="3">
                  <c:v>Powiśle</c:v>
                </c:pt>
                <c:pt idx="4">
                  <c:v>Trójmiasto</c:v>
                </c:pt>
                <c:pt idx="5">
                  <c:v>Ziemia Słupska</c:v>
                </c:pt>
              </c:strCache>
            </c:strRef>
          </c:cat>
          <c:val>
            <c:numRef>
              <c:f>Arkusz1!$B$4:$G$4</c:f>
              <c:numCache>
                <c:formatCode>###0%</c:formatCode>
                <c:ptCount val="6"/>
                <c:pt idx="0">
                  <c:v>0.23255367725268999</c:v>
                </c:pt>
                <c:pt idx="1">
                  <c:v>0.11112003409983907</c:v>
                </c:pt>
                <c:pt idx="2">
                  <c:v>7.909353999857803E-2</c:v>
                </c:pt>
                <c:pt idx="3">
                  <c:v>9.1873755087568051E-2</c:v>
                </c:pt>
                <c:pt idx="4">
                  <c:v>0.23966052010254438</c:v>
                </c:pt>
                <c:pt idx="5">
                  <c:v>9.6640177001653602E-2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0-4CF4-9FCC-34F7731D4552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Posługuję się językiem / dialektem / gwarą subregionu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Arkusz1!$B$1:$G$1</c:f>
              <c:strCache>
                <c:ptCount val="6"/>
                <c:pt idx="0">
                  <c:v>Kaszuby</c:v>
                </c:pt>
                <c:pt idx="1">
                  <c:v>Kociewie</c:v>
                </c:pt>
                <c:pt idx="2">
                  <c:v>Żuławy</c:v>
                </c:pt>
                <c:pt idx="3">
                  <c:v>Powiśle</c:v>
                </c:pt>
                <c:pt idx="4">
                  <c:v>Trójmiasto</c:v>
                </c:pt>
                <c:pt idx="5">
                  <c:v>Ziemia Słupska</c:v>
                </c:pt>
              </c:strCache>
            </c:strRef>
          </c:cat>
          <c:val>
            <c:numRef>
              <c:f>Arkusz1!$B$5:$G$5</c:f>
              <c:numCache>
                <c:formatCode>###0%</c:formatCode>
                <c:ptCount val="6"/>
                <c:pt idx="0">
                  <c:v>7.9363768934689286E-2</c:v>
                </c:pt>
                <c:pt idx="1">
                  <c:v>5.7549355516011771E-2</c:v>
                </c:pt>
                <c:pt idx="2">
                  <c:v>3.584187876882839E-2</c:v>
                </c:pt>
                <c:pt idx="3">
                  <c:v>1.8704119171338733E-2</c:v>
                </c:pt>
                <c:pt idx="4">
                  <c:v>0.11283215493972833</c:v>
                </c:pt>
                <c:pt idx="5">
                  <c:v>7.4173771374728373E-2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0-4CF4-9FCC-34F7731D4552}"/>
            </c:ext>
          </c:extLst>
        </c:ser>
        <c:ser>
          <c:idx val="4"/>
          <c:order val="4"/>
          <c:tx>
            <c:strRef>
              <c:f>Arkusz1!$A$6</c:f>
              <c:strCache>
                <c:ptCount val="1"/>
                <c:pt idx="0">
                  <c:v>Działam aktywnie na rzecz promocji i zachowania tożsamości subregionu</c:v>
                </c:pt>
              </c:strCache>
            </c:strRef>
          </c:tx>
          <c:spPr>
            <a:solidFill>
              <a:srgbClr val="2AB6E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Arkusz1!$B$1:$G$1</c:f>
              <c:strCache>
                <c:ptCount val="6"/>
                <c:pt idx="0">
                  <c:v>Kaszuby</c:v>
                </c:pt>
                <c:pt idx="1">
                  <c:v>Kociewie</c:v>
                </c:pt>
                <c:pt idx="2">
                  <c:v>Żuławy</c:v>
                </c:pt>
                <c:pt idx="3">
                  <c:v>Powiśle</c:v>
                </c:pt>
                <c:pt idx="4">
                  <c:v>Trójmiasto</c:v>
                </c:pt>
                <c:pt idx="5">
                  <c:v>Ziemia Słupska</c:v>
                </c:pt>
              </c:strCache>
            </c:strRef>
          </c:cat>
          <c:val>
            <c:numRef>
              <c:f>Arkusz1!$B$6:$G$6</c:f>
              <c:numCache>
                <c:formatCode>###0%</c:formatCode>
                <c:ptCount val="6"/>
                <c:pt idx="0">
                  <c:v>4.9840635305185621E-2</c:v>
                </c:pt>
                <c:pt idx="1">
                  <c:v>3.9927034574080339E-2</c:v>
                </c:pt>
                <c:pt idx="2">
                  <c:v>6.0695663070465783E-2</c:v>
                </c:pt>
                <c:pt idx="3">
                  <c:v>3.9132960428378202E-2</c:v>
                </c:pt>
                <c:pt idx="4">
                  <c:v>0.12414549078780951</c:v>
                </c:pt>
                <c:pt idx="5">
                  <c:v>0.10238557939814122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0-4CF4-9FCC-34F7731D4552}"/>
            </c:ext>
          </c:extLst>
        </c:ser>
        <c:ser>
          <c:idx val="5"/>
          <c:order val="5"/>
          <c:tx>
            <c:strRef>
              <c:f>Arkusz1!$A$7</c:f>
              <c:strCache>
                <c:ptCount val="1"/>
                <c:pt idx="0">
                  <c:v>Żadne z powyższych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Arkusz1!$B$1:$G$1</c:f>
              <c:strCache>
                <c:ptCount val="6"/>
                <c:pt idx="0">
                  <c:v>Kaszuby</c:v>
                </c:pt>
                <c:pt idx="1">
                  <c:v>Kociewie</c:v>
                </c:pt>
                <c:pt idx="2">
                  <c:v>Żuławy</c:v>
                </c:pt>
                <c:pt idx="3">
                  <c:v>Powiśle</c:v>
                </c:pt>
                <c:pt idx="4">
                  <c:v>Trójmiasto</c:v>
                </c:pt>
                <c:pt idx="5">
                  <c:v>Ziemia Słupska</c:v>
                </c:pt>
              </c:strCache>
            </c:strRef>
          </c:cat>
          <c:val>
            <c:numRef>
              <c:f>Arkusz1!$B$7:$G$7</c:f>
              <c:numCache>
                <c:formatCode>###0%</c:formatCode>
                <c:ptCount val="6"/>
                <c:pt idx="0">
                  <c:v>0.11037936289325251</c:v>
                </c:pt>
                <c:pt idx="1">
                  <c:v>0.3668500548033789</c:v>
                </c:pt>
                <c:pt idx="2">
                  <c:v>0.42174926501780341</c:v>
                </c:pt>
                <c:pt idx="3">
                  <c:v>0.49779954132560694</c:v>
                </c:pt>
                <c:pt idx="4">
                  <c:v>2.4199692861089628E-2</c:v>
                </c:pt>
                <c:pt idx="5">
                  <c:v>0.40943064569582199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E0-4CF4-9FCC-34F7731D45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4155432"/>
        <c:axId val="354153864"/>
      </c:barChart>
      <c:valAx>
        <c:axId val="354153864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Blogger Sans" panose="02000506030000020004" pitchFamily="50" charset="0"/>
                <a:cs typeface="+mn-cs"/>
              </a:defRPr>
            </a:pPr>
            <a:endParaRPr lang="pl-PL"/>
          </a:p>
        </c:txPr>
        <c:crossAx val="354155432"/>
        <c:crosses val="autoZero"/>
        <c:crossBetween val="between"/>
        <c:majorUnit val="0.2"/>
      </c:valAx>
      <c:catAx>
        <c:axId val="354155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j-lt"/>
                <a:ea typeface="Blogger Sans" panose="02000506030000020004" pitchFamily="50" charset="0"/>
                <a:cs typeface="+mn-cs"/>
              </a:defRPr>
            </a:pPr>
            <a:endParaRPr lang="pl-PL"/>
          </a:p>
        </c:txPr>
        <c:crossAx val="354153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Blogger Sans" panose="02000506030000020004" charset="0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Blogger Sans" panose="02000506030000020004" charset="0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+mn-lt"/>
                <a:ea typeface="Blogger Sans" panose="02000506030000020004" charset="0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6.0521505718275907E-2"/>
          <c:w val="0.31580808741451111"/>
          <c:h val="0.72959224123135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Blogger Sans" panose="02000506030000020004" charset="0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przesunąć slajd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1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1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03A23E4-BB6D-4CD2-8B1C-E8D94A838414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ECF95-D079-9D13-DA12-3BAF992C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ED7B2-3D4A-0C54-CFD0-F66C10E2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16CD7-221E-F251-7CCD-8C80B19E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476E1-2C57-4977-A3BB-CA6A008607C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14506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CC126-497A-71B9-FCBB-DEF88EFE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81D1C-BACF-7DED-D82E-A17F4731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9CC33-0FD9-7B3F-12F5-3284D963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0FC7-FE50-4263-8E98-403D59157CD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398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9BF9-D2EF-D94E-9928-E0DF90ECD5E5}" type="datetimeFigureOut">
              <a:rPr lang="pl-PL" smtClean="0"/>
              <a:t>30.03.2024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15A1-C779-C443-8D09-75FB71192C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9208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CC126-497A-71B9-FCBB-DEF88EFE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81D1C-BACF-7DED-D82E-A17F4731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9CC33-0FD9-7B3F-12F5-3284D963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0FC7-FE50-4263-8E98-403D59157CD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76650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07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0720" cy="4350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bos.pl/SPISKOM.POL/2022/K_021_22.PDF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112AF2E-A034-1A03-7EA3-C099F314EB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609600"/>
            <a:ext cx="7772400" cy="4267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l-PL" sz="4400" b="1" i="1" kern="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Współcześni Pomorzanie </a:t>
            </a:r>
            <a:br>
              <a:rPr lang="pl-PL" sz="4400" b="1" i="1" kern="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i="1" kern="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–jacy jesteśmy?</a:t>
            </a:r>
            <a:br>
              <a:rPr lang="pl-PL" sz="4400" b="1" i="1" kern="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alt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6A31C6-BEA1-8A8A-0FC8-913BBF05E3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/>
          <a:lstStyle/>
          <a:p>
            <a:pPr>
              <a:defRPr/>
            </a:pPr>
            <a:r>
              <a:rPr lang="pl-PL" altLang="pl-PL" dirty="0">
                <a:latin typeface="+mn-lt"/>
              </a:rPr>
              <a:t>Cezary Obracht-Prondzyński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Wykres 1" descr="Przedstawiono dane w formie graficznej - wykres. Ze szczegółami można zapoznać się w tabelach Excel.">
            <a:extLst>
              <a:ext uri="{FF2B5EF4-FFF2-40B4-BE49-F238E27FC236}">
                <a16:creationId xmlns:a16="http://schemas.microsoft.com/office/drawing/2014/main" id="{9D7BA8B4-AA0D-EF5A-D8CE-65C4421DE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1613" y="1017588"/>
          <a:ext cx="5365750" cy="360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71041" imgH="3615241" progId="Excel.Chart.8">
                  <p:embed/>
                </p:oleObj>
              </mc:Choice>
              <mc:Fallback>
                <p:oleObj name="Chart" r:id="rId2" imgW="5371041" imgH="3615241" progId="Excel.Chart.8">
                  <p:embed/>
                  <p:pic>
                    <p:nvPicPr>
                      <p:cNvPr id="61443" name="Wykres 1" descr="Przedstawiono dane w formie graficznej - wykres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9D7BA8B4-AA0D-EF5A-D8CE-65C4421DE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1017588"/>
                        <a:ext cx="5365750" cy="3605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43506BA5-FE38-A350-5304-2AE33B9E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34" y="127794"/>
            <a:ext cx="9477375" cy="825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Jeśli wyprowadzka, to dokąd i dlaczego?</a:t>
            </a:r>
          </a:p>
        </p:txBody>
      </p:sp>
      <p:sp>
        <p:nvSpPr>
          <p:cNvPr id="61445" name="pole tekstowe 4">
            <a:extLst>
              <a:ext uri="{FF2B5EF4-FFF2-40B4-BE49-F238E27FC236}">
                <a16:creationId xmlns:a16="http://schemas.microsoft.com/office/drawing/2014/main" id="{C61859A7-03D6-78CD-F566-29CB9CF4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971550"/>
            <a:ext cx="3886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Q14: Gdzie chciałby/aby się Pan/i ewentualnie przeprowadzić?</a:t>
            </a:r>
          </a:p>
        </p:txBody>
      </p:sp>
      <p:sp>
        <p:nvSpPr>
          <p:cNvPr id="61446" name="pole tekstowe 6">
            <a:extLst>
              <a:ext uri="{FF2B5EF4-FFF2-40B4-BE49-F238E27FC236}">
                <a16:creationId xmlns:a16="http://schemas.microsoft.com/office/drawing/2014/main" id="{31E45D89-66F3-F4FC-7268-F7BA575ED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4575175"/>
            <a:ext cx="41862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altLang="pl-PL" sz="1400">
                <a:solidFill>
                  <a:srgbClr val="000000"/>
                </a:solidFill>
                <a:latin typeface="Arial" panose="020B0604020202020204" pitchFamily="34" charset="0"/>
              </a:rPr>
              <a:t>Respondenci, którzy nie wykluczają, że wyprowadzą się z obecnego miejsca zamieszkania w ciągu najbliższych 5 lat, </a:t>
            </a:r>
            <a:r>
              <a:rPr lang="pl-PL" altLang="pl-PL" sz="1400" b="1">
                <a:solidFill>
                  <a:srgbClr val="000000"/>
                </a:solidFill>
                <a:latin typeface="Arial" panose="020B0604020202020204" pitchFamily="34" charset="0"/>
              </a:rPr>
              <a:t>zazwyczaj rozważają inną miejscowość na Pomorzu lub miejsce poza Polską.</a:t>
            </a:r>
            <a:r>
              <a:rPr lang="pl-PL" altLang="pl-PL" sz="1400">
                <a:solidFill>
                  <a:srgbClr val="000000"/>
                </a:solidFill>
                <a:latin typeface="Arial" panose="020B0604020202020204" pitchFamily="34" charset="0"/>
              </a:rPr>
              <a:t> Powodem rozważania wyprowadzki jest często zmiana sytuacji życiowej, rodzinnej, chęć zmiany otoczenia, sytuacja zawodowa lub </a:t>
            </a:r>
            <a:r>
              <a:rPr lang="pl-PL" altLang="pl-PL" sz="1400" b="1">
                <a:solidFill>
                  <a:srgbClr val="000000"/>
                </a:solidFill>
                <a:latin typeface="Arial" panose="020B0604020202020204" pitchFamily="34" charset="0"/>
              </a:rPr>
              <a:t>wysokie koszty życia</a:t>
            </a:r>
            <a:r>
              <a:rPr lang="pl-PL" altLang="pl-PL" sz="14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7" name="pole tekstowe 7">
            <a:extLst>
              <a:ext uri="{FF2B5EF4-FFF2-40B4-BE49-F238E27FC236}">
                <a16:creationId xmlns:a16="http://schemas.microsoft.com/office/drawing/2014/main" id="{877A2D82-6173-F4DA-5488-61FD8F7D9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450" y="6581775"/>
            <a:ext cx="84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N=120</a:t>
            </a:r>
          </a:p>
        </p:txBody>
      </p:sp>
      <p:graphicFrame>
        <p:nvGraphicFramePr>
          <p:cNvPr id="61448" name="Symbol zastępczy zawartości 6" descr="Na wykresie zaprezentowano dane w formie graficznej. Ze szczegółami można zapoznać się w tabelach Excel.">
            <a:extLst>
              <a:ext uri="{FF2B5EF4-FFF2-40B4-BE49-F238E27FC236}">
                <a16:creationId xmlns:a16="http://schemas.microsoft.com/office/drawing/2014/main" id="{3A788084-E687-BCC0-3DAE-888B68FC1B93}"/>
              </a:ext>
            </a:extLst>
          </p:cNvPr>
          <p:cNvGraphicFramePr>
            <a:graphicFrameLocks/>
          </p:cNvGraphicFramePr>
          <p:nvPr/>
        </p:nvGraphicFramePr>
        <p:xfrm>
          <a:off x="6735763" y="1682750"/>
          <a:ext cx="5454650" cy="41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462489" imgH="4194412" progId="Excel.Chart.8">
                  <p:embed/>
                </p:oleObj>
              </mc:Choice>
              <mc:Fallback>
                <p:oleObj name="Chart" r:id="rId4" imgW="5462489" imgH="4194412" progId="Excel.Chart.8">
                  <p:embed/>
                  <p:pic>
                    <p:nvPicPr>
                      <p:cNvPr id="61448" name="Symbol zastępczy zawartości 6" descr="Na wykresie zaprezentowano dane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3A788084-E687-BCC0-3DAE-888B68FC1B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1682750"/>
                        <a:ext cx="5454650" cy="418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pole tekstowe 3">
            <a:extLst>
              <a:ext uri="{FF2B5EF4-FFF2-40B4-BE49-F238E27FC236}">
                <a16:creationId xmlns:a16="http://schemas.microsoft.com/office/drawing/2014/main" id="{3C62A177-FF36-9ED4-7B0B-483443DD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588" y="6308725"/>
            <a:ext cx="27416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900" i="1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Odpowiadają osoby, które wskazały, że ich wyprowadzka z miejsca zamieszkania jest w jakimś stopniu prawdopodobna (odp. 3-5 w Q13).</a:t>
            </a:r>
          </a:p>
        </p:txBody>
      </p:sp>
      <p:sp>
        <p:nvSpPr>
          <p:cNvPr id="61450" name="pole tekstowe 11">
            <a:extLst>
              <a:ext uri="{FF2B5EF4-FFF2-40B4-BE49-F238E27FC236}">
                <a16:creationId xmlns:a16="http://schemas.microsoft.com/office/drawing/2014/main" id="{E9AD8A61-6B24-5C87-0986-CF9574902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976313"/>
            <a:ext cx="40497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Q15: Dlaczego rozważa Pan/i ewentualną wyprowadzkę?</a:t>
            </a:r>
          </a:p>
        </p:txBody>
      </p:sp>
      <p:sp>
        <p:nvSpPr>
          <p:cNvPr id="61451" name="pole tekstowe 3">
            <a:extLst>
              <a:ext uri="{FF2B5EF4-FFF2-40B4-BE49-F238E27FC236}">
                <a16:creationId xmlns:a16="http://schemas.microsoft.com/office/drawing/2014/main" id="{A077D550-5B4C-F56E-B892-5701FFDA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1190625"/>
            <a:ext cx="4295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1000" i="1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Możliwe wiele wskazań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838080" y="7596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W istotnych dziedzinach życia społecznego </a:t>
            </a:r>
          </a:p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na Pomorzu zauważalne są deficyty </a:t>
            </a:r>
          </a:p>
        </p:txBody>
      </p:sp>
      <p:sp>
        <p:nvSpPr>
          <p:cNvPr id="214" name="CustomShape 2"/>
          <p:cNvSpPr/>
          <p:nvPr/>
        </p:nvSpPr>
        <p:spPr>
          <a:xfrm>
            <a:off x="838080" y="1825560"/>
            <a:ext cx="3301560" cy="429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Obszarami problemowymi jest </a:t>
            </a:r>
            <a:r>
              <a:rPr lang="pl-PL" sz="2800" b="1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system ochrony zdrowia i zasób mieszkaniowy</a:t>
            </a: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; wyzwania dostrzegalne są także w obszarze infrastruktury społecznej czy bezpieczeństwa.</a:t>
            </a:r>
            <a:endParaRPr lang="pl-PL" sz="2800" b="0" strike="noStrike" spc="-1" dirty="0">
              <a:latin typeface="Book Antiqua" panose="02040602050305030304" pitchFamily="18" charset="0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Generalnie badania społeczne potwierdzają istnienie problemów, które zostały wyodrębniane na bazie analiz statystyk publicznych, takie jak: </a:t>
            </a:r>
            <a:r>
              <a:rPr lang="pl-PL" sz="2800" b="1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ograniczona dostępność mieszkań, wykluczenie transportowe czy też problemy z usługami publicznymi</a:t>
            </a: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.</a:t>
            </a:r>
            <a:endParaRPr lang="pl-PL" sz="2800" b="0" strike="noStrike" spc="-1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2800" b="0" strike="noStrike" spc="-1" dirty="0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6462000" y="6098040"/>
            <a:ext cx="518076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000" b="0" i="1" strike="noStrike" spc="-1">
                <a:solidFill>
                  <a:srgbClr val="000000"/>
                </a:solidFill>
                <a:latin typeface="Calibri Light"/>
                <a:ea typeface="Calibri"/>
              </a:rPr>
              <a:t>Deklarowane obszary wymagające poprawy w pierwszej kolejności w najbliższej okolicy w badaniu kwestionariuszowym zrealizowanym w reprezentatywnej próbie mieszkańców Pomorza w % (2022).</a:t>
            </a:r>
            <a:endParaRPr lang="pl-PL" sz="1000" b="0" strike="noStrike" spc="-1">
              <a:latin typeface="Arial"/>
            </a:endParaRPr>
          </a:p>
        </p:txBody>
      </p:sp>
      <p:pic>
        <p:nvPicPr>
          <p:cNvPr id="216" name="Obraz 215"/>
          <p:cNvPicPr/>
          <p:nvPr/>
        </p:nvPicPr>
        <p:blipFill>
          <a:blip r:embed="rId2"/>
          <a:stretch/>
        </p:blipFill>
        <p:spPr>
          <a:xfrm>
            <a:off x="4032000" y="1836000"/>
            <a:ext cx="7991640" cy="414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838560" y="119448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8500"/>
          </a:bodyPr>
          <a:lstStyle/>
          <a:p>
            <a:pPr algn="ctr">
              <a:lnSpc>
                <a:spcPct val="90000"/>
              </a:lnSpc>
            </a:pPr>
            <a:r>
              <a:rPr lang="pl-PL" sz="36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Jakość życia na Pomorzu jest zróżnicowana, ale nie aż tak bardzo…</a:t>
            </a:r>
            <a:endParaRPr lang="pl-PL" sz="24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329184" y="1444248"/>
            <a:ext cx="5689656" cy="5139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pl-PL" sz="3100" b="0" strike="noStrike" spc="-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strike="noStrike" spc="-1" dirty="0">
                <a:solidFill>
                  <a:srgbClr val="000000"/>
                </a:solidFill>
                <a:latin typeface="Book Antiqua"/>
              </a:rPr>
              <a:t>Poziom jakości życia zależy od konkretnego miejsca zamieszkania i grupy społeczno-demograficznej, do której przynależą mieszkańcy </a:t>
            </a: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1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Występują zróżnicowania </a:t>
            </a:r>
            <a:r>
              <a:rPr lang="pl-PL" sz="31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międzypowiatowe</a:t>
            </a:r>
            <a:r>
              <a:rPr lang="pl-PL" sz="31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, które układają się w trzy klastry przestrzenne – miasta na prawach powiatu, obszary z nimi sąsiadujące, obszary peryferyjne. Znaczne zróżnicowanie zachodzi również w obrębie tych samych JST.</a:t>
            </a:r>
            <a:endParaRPr lang="pl-PL" sz="3100" b="0" strike="noStrike" spc="-1" dirty="0">
              <a:latin typeface="Book Antiqua" panose="02040602050305030304" pitchFamily="18" charset="0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1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Duże znaczenie ma kwestia dostępności transportowej poszczególnych części regionu do metropolii, ale i w obrębie mniejszych jednostek (subregionów i powiatów, a nawet gmin).</a:t>
            </a:r>
            <a:endParaRPr lang="pl-PL" sz="3100" b="0" strike="noStrike" spc="-1" dirty="0">
              <a:latin typeface="Book Antiqua" panose="02040602050305030304" pitchFamily="18" charset="0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1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Problemy z jakością życia zauważają ci, którzy muszą włożyć energię w borykanie się z nimi - osoby aktywne w życiu społecznym, posiadające przeważnie mniejsze zasoby, ale też wyższe oczekiwania wobec otoczenia.</a:t>
            </a:r>
            <a:endParaRPr lang="pl-PL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2800" b="0" strike="noStrike" spc="-1" dirty="0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487920" y="6477840"/>
            <a:ext cx="5180760" cy="3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000" b="0" i="1" strike="noStrike" spc="-1">
                <a:solidFill>
                  <a:srgbClr val="000000"/>
                </a:solidFill>
                <a:latin typeface="Calibri Light"/>
                <a:ea typeface="Calibri"/>
              </a:rPr>
              <a:t>Deklarowane zadowolenie z jakości życia w miejscu zamieszkania w ujęciu powiatowym w badaniu kwestionariuszowym zrealizowanym w reprezentatywnej próbie mieszkańców Pomorza w % (2022)</a:t>
            </a:r>
            <a:endParaRPr lang="pl-PL" sz="1000" b="0" strike="noStrike" spc="-1">
              <a:latin typeface="Arial"/>
            </a:endParaRPr>
          </a:p>
        </p:txBody>
      </p:sp>
      <p:pic>
        <p:nvPicPr>
          <p:cNvPr id="220" name="Obraz 219"/>
          <p:cNvPicPr/>
          <p:nvPr/>
        </p:nvPicPr>
        <p:blipFill>
          <a:blip r:embed="rId2"/>
          <a:stretch/>
        </p:blipFill>
        <p:spPr>
          <a:xfrm>
            <a:off x="5863320" y="1726200"/>
            <a:ext cx="6217200" cy="4758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AA1A87-B064-74A0-669C-3965E93D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Duma z Pomorza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2FED136-AF20-178B-4154-822FD594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73" y="1005630"/>
            <a:ext cx="7273158" cy="4846740"/>
          </a:xfrm>
          <a:prstGeom prst="rect">
            <a:avLst/>
          </a:prstGeom>
        </p:spPr>
      </p:pic>
      <p:sp>
        <p:nvSpPr>
          <p:cNvPr id="6" name="pole tekstowe 8">
            <a:extLst>
              <a:ext uri="{FF2B5EF4-FFF2-40B4-BE49-F238E27FC236}">
                <a16:creationId xmlns:a16="http://schemas.microsoft.com/office/drawing/2014/main" id="{AAC0D368-01F5-0142-1A30-D87A8C5AA9E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609600" y="1604963"/>
            <a:ext cx="3121025" cy="18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Q10: Czy odczuwa Pan/i dumę z bycia mieszkańcem Pomorza?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14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pl-PL" sz="1600" b="1" dirty="0">
                <a:solidFill>
                  <a:srgbClr val="105C73"/>
                </a:solidFill>
                <a:latin typeface="Arial"/>
              </a:rPr>
              <a:t>TOP2BOX: </a:t>
            </a:r>
          </a:p>
          <a:p>
            <a:pPr defTabSz="685800">
              <a:defRPr/>
            </a:pPr>
            <a:r>
              <a:rPr lang="pl-PL" sz="1600" b="1" dirty="0">
                <a:solidFill>
                  <a:srgbClr val="105C73"/>
                </a:solidFill>
                <a:latin typeface="Arial"/>
              </a:rPr>
              <a:t>Odczuwam dumę</a:t>
            </a:r>
            <a:br>
              <a:rPr lang="pl-PL" sz="800" b="1" dirty="0">
                <a:solidFill>
                  <a:srgbClr val="105C73"/>
                </a:solidFill>
                <a:latin typeface="Arial"/>
              </a:rPr>
            </a:br>
            <a:r>
              <a:rPr lang="pl-PL" sz="800" i="1" dirty="0">
                <a:solidFill>
                  <a:srgbClr val="105C73"/>
                </a:solidFill>
                <a:latin typeface="Arial"/>
              </a:rPr>
              <a:t>(zdecydowanie odczuwam dumę </a:t>
            </a:r>
            <a:br>
              <a:rPr lang="pl-PL" sz="800" i="1" dirty="0">
                <a:solidFill>
                  <a:srgbClr val="105C73"/>
                </a:solidFill>
                <a:latin typeface="Arial"/>
              </a:rPr>
            </a:br>
            <a:r>
              <a:rPr lang="pl-PL" sz="800" i="1" dirty="0">
                <a:solidFill>
                  <a:srgbClr val="105C73"/>
                </a:solidFill>
                <a:latin typeface="Arial"/>
              </a:rPr>
              <a:t>+ raczej odczuwam dumę)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l-PL" altLang="pl-PL" sz="1400" dirty="0">
              <a:solidFill>
                <a:srgbClr val="0000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6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924480" y="276480"/>
            <a:ext cx="10514880" cy="95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br>
              <a:rPr dirty="0"/>
            </a:b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Identyfikacje terytorialne </a:t>
            </a:r>
          </a:p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i emocjonalne związki z miejscem</a:t>
            </a:r>
            <a:endParaRPr lang="pl-PL" sz="28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838080" y="1371240"/>
            <a:ext cx="10514880" cy="138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Pomorzanie deklarują raczej silne poczucie związków z zamieszkiwanym miejscem, </a:t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choć zauważane jest zróżnicowanie ze względu na przyjęte ramy terytorialne. </a:t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Najsilniejsze jest poczucie więzi badanych z Pomorzem, a w dalszej kolejności – z Polską, gminą/miastem, miejscowością/dzielnicą oraz Europą.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l-PL" sz="1800" b="0" strike="noStrike" spc="-1" dirty="0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1011960" y="2915640"/>
            <a:ext cx="96822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Poczucie związku emocjonalnego z wybranymi obszarami (lokalne-globalne) (wartości średnie 1-5) 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3053520" y="6220080"/>
            <a:ext cx="535716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0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Opracowanie własne na podstawie: IBRIS, 2022: Postawy i zachowania</a:t>
            </a:r>
            <a:endParaRPr lang="pl-PL" sz="1000" b="0" strike="noStrike" spc="-1">
              <a:latin typeface="Arial"/>
            </a:endParaRPr>
          </a:p>
        </p:txBody>
      </p:sp>
      <p:pic>
        <p:nvPicPr>
          <p:cNvPr id="243" name="Obraz 242"/>
          <p:cNvPicPr/>
          <p:nvPr/>
        </p:nvPicPr>
        <p:blipFill>
          <a:blip r:embed="rId2"/>
          <a:stretch/>
        </p:blipFill>
        <p:spPr>
          <a:xfrm>
            <a:off x="1332000" y="3420000"/>
            <a:ext cx="8654760" cy="266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838080" y="72720"/>
            <a:ext cx="1051488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Times New Roman"/>
              </a:rPr>
              <a:t>Stopień poczucia związku emocjonalnego z Pomorzem  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45" name="Obraz 244"/>
          <p:cNvPicPr/>
          <p:nvPr/>
        </p:nvPicPr>
        <p:blipFill>
          <a:blip r:embed="rId2"/>
          <a:stretch/>
        </p:blipFill>
        <p:spPr>
          <a:xfrm>
            <a:off x="2339280" y="917280"/>
            <a:ext cx="7956360" cy="5814360"/>
          </a:xfrm>
          <a:prstGeom prst="rect">
            <a:avLst/>
          </a:prstGeom>
          <a:ln w="0">
            <a:noFill/>
          </a:ln>
        </p:spPr>
      </p:pic>
      <p:sp>
        <p:nvSpPr>
          <p:cNvPr id="246" name="CustomShape 2"/>
          <p:cNvSpPr/>
          <p:nvPr/>
        </p:nvSpPr>
        <p:spPr>
          <a:xfrm>
            <a:off x="6570360" y="6395400"/>
            <a:ext cx="532260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0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IBRIS, 2022: Postawy i zachowania</a:t>
            </a:r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C3C8D2-38BE-B7B2-74B4-972386C3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Więzi emocjonalne – subregiony Pomorza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725D56-A5E6-D242-612E-459340A8A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85" y="1568195"/>
            <a:ext cx="10595223" cy="464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839880" y="365040"/>
            <a:ext cx="10514880" cy="71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Times New Roman"/>
              </a:rPr>
              <a:t>Stopień poczucia związku emocjonalnego z: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839880" y="1249200"/>
            <a:ext cx="515700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2400" b="1" strike="noStrike" spc="-1">
                <a:solidFill>
                  <a:srgbClr val="000000"/>
                </a:solidFill>
                <a:latin typeface="Book Antiqua"/>
                <a:ea typeface="Times New Roman"/>
              </a:rPr>
              <a:t>Kaszubami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6748200" y="1249200"/>
            <a:ext cx="518256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2400" b="1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Trójmiastem</a:t>
            </a:r>
            <a:endParaRPr lang="pl-PL" sz="2400" b="0" strike="noStrike" spc="-1" dirty="0">
              <a:latin typeface="Book Antiqua" panose="02040602050305030304" pitchFamily="18" charset="0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6377040" y="6478200"/>
            <a:ext cx="532260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Źródło: IBRIS, 2022: Postawy i zachowania</a:t>
            </a:r>
            <a:endParaRPr lang="pl-PL" sz="1200" b="0" strike="noStrike" spc="-1">
              <a:latin typeface="Arial"/>
            </a:endParaRPr>
          </a:p>
        </p:txBody>
      </p:sp>
      <p:pic>
        <p:nvPicPr>
          <p:cNvPr id="259" name="Obraz 258"/>
          <p:cNvPicPr/>
          <p:nvPr/>
        </p:nvPicPr>
        <p:blipFill>
          <a:blip r:embed="rId2"/>
          <a:stretch/>
        </p:blipFill>
        <p:spPr>
          <a:xfrm>
            <a:off x="6372000" y="1871640"/>
            <a:ext cx="5630760" cy="4428000"/>
          </a:xfrm>
          <a:prstGeom prst="rect">
            <a:avLst/>
          </a:prstGeom>
          <a:ln w="0">
            <a:noFill/>
          </a:ln>
        </p:spPr>
      </p:pic>
      <p:pic>
        <p:nvPicPr>
          <p:cNvPr id="260" name="Obraz 259"/>
          <p:cNvPicPr/>
          <p:nvPr/>
        </p:nvPicPr>
        <p:blipFill>
          <a:blip r:embed="rId3"/>
          <a:stretch/>
        </p:blipFill>
        <p:spPr>
          <a:xfrm>
            <a:off x="131760" y="1879560"/>
            <a:ext cx="5987880" cy="470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Symbol zastępczy zawartości 6" descr="Prezentacja danych w formie graficznej. Ze szczegółami można zapoznać się w tabelach Excel.">
            <a:extLst>
              <a:ext uri="{FF2B5EF4-FFF2-40B4-BE49-F238E27FC236}">
                <a16:creationId xmlns:a16="http://schemas.microsoft.com/office/drawing/2014/main" id="{718EC5F3-FE42-2A85-AA8A-0BC1E2412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891802"/>
              </p:ext>
            </p:extLst>
          </p:nvPr>
        </p:nvGraphicFramePr>
        <p:xfrm>
          <a:off x="522514" y="1551214"/>
          <a:ext cx="11081587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ytuł 1">
            <a:extLst>
              <a:ext uri="{FF2B5EF4-FFF2-40B4-BE49-F238E27FC236}">
                <a16:creationId xmlns:a16="http://schemas.microsoft.com/office/drawing/2014/main" id="{8DE4D9A0-54C1-D346-21F0-98B06884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895" y="67429"/>
            <a:ext cx="8988891" cy="82550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Relacje gdańszczan z subregionami Pomorza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D088F43-C6E0-F831-0CE2-CFB005CEC7BA}"/>
              </a:ext>
            </a:extLst>
          </p:cNvPr>
          <p:cNvSpPr txBox="1"/>
          <p:nvPr/>
        </p:nvSpPr>
        <p:spPr>
          <a:xfrm>
            <a:off x="1736434" y="935731"/>
            <a:ext cx="97498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Calibri" panose="020F0502020204030204" pitchFamily="34" charset="0"/>
              </a:rPr>
              <a:t>Q8: Jeśli czuje Pan/i więź z którymś z subregionów województwa pomorskiego, proszę wskazać, które z poniższych stwierdzeń opisują Pana/i relację z subregionem?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7799079-B1FB-D3F4-FE4B-B72B75A5DA0E}"/>
              </a:ext>
            </a:extLst>
          </p:cNvPr>
          <p:cNvSpPr txBox="1"/>
          <p:nvPr/>
        </p:nvSpPr>
        <p:spPr>
          <a:xfrm>
            <a:off x="4396304" y="1999881"/>
            <a:ext cx="844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Blogger Sans" panose="02000506030000020004" pitchFamily="50" charset="0"/>
                <a:cs typeface="+mn-cs"/>
              </a:rPr>
              <a:t>N=314</a:t>
            </a:r>
          </a:p>
        </p:txBody>
      </p:sp>
      <p:sp>
        <p:nvSpPr>
          <p:cNvPr id="21" name="pole tekstowe 3">
            <a:extLst>
              <a:ext uri="{FF2B5EF4-FFF2-40B4-BE49-F238E27FC236}">
                <a16:creationId xmlns:a16="http://schemas.microsoft.com/office/drawing/2014/main" id="{89F07312-62BC-DF19-3C52-0633AB8FDDAC}"/>
              </a:ext>
            </a:extLst>
          </p:cNvPr>
          <p:cNvSpPr txBox="1"/>
          <p:nvPr/>
        </p:nvSpPr>
        <p:spPr>
          <a:xfrm>
            <a:off x="8778241" y="6393999"/>
            <a:ext cx="341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Blogger Sans" panose="02000506030000020004" pitchFamily="50" charset="0"/>
                <a:cs typeface="+mn-cs"/>
              </a:rPr>
              <a:t>Odpowiadają osoby, które wskazały, że czują się w jakimś stopniu emocjonalnie związane z subregionem (odp. 3-5 w Q6).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900F7FE-1561-3014-03C9-B7747126005F}"/>
              </a:ext>
            </a:extLst>
          </p:cNvPr>
          <p:cNvSpPr txBox="1"/>
          <p:nvPr/>
        </p:nvSpPr>
        <p:spPr>
          <a:xfrm>
            <a:off x="4387770" y="2679379"/>
            <a:ext cx="844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Blogger Sans" panose="02000506030000020004" pitchFamily="50" charset="0"/>
                <a:cs typeface="+mn-cs"/>
              </a:rPr>
              <a:t>N=168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4D59B8C-B495-E759-09E7-ADBF53AB221A}"/>
              </a:ext>
            </a:extLst>
          </p:cNvPr>
          <p:cNvSpPr txBox="1"/>
          <p:nvPr/>
        </p:nvSpPr>
        <p:spPr>
          <a:xfrm>
            <a:off x="4458890" y="3453080"/>
            <a:ext cx="844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Blogger Sans" panose="02000506030000020004" pitchFamily="50" charset="0"/>
                <a:cs typeface="+mn-cs"/>
              </a:rPr>
              <a:t>N=170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2756ECA-251D-B630-7E6D-8D8A11F93AD2}"/>
              </a:ext>
            </a:extLst>
          </p:cNvPr>
          <p:cNvSpPr txBox="1"/>
          <p:nvPr/>
        </p:nvSpPr>
        <p:spPr>
          <a:xfrm>
            <a:off x="4458890" y="4159235"/>
            <a:ext cx="844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Blogger Sans" panose="02000506030000020004" pitchFamily="50" charset="0"/>
                <a:cs typeface="+mn-cs"/>
              </a:rPr>
              <a:t>N=112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3AE3704-E04A-B7B9-2602-F6752F0585B7}"/>
              </a:ext>
            </a:extLst>
          </p:cNvPr>
          <p:cNvSpPr txBox="1"/>
          <p:nvPr/>
        </p:nvSpPr>
        <p:spPr>
          <a:xfrm>
            <a:off x="4387770" y="4932936"/>
            <a:ext cx="844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Blogger Sans" panose="02000506030000020004" pitchFamily="50" charset="0"/>
                <a:cs typeface="+mn-cs"/>
              </a:rPr>
              <a:t>N=453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8F4546F-E0C3-3512-509A-CF57F8E80C5B}"/>
              </a:ext>
            </a:extLst>
          </p:cNvPr>
          <p:cNvSpPr txBox="1"/>
          <p:nvPr/>
        </p:nvSpPr>
        <p:spPr>
          <a:xfrm>
            <a:off x="4387769" y="5639091"/>
            <a:ext cx="8446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Blogger Sans" panose="02000506030000020004" pitchFamily="50" charset="0"/>
                <a:cs typeface="+mn-cs"/>
              </a:rPr>
              <a:t>N=74</a:t>
            </a:r>
          </a:p>
        </p:txBody>
      </p:sp>
    </p:spTree>
    <p:extLst>
      <p:ext uri="{BB962C8B-B14F-4D97-AF65-F5344CB8AC3E}">
        <p14:creationId xmlns:p14="http://schemas.microsoft.com/office/powerpoint/2010/main" val="376777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2D3DB1-F2F9-2079-4A9D-8F01A20F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Stosunek do różnych grup mieszkańców Pomorza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ABF2F58-5CF7-DF06-0FA1-C2F19E95D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82" y="2393918"/>
            <a:ext cx="11356804" cy="325662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6562992-9636-AB7D-C598-0F10644B5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4" y="1657351"/>
            <a:ext cx="71088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7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Q35: W województwie pomorskim mieszkają bardzo różne osoby. Proszę określić swój stosunek do wybranych grup mieszkańców Pomorza.</a:t>
            </a:r>
          </a:p>
        </p:txBody>
      </p:sp>
    </p:spTree>
    <p:extLst>
      <p:ext uri="{BB962C8B-B14F-4D97-AF65-F5344CB8AC3E}">
        <p14:creationId xmlns:p14="http://schemas.microsoft.com/office/powerpoint/2010/main" val="417020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838080" y="365040"/>
            <a:ext cx="10514880" cy="73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b="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Główne cele badania:</a:t>
            </a:r>
            <a:endParaRPr lang="pl-PL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838080" y="1103400"/>
            <a:ext cx="10514880" cy="538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7500"/>
          </a:bodyPr>
          <a:lstStyle/>
          <a:p>
            <a:pPr marL="228600" indent="45036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opisanie </a:t>
            </a:r>
            <a:r>
              <a:rPr lang="pl-PL" sz="27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zróżnicowanych postaw tożsamościowych mieszkańców Pomorza, </a:t>
            </a:r>
            <a:endParaRPr lang="pl-PL" sz="2700" b="0" strike="noStrike" spc="-1" dirty="0">
              <a:latin typeface="Book Antiqua" panose="02040602050305030304" pitchFamily="18" charset="0"/>
            </a:endParaRPr>
          </a:p>
          <a:p>
            <a:pPr marL="228600" indent="45036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  ich identyfikacji terytorialnych, </a:t>
            </a:r>
            <a:endParaRPr lang="pl-PL" sz="2700" b="0" strike="noStrike" spc="-1" dirty="0">
              <a:latin typeface="Book Antiqua" panose="02040602050305030304" pitchFamily="18" charset="0"/>
            </a:endParaRPr>
          </a:p>
          <a:p>
            <a:pPr marL="228600" indent="45036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  poziomu aktywności obywatelskiej, </a:t>
            </a:r>
            <a:endParaRPr lang="pl-PL" sz="2700" b="0" strike="noStrike" spc="-1" dirty="0">
              <a:latin typeface="Book Antiqua" panose="02040602050305030304" pitchFamily="18" charset="0"/>
            </a:endParaRPr>
          </a:p>
          <a:p>
            <a:pPr marL="228600" indent="45036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  oceny jakości i warunków życia w naszym regionie, </a:t>
            </a:r>
            <a:endParaRPr lang="pl-PL" sz="2700" b="0" strike="noStrike" spc="-1" dirty="0">
              <a:latin typeface="Book Antiqua" panose="02040602050305030304" pitchFamily="18" charset="0"/>
            </a:endParaRPr>
          </a:p>
          <a:p>
            <a:pPr marL="228600" indent="450360">
              <a:lnSpc>
                <a:spcPct val="15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  preferowanych wartości, poziomu zaufania oraz wzorów zachowania.</a:t>
            </a:r>
            <a:endParaRPr lang="pl-PL" sz="2700" b="0" strike="noStrike" spc="-1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l-PL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pl-PL" sz="2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62700-2979-FD9C-6CE8-B5A95E73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Wpływ imigracji na jakość życia – porównanie wyników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D94ACBF-604C-DDA5-62A8-02071648B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40" y="2229611"/>
            <a:ext cx="11031994" cy="316348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5EFFD10-4090-50BA-17EF-44D113B30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4" y="1657351"/>
            <a:ext cx="71088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7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Q37: Czy w wyniku tego, że ludzie z innych krajów przyjeżdżają na Pomorze i żyją tutaj, region staje się gorszym czy lepszym miejscem do życia?</a:t>
            </a:r>
          </a:p>
        </p:txBody>
      </p:sp>
    </p:spTree>
    <p:extLst>
      <p:ext uri="{BB962C8B-B14F-4D97-AF65-F5344CB8AC3E}">
        <p14:creationId xmlns:p14="http://schemas.microsoft.com/office/powerpoint/2010/main" val="2775595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DE8BE0-FD35-E295-4C43-33C8159A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818082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Czy Polska powinna przyjmować cudzoziemców?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1AC6285-15FA-5FD6-6A17-6BF853FD1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062" y="1259779"/>
            <a:ext cx="8365236" cy="239877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B2DDEAE-D65F-605A-65A8-ACB7D2FB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99" y="3937520"/>
            <a:ext cx="4265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9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Q36: Czy Polska powinna przyjmować poniższe grupy cudzoziemców?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44A9F26-10AE-60BF-04C2-24878B4E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951" y="3554963"/>
            <a:ext cx="4687987" cy="319127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D3AA17-A1FC-4BFE-9871-9B43856F3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668" y="4736035"/>
            <a:ext cx="5250175" cy="657059"/>
          </a:xfrm>
          <a:prstGeom prst="rect">
            <a:avLst/>
          </a:prstGeom>
        </p:spPr>
      </p:pic>
      <p:sp>
        <p:nvSpPr>
          <p:cNvPr id="8" name="pole tekstowe 8">
            <a:extLst>
              <a:ext uri="{FF2B5EF4-FFF2-40B4-BE49-F238E27FC236}">
                <a16:creationId xmlns:a16="http://schemas.microsoft.com/office/drawing/2014/main" id="{ADF23741-88A7-E238-F885-B8C125F0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600" y="5874186"/>
            <a:ext cx="54530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000" dirty="0">
                <a:solidFill>
                  <a:srgbClr val="000000"/>
                </a:solidFill>
                <a:latin typeface="Calibri" panose="020F0502020204030204" pitchFamily="34" charset="0"/>
                <a:ea typeface="Yu Gothic UI" panose="020B0500000000000000" pitchFamily="34" charset="-128"/>
              </a:rPr>
              <a:t>Opinia publiczna wobec uchodźców i sytuacji migrantów na granicy z Białorusią, CBOS, wrzesień 2021</a:t>
            </a:r>
            <a:endParaRPr lang="pl-PL" altLang="pl-PL" sz="1000" dirty="0">
              <a:solidFill>
                <a:schemeClr val="tx1"/>
              </a:solidFill>
              <a:latin typeface="Calibri" panose="020F0502020204030204" pitchFamily="34" charset="0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92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99DCBEF-37B6-3539-D8C7-5CFFE5352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382" y="1710404"/>
            <a:ext cx="8365236" cy="3765804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7BA82384-14C1-3B30-F1E7-A4AE5FEB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Stosunek do osób różnych narodowości</a:t>
            </a:r>
            <a:br>
              <a:rPr lang="pl-PL" sz="1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pl-PL" sz="135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POLSKA styczeń 2022 (CBOS) vs POMORZE jesień 2022 (</a:t>
            </a:r>
            <a:r>
              <a:rPr lang="pl-PL" sz="1350" i="1" dirty="0" err="1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IBRiS</a:t>
            </a:r>
            <a:r>
              <a:rPr lang="pl-PL" sz="135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pl-PL" sz="1800" i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pole tekstowe 4">
            <a:extLst>
              <a:ext uri="{FF2B5EF4-FFF2-40B4-BE49-F238E27FC236}">
                <a16:creationId xmlns:a16="http://schemas.microsoft.com/office/drawing/2014/main" id="{84E9EFC3-12A9-45F6-4AA4-FC59908AC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33" y="1502442"/>
            <a:ext cx="88487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700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IBRIS – Q34: Jakby Pan(-i) określił(-a) swój stosunek do niżej wymienionych narodowości?   //   CBOS – Jak by Pan(-i) określił(-a) swój stosunek do innych narodów? (SKALA 1-7, przedstawiono TOP3BOX)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5E13298-17C5-8F7A-828A-0BE50B71073A}"/>
              </a:ext>
            </a:extLst>
          </p:cNvPr>
          <p:cNvSpPr txBox="1"/>
          <p:nvPr/>
        </p:nvSpPr>
        <p:spPr>
          <a:xfrm>
            <a:off x="1870075" y="5362576"/>
            <a:ext cx="8066088" cy="20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685800">
              <a:defRPr/>
            </a:pPr>
            <a:r>
              <a:rPr lang="pl-PL" sz="750" dirty="0">
                <a:solidFill>
                  <a:prstClr val="black"/>
                </a:solidFill>
                <a:latin typeface="Arial"/>
              </a:rPr>
              <a:t>Źródło: CBOS, KOMUNIKAT Z BADAŃ, Nr 21/2022, ISSN 2353-5822, </a:t>
            </a:r>
            <a:r>
              <a:rPr lang="pl-PL" sz="750" dirty="0">
                <a:solidFill>
                  <a:prstClr val="black"/>
                </a:solidFill>
                <a:latin typeface="Arial"/>
                <a:hlinkClick r:id="rId3"/>
              </a:rPr>
              <a:t>https://cbos.pl/SPISKOM.POL/2022/K_021_22.PDF</a:t>
            </a:r>
            <a:r>
              <a:rPr lang="pl-PL" sz="750" dirty="0">
                <a:solidFill>
                  <a:prstClr val="black"/>
                </a:solidFill>
                <a:latin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18714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Wniosek: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pl-PL" sz="2200" b="0" strike="noStrike" spc="-1" dirty="0">
                <a:solidFill>
                  <a:srgbClr val="000000"/>
                </a:solidFill>
                <a:latin typeface="Book Antiqua"/>
              </a:rPr>
              <a:t>Tożsamość Pomorzan nie jest „bytem skończonym”, stałym, niezmiennym. </a:t>
            </a:r>
            <a:br>
              <a:rPr dirty="0"/>
            </a:br>
            <a:r>
              <a:rPr lang="pl-PL" sz="2200" b="0" strike="noStrike" spc="-1" dirty="0">
                <a:solidFill>
                  <a:srgbClr val="000000"/>
                </a:solidFill>
                <a:latin typeface="Book Antiqua"/>
              </a:rPr>
              <a:t>Wręcz przeciwnie – jest nieustannie wypracowywana, budowana pod wpływem zmian, niejako wymuszona nimi. Oznacza ona próbę łączenia: miejskości </a:t>
            </a:r>
            <a:br>
              <a:rPr dirty="0"/>
            </a:br>
            <a:r>
              <a:rPr lang="pl-PL" sz="2200" b="0" strike="noStrike" spc="-1" dirty="0">
                <a:solidFill>
                  <a:srgbClr val="000000"/>
                </a:solidFill>
                <a:latin typeface="Book Antiqua"/>
              </a:rPr>
              <a:t>z wiejskością, tradycjonalizmu z nowoczesnością, konserwatyzmu </a:t>
            </a:r>
            <a:br>
              <a:rPr dirty="0"/>
            </a:br>
            <a:r>
              <a:rPr lang="pl-PL" sz="2200" b="0" strike="noStrike" spc="-1" dirty="0">
                <a:solidFill>
                  <a:srgbClr val="000000"/>
                </a:solidFill>
                <a:latin typeface="Book Antiqua"/>
              </a:rPr>
              <a:t>z progresywizmem, wspólnotowości z indywidualizmem. </a:t>
            </a:r>
          </a:p>
          <a:p>
            <a:pPr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tabLst>
                <a:tab pos="0" algn="l"/>
              </a:tabLst>
            </a:pPr>
            <a:r>
              <a:rPr lang="pl-PL" sz="2200" b="0" strike="noStrike" spc="-1" dirty="0">
                <a:solidFill>
                  <a:srgbClr val="000000"/>
                </a:solidFill>
                <a:latin typeface="Book Antiqua"/>
              </a:rPr>
              <a:t>W ten sposób staje się wyróżnikiem regionu, pomorskich miejscowości oraz jego mieszkańców.</a:t>
            </a:r>
            <a:endParaRPr lang="pl-PL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38080" y="365040"/>
            <a:ext cx="10514880" cy="9242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Pomorska społeczność jest bardziej otwarta na zmiany </a:t>
            </a:r>
            <a:br>
              <a:rPr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w porównaniu do populacji ogólnopolskiej</a:t>
            </a:r>
          </a:p>
        </p:txBody>
      </p:sp>
      <p:sp>
        <p:nvSpPr>
          <p:cNvPr id="277" name="CustomShape 2"/>
          <p:cNvSpPr/>
          <p:nvPr/>
        </p:nvSpPr>
        <p:spPr>
          <a:xfrm>
            <a:off x="838080" y="1897560"/>
            <a:ext cx="4921560" cy="429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1500" lnSpcReduction="1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Kluczowe dla mieszkanek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i mieszkańców regionu są wartości takie jak szczęście rodzinne i zachowanie dobrego zdrowia.</a:t>
            </a:r>
            <a:endParaRPr lang="pl-PL" sz="2800" b="0" strike="noStrike" spc="-1" dirty="0">
              <a:latin typeface="Book Antiqua" panose="02040602050305030304" pitchFamily="18" charset="0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Postawy uniwersalistyczne mogą być przyjmowane przez osoby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o różnym światopoglądzie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i manifestować się w odmienny sposób.</a:t>
            </a:r>
            <a:endParaRPr lang="pl-PL" sz="2800" b="0" strike="noStrike" spc="-1" dirty="0">
              <a:latin typeface="Book Antiqua" panose="02040602050305030304" pitchFamily="18" charset="0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Wartości </a:t>
            </a:r>
            <a:r>
              <a:rPr lang="pl-PL" sz="28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postmaterialistyczne</a:t>
            </a: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są częściej istotne dla osób mieszka-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jących</a:t>
            </a: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 w dużych ośrodkach miejskich.</a:t>
            </a:r>
            <a:endParaRPr lang="pl-PL" sz="2800" b="0" strike="noStrike" spc="-1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2800" b="0" strike="noStrike" spc="-1" dirty="0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6963840" y="6462720"/>
            <a:ext cx="426780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0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Opracowanie własne na podstawie IBRIS, 2022: Postawy i zachowania</a:t>
            </a:r>
            <a:endParaRPr lang="pl-PL" sz="10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6616440" y="1538640"/>
            <a:ext cx="4363200" cy="44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500" lnSpcReduction="20000"/>
          </a:bodyPr>
          <a:lstStyle/>
          <a:p>
            <a:pPr>
              <a:lnSpc>
                <a:spcPct val="90000"/>
              </a:lnSpc>
            </a:pPr>
            <a:r>
              <a:rPr lang="pl-PL" sz="1800" b="1" strike="noStrike" spc="-1">
                <a:solidFill>
                  <a:srgbClr val="000000"/>
                </a:solidFill>
                <a:latin typeface="Book Antiqua"/>
                <a:ea typeface="DejaVu Sans"/>
              </a:rPr>
              <a:t>Które z podanych wartości na tej liście są dla Pana(-i) najważniejsze w życiu? (%)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280" name="Obraz 279"/>
          <p:cNvPicPr/>
          <p:nvPr/>
        </p:nvPicPr>
        <p:blipFill>
          <a:blip r:embed="rId2"/>
          <a:stretch/>
        </p:blipFill>
        <p:spPr>
          <a:xfrm>
            <a:off x="6120000" y="1944720"/>
            <a:ext cx="5219640" cy="4516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838560" y="251064"/>
            <a:ext cx="10514880" cy="122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Wizerunek osób mieszkających na Pomorzu </a:t>
            </a:r>
          </a:p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jest pozytywny 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82" name="Obraz 281"/>
          <p:cNvPicPr/>
          <p:nvPr/>
        </p:nvPicPr>
        <p:blipFill>
          <a:blip r:embed="rId2"/>
          <a:stretch/>
        </p:blipFill>
        <p:spPr>
          <a:xfrm>
            <a:off x="4320000" y="2160000"/>
            <a:ext cx="7739640" cy="3483360"/>
          </a:xfrm>
          <a:prstGeom prst="rect">
            <a:avLst/>
          </a:prstGeom>
          <a:ln w="0">
            <a:noFill/>
          </a:ln>
        </p:spPr>
      </p:pic>
      <p:sp>
        <p:nvSpPr>
          <p:cNvPr id="283" name="CustomShape 2"/>
          <p:cNvSpPr/>
          <p:nvPr/>
        </p:nvSpPr>
        <p:spPr>
          <a:xfrm>
            <a:off x="271224" y="1514664"/>
            <a:ext cx="4381560" cy="429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6000" lnSpcReduction="20000"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(Auto)stereotyp Pomorzanek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i Pomorzan uwzględnia takie cechy, jak: pracowitość, przedsiębiorczość, otwartość na ludzi, aktywność, tolerancja i hojność. </a:t>
            </a:r>
            <a:endParaRPr lang="pl-PL" sz="2800" b="0" strike="noStrike" spc="-1" dirty="0">
              <a:latin typeface="Book Antiqua" panose="02040602050305030304" pitchFamily="18" charset="0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Społeczność pomorska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dzieli się na pięć segmentów: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(1) Prospołecznych Tradycjonalistów,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(2) Egoistycznych Konformistów,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(3) Progresywnych </a:t>
            </a:r>
            <a:r>
              <a:rPr lang="pl-PL" sz="28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Indywidu</a:t>
            </a: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 err="1">
                <a:solidFill>
                  <a:srgbClr val="000000"/>
                </a:solidFill>
                <a:latin typeface="Book Antiqua" panose="02040602050305030304" pitchFamily="18" charset="0"/>
              </a:rPr>
              <a:t>alistów</a:t>
            </a: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(4) Autonomicznych Humanistów </a:t>
            </a:r>
            <a:br>
              <a:rPr dirty="0">
                <a:latin typeface="Book Antiqua" panose="02040602050305030304" pitchFamily="18" charset="0"/>
              </a:rPr>
            </a:br>
            <a:r>
              <a:rPr lang="pl-PL" sz="28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i (5) Ambitnych Izolacjonistów.</a:t>
            </a:r>
            <a:endParaRPr lang="pl-PL" sz="2800" b="0" strike="noStrike" spc="-1" dirty="0">
              <a:latin typeface="Book Antiqua" panose="02040602050305030304" pitchFamily="18" charset="0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5788800" y="1588680"/>
            <a:ext cx="4579920" cy="49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400" b="1" strike="noStrike" spc="-1">
                <a:solidFill>
                  <a:srgbClr val="000000"/>
                </a:solidFill>
                <a:latin typeface="Book Antiqua"/>
                <a:ea typeface="DejaVu Sans"/>
              </a:rPr>
              <a:t>Z jakimi cechami kojarzy się Panu(-i) typowy mieszkaniec Pomorza?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6544800" y="6346440"/>
            <a:ext cx="510912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0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Opracowanie własne na podstawie IBRIS, 2022: Postawy i zachowania</a:t>
            </a:r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838080" y="223920"/>
            <a:ext cx="10514880" cy="74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Poziom zaufania instytucjonalnego na Pomorzu </a:t>
            </a:r>
          </a:p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jest przeciętny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907200" y="1082880"/>
            <a:ext cx="10514880" cy="179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Book Antiqua"/>
              </a:rPr>
              <a:t>W skali regionu największym zaufaniem cieszą się Parlament Europejski oraz samorząd gminy lub miasta. Silna jest natomiast nieufność względem Polskiego Parlamentu.</a:t>
            </a:r>
            <a:endParaRPr lang="pl-PL" sz="20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rgbClr val="000000"/>
                </a:solidFill>
                <a:latin typeface="Book Antiqua"/>
              </a:rPr>
              <a:t>Wśród badanych występuje znaczna akceptacja idei demokratyzacji i uspołecznienia modelu działań samorządu (lokalnego i regionalnego). Formułowane są umiarkowanie krytyczne opinie na temat funkcjonowania struktur samorządowych.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2000" b="0" strike="noStrike" spc="-1" dirty="0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387600" y="2817360"/>
            <a:ext cx="456804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400" b="1" strike="noStrike" spc="-1">
                <a:solidFill>
                  <a:srgbClr val="000000"/>
                </a:solidFill>
                <a:latin typeface="Book Antiqua"/>
                <a:ea typeface="Calibri"/>
              </a:rPr>
              <a:t>Zaufanie Pomorzan do instytucji różnych szczebli</a:t>
            </a: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pl-PL" sz="1400" b="0" strike="noStrike" spc="-1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2869920" y="6417000"/>
            <a:ext cx="510912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0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IBRIS, 2022: Postawy i zachowania</a:t>
            </a:r>
            <a:endParaRPr lang="pl-PL" sz="1000" b="0" strike="noStrike" spc="-1">
              <a:latin typeface="Arial"/>
            </a:endParaRPr>
          </a:p>
        </p:txBody>
      </p:sp>
      <p:pic>
        <p:nvPicPr>
          <p:cNvPr id="300" name="Obraz 299"/>
          <p:cNvPicPr/>
          <p:nvPr/>
        </p:nvPicPr>
        <p:blipFill>
          <a:blip r:embed="rId2"/>
          <a:stretch/>
        </p:blipFill>
        <p:spPr>
          <a:xfrm>
            <a:off x="325440" y="3240000"/>
            <a:ext cx="11315520" cy="30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CEF2AF-147B-B6EC-803C-3F3A4D2C7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150" y="274638"/>
            <a:ext cx="685165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2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Ogólne opinie Pomorzan na temat samorządu</a:t>
            </a:r>
          </a:p>
        </p:txBody>
      </p:sp>
      <p:graphicFrame>
        <p:nvGraphicFramePr>
          <p:cNvPr id="64516" name="Symbol zastępczy zawartości 6" descr="Prezentacja danych w formie graficznej. Ze szczegółami można zapoznać się w tabelach Excel.">
            <a:extLst>
              <a:ext uri="{FF2B5EF4-FFF2-40B4-BE49-F238E27FC236}">
                <a16:creationId xmlns:a16="http://schemas.microsoft.com/office/drawing/2014/main" id="{13EFB89E-6A3A-1D45-A417-9C1EA16650A2}"/>
              </a:ext>
            </a:extLst>
          </p:cNvPr>
          <p:cNvGraphicFramePr>
            <a:graphicFrameLocks/>
          </p:cNvGraphicFramePr>
          <p:nvPr/>
        </p:nvGraphicFramePr>
        <p:xfrm>
          <a:off x="1055688" y="1978025"/>
          <a:ext cx="9221787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76630" imgH="2322777" progId="Excel.Chart.8">
                  <p:embed/>
                </p:oleObj>
              </mc:Choice>
              <mc:Fallback>
                <p:oleObj name="Chart" r:id="rId2" imgW="8376630" imgH="2322777" progId="Excel.Chart.8">
                  <p:embed/>
                  <p:pic>
                    <p:nvPicPr>
                      <p:cNvPr id="64516" name="Symbol zastępczy zawartości 6" descr="Prezentacja danych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13EFB89E-6A3A-1D45-A417-9C1EA16650A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1978025"/>
                        <a:ext cx="9221787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pole tekstowe 4">
            <a:extLst>
              <a:ext uri="{FF2B5EF4-FFF2-40B4-BE49-F238E27FC236}">
                <a16:creationId xmlns:a16="http://schemas.microsoft.com/office/drawing/2014/main" id="{86A7F94A-11A5-C89C-90E6-C1A4078D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268413"/>
            <a:ext cx="9926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Arial" panose="020B0604020202020204" pitchFamily="34" charset="0"/>
              </a:rPr>
              <a:t>Q49: Proszę wskazać, na ile Pan/i się zgadza lub nie zgadza z następującymi stwierdzeniami?</a:t>
            </a:r>
          </a:p>
        </p:txBody>
      </p:sp>
      <p:sp>
        <p:nvSpPr>
          <p:cNvPr id="64518" name="pole tekstowe 6">
            <a:extLst>
              <a:ext uri="{FF2B5EF4-FFF2-40B4-BE49-F238E27FC236}">
                <a16:creationId xmlns:a16="http://schemas.microsoft.com/office/drawing/2014/main" id="{96F99814-8C50-655C-7E7D-6FB6C3868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8438" y="5949950"/>
            <a:ext cx="6334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N=6600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984384" y="17316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28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Aktywność społeczna mieszkańców województwa pomorskiego ma przede wszystkim charakter spontaniczny, stymulowany przez okoliczności i emocje, które się pojawiają w związku z nimi</a:t>
            </a:r>
            <a:endParaRPr lang="pl-PL" sz="28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838080" y="2295144"/>
            <a:ext cx="5180760" cy="38810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4572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Book Antiqua"/>
              </a:rPr>
              <a:t>Charakter pomorskich aktywności 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Book Antiqua"/>
              </a:rPr>
              <a:t>na polu społecznym i obywatelskim pokrywają się z tendencjami diagnozowanymi w wymiarze ogólnopolskim.</a:t>
            </a:r>
            <a:endParaRPr lang="pl-PL" sz="2400" b="0" strike="noStrike" spc="-1">
              <a:latin typeface="Arial"/>
            </a:endParaRPr>
          </a:p>
          <a:p>
            <a:pPr marL="4572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Book Antiqua"/>
              </a:rPr>
              <a:t>Jedną z ważniejszych aktywności podejmowanych przez Pomorzan 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Book Antiqua"/>
              </a:rPr>
              <a:t>w ostatnim czasie była pomoc niesiona uchodźcom z Ukrainy. Deklarowało ją 48% badanych.</a:t>
            </a:r>
            <a:endParaRPr lang="pl-PL" sz="2400" b="0" strike="noStrike" spc="-1">
              <a:latin typeface="Arial"/>
            </a:endParaRPr>
          </a:p>
          <a:p>
            <a:pPr marL="4572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Book Antiqua"/>
              </a:rPr>
              <a:t>Największe zaangażowanie deklarowali mieszkańcy Gdańska (57%), mniejsze osoby, które żyją w miejscowościach sporo oddalonych od stolicy województwa.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6518304" y="1750680"/>
            <a:ext cx="49809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1000" b="0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Czy w ciągu ostatniego roku: </a:t>
            </a:r>
            <a:r>
              <a:rPr lang="pl-PL" sz="1000" b="1" i="1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angażował/a się Pan/i w pomoc uchodźcom  </a:t>
            </a:r>
            <a:br>
              <a:rPr dirty="0"/>
            </a:br>
            <a:r>
              <a:rPr lang="pl-PL" sz="1000" b="1" i="1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z Ukrainy? </a:t>
            </a:r>
            <a:r>
              <a:rPr lang="pl-PL" sz="1000" b="0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Odpowiedzi twierdzące</a:t>
            </a:r>
            <a:r>
              <a:rPr lang="pl-PL" sz="1000" b="1" i="1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 </a:t>
            </a:r>
            <a:endParaRPr lang="pl-PL" sz="1000" b="0" strike="noStrike" spc="-1" dirty="0">
              <a:latin typeface="Arial"/>
            </a:endParaRPr>
          </a:p>
        </p:txBody>
      </p:sp>
      <p:pic>
        <p:nvPicPr>
          <p:cNvPr id="307" name="Obraz 306"/>
          <p:cNvPicPr/>
          <p:nvPr/>
        </p:nvPicPr>
        <p:blipFill>
          <a:blip r:embed="rId2"/>
          <a:stretch/>
        </p:blipFill>
        <p:spPr>
          <a:xfrm>
            <a:off x="7616952" y="2185200"/>
            <a:ext cx="3814848" cy="4546440"/>
          </a:xfrm>
          <a:prstGeom prst="rect">
            <a:avLst/>
          </a:prstGeom>
          <a:ln w="0">
            <a:noFill/>
          </a:ln>
        </p:spPr>
      </p:pic>
      <p:sp>
        <p:nvSpPr>
          <p:cNvPr id="308" name="CustomShape 4"/>
          <p:cNvSpPr/>
          <p:nvPr/>
        </p:nvSpPr>
        <p:spPr>
          <a:xfrm>
            <a:off x="5638320" y="6503760"/>
            <a:ext cx="213732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000" b="0" strike="noStrike" spc="-1">
                <a:solidFill>
                  <a:srgbClr val="000000"/>
                </a:solidFill>
                <a:latin typeface="Book Antiqua"/>
                <a:ea typeface="DejaVu Sans"/>
              </a:rPr>
              <a:t>IBRIS, 2022: Postawy i zachowania</a:t>
            </a:r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838080" y="113040"/>
            <a:ext cx="10514880" cy="108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W województwie pomorskim notuje się niską aktywność mieszkańców w organizacjach trzeciego sektora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838080" y="1825560"/>
            <a:ext cx="4664880" cy="435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500" lnSpcReduction="20000"/>
          </a:bodyPr>
          <a:lstStyle/>
          <a:p>
            <a:pPr marL="4572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Ponad połowa mieszkańców Pomorza (54%) nie działa i nigdy nie działała w żadnej organizacji.</a:t>
            </a:r>
            <a:endParaRPr lang="pl-PL" sz="2400" b="0" strike="noStrike" spc="-1" dirty="0">
              <a:latin typeface="Book Antiqua" panose="02040602050305030304" pitchFamily="18" charset="0"/>
            </a:endParaRPr>
          </a:p>
          <a:p>
            <a:pPr marL="4572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Ważnym problemem trzeciego sektora jest bardzo duża zależność aktywności społecznej od instytucji publicznych, przede wszystkim samorządowych. </a:t>
            </a:r>
            <a:endParaRPr lang="pl-PL" sz="2400" b="0" strike="noStrike" spc="-1" dirty="0">
              <a:latin typeface="Book Antiqua" panose="02040602050305030304" pitchFamily="18" charset="0"/>
            </a:endParaRPr>
          </a:p>
          <a:p>
            <a:pPr marL="4572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Problemy strukturalne i finansowe sprawiają, że organizacje pozarządowe zdane są na działalność krótkotrwałą, doraźną i nieciągłą. Podejmowanym aktywnościom brakuje stabilizacji i możliwości kontynuacji w czasie.</a:t>
            </a:r>
            <a:endParaRPr lang="pl-PL" sz="2400" b="0" strike="noStrike" spc="-1" dirty="0">
              <a:latin typeface="Book Antiqua" panose="02040602050305030304" pitchFamily="18" charset="0"/>
            </a:endParaRPr>
          </a:p>
          <a:p>
            <a:pPr marL="457200" indent="-4564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</a:rPr>
              <a:t>Problemem bywa brak inicjatyw oddolnych, przy gotowości instytucji publicznych do ich realizacji.</a:t>
            </a:r>
            <a:endParaRPr lang="pl-PL" sz="2400" b="0" strike="noStrike" spc="-1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6231240" y="6529680"/>
            <a:ext cx="5322600" cy="3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1000" b="0" strike="noStrike" spc="-1" dirty="0">
                <a:solidFill>
                  <a:srgbClr val="000000"/>
                </a:solidFill>
                <a:latin typeface="Book Antiqua"/>
                <a:ea typeface="DejaVu Sans"/>
              </a:rPr>
              <a:t>Opracowanie własne na podstawie: IBRIS, 2022: Postawy i zachowania</a:t>
            </a:r>
            <a:endParaRPr lang="pl-PL" sz="1000" b="0" strike="noStrike" spc="-1" dirty="0">
              <a:latin typeface="Arial"/>
            </a:endParaRPr>
          </a:p>
        </p:txBody>
      </p:sp>
      <p:pic>
        <p:nvPicPr>
          <p:cNvPr id="312" name="Obraz 311"/>
          <p:cNvPicPr/>
          <p:nvPr/>
        </p:nvPicPr>
        <p:blipFill>
          <a:blip r:embed="rId2"/>
          <a:stretch/>
        </p:blipFill>
        <p:spPr>
          <a:xfrm>
            <a:off x="5868000" y="1201320"/>
            <a:ext cx="5039640" cy="53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838080" y="365040"/>
            <a:ext cx="10514880" cy="5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Times New Roman"/>
              </a:rPr>
              <a:t>Przebieg badania, zastosowane metody i narzędzia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838080" y="1060704"/>
            <a:ext cx="10514880" cy="56194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Etap </a:t>
            </a:r>
            <a:r>
              <a:rPr lang="pl-PL" sz="1800" b="0" u="sng" strike="noStrike" spc="-1" dirty="0" err="1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desk</a:t>
            </a: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 </a:t>
            </a:r>
            <a:r>
              <a:rPr lang="pl-PL" sz="1800" b="0" u="sng" strike="noStrike" spc="-1" dirty="0" err="1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reaserchu</a:t>
            </a: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 (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trzy raporty: metodologiczny, raport prezentujący kluczowe charakterystyki województwa pomorskiego w wymiarze społecznym na tle kraju przy wykorzystaniu statystyki publicznej oraz analiza badań opinii publicznej)</a:t>
            </a:r>
            <a:endParaRPr lang="pl-PL" sz="1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Badanie kwestionariuszowe  (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realizacja XI-XII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 2022), próba:  6600 osób – mieszkańcy województwa pomorskiego w wieku 18 i więcej lat. Dla każdego z powiatów (ziemskich) oraz Sopotu było to </a:t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po 300, a dla Gdyni, Gdańska i Słupska po 500 osób. Badanie zrealizowano metodą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Book Antiqua"/>
                <a:ea typeface="Calibri"/>
              </a:rPr>
              <a:t>mixed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Book Antiqua"/>
                <a:ea typeface="Calibri"/>
              </a:rPr>
              <a:t>mode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, łączącą techniki CAPI, CATI i CAWI</a:t>
            </a:r>
            <a:endParaRPr lang="pl-PL" sz="1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Badanie jakościowe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 – 16 FGI (I 2023) w powiatach. Uczestnicy stanowili przekrój pod względem wieku, płci, dochodu, wykształcenia, sytuacji rodzinnej i zamieszkania (50% mieszkańców miasta powiatowego, 50% wieś)</a:t>
            </a:r>
            <a:endParaRPr lang="pl-PL" sz="1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Badanie jakościowe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 – 8 FGI (I-II 2023). Uczestnicy – mieszkańcy województwa pomorskiego, którzy reprezentowali 5 segmentów psychograficznych, zdefiniowanych w wyniku badania ilościowego</a:t>
            </a:r>
            <a:endParaRPr lang="pl-PL" sz="1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sng" strike="noStrike" spc="2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Badanie aktywności obywatelskiej i politycznej mieszkańców województwa</a:t>
            </a:r>
            <a:r>
              <a:rPr lang="pl-PL" sz="1800" b="0" strike="noStrike" spc="21" dirty="0">
                <a:solidFill>
                  <a:srgbClr val="000000"/>
                </a:solidFill>
                <a:latin typeface="Book Antiqua"/>
                <a:ea typeface="Times New Roman"/>
              </a:rPr>
              <a:t>, w oparciu o wielkie zbiory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. Przyjęto 18 wskaźników, a do ich obliczeń wykorzystano szereg narzędzi GIS, narzędzia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Book Antiqua"/>
                <a:ea typeface="Times New Roman"/>
              </a:rPr>
              <a:t>geokodowania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 danych, komponent analiz sieciowych, jak również moduł </a:t>
            </a:r>
            <a:r>
              <a:rPr lang="pl-PL" sz="1800" b="0" strike="noStrike" spc="-1" dirty="0" err="1">
                <a:solidFill>
                  <a:srgbClr val="000000"/>
                </a:solidFill>
                <a:latin typeface="Book Antiqua"/>
                <a:ea typeface="Times New Roman"/>
              </a:rPr>
              <a:t>Pythona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 i źródła danych przestrzennych</a:t>
            </a:r>
            <a:endParaRPr lang="pl-PL" sz="1800" b="0" strike="noStrike" spc="-1" dirty="0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u="sng" strike="noStrike" spc="-1" dirty="0">
                <a:solidFill>
                  <a:srgbClr val="000000"/>
                </a:solidFill>
                <a:uFillTx/>
                <a:latin typeface="Book Antiqua"/>
                <a:ea typeface="Times New Roman"/>
              </a:rPr>
              <a:t>Etnograficzne studia przypadków </a:t>
            </a:r>
            <a:r>
              <a:rPr lang="pl-PL" sz="18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(łącznie 20 w powiatach), korzystające ze złożonego repertuaru metod i technik jakościowych</a:t>
            </a:r>
            <a:endParaRPr lang="pl-PL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1225080" y="1076760"/>
            <a:ext cx="99345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z="1600" b="1" strike="noStrike" spc="-1">
                <a:solidFill>
                  <a:srgbClr val="000000"/>
                </a:solidFill>
                <a:latin typeface="Book Antiqua"/>
                <a:ea typeface="Calibri"/>
              </a:rPr>
              <a:t>Proszę wybrać opinię, która jest najbliższa Pana(-i) poglądom</a:t>
            </a:r>
            <a:r>
              <a:rPr lang="pl-PL" sz="1600" b="1" strike="noStrike" spc="-1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500400" y="291600"/>
            <a:ext cx="110757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pl-PL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  <a:ea typeface="Calibri"/>
              </a:rPr>
              <a:t>W województwie pomorskim utrzymuje się relatywnie niski poziom uogólnionego zaufania społecznego. Ale jednocześnie dość wysoka jest deklarowana chęć pomagania oraz poziom wrażliwości</a:t>
            </a:r>
            <a:endParaRPr lang="pl-PL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315" name="Obraz 314"/>
          <p:cNvPicPr/>
          <p:nvPr/>
        </p:nvPicPr>
        <p:blipFill>
          <a:blip r:embed="rId2"/>
          <a:stretch/>
        </p:blipFill>
        <p:spPr>
          <a:xfrm>
            <a:off x="301320" y="1548000"/>
            <a:ext cx="7258320" cy="1799640"/>
          </a:xfrm>
          <a:prstGeom prst="rect">
            <a:avLst/>
          </a:prstGeom>
          <a:ln w="0">
            <a:noFill/>
          </a:ln>
        </p:spPr>
      </p:pic>
      <p:pic>
        <p:nvPicPr>
          <p:cNvPr id="316" name="Obraz 315"/>
          <p:cNvPicPr/>
          <p:nvPr/>
        </p:nvPicPr>
        <p:blipFill>
          <a:blip r:embed="rId3"/>
          <a:stretch/>
        </p:blipFill>
        <p:spPr>
          <a:xfrm>
            <a:off x="3500640" y="3348000"/>
            <a:ext cx="8379000" cy="1943640"/>
          </a:xfrm>
          <a:prstGeom prst="rect">
            <a:avLst/>
          </a:prstGeom>
          <a:ln w="0">
            <a:noFill/>
          </a:ln>
        </p:spPr>
      </p:pic>
      <p:pic>
        <p:nvPicPr>
          <p:cNvPr id="317" name="Obraz 316"/>
          <p:cNvPicPr/>
          <p:nvPr/>
        </p:nvPicPr>
        <p:blipFill>
          <a:blip r:embed="rId4"/>
          <a:stretch/>
        </p:blipFill>
        <p:spPr>
          <a:xfrm>
            <a:off x="432000" y="4906080"/>
            <a:ext cx="7019640" cy="189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Symbol zastępczy zawartości 6" descr="Prezentacja danych w formie graficznej. Ze szczegółami można zapoznać się w tabelach Excel.">
            <a:extLst>
              <a:ext uri="{FF2B5EF4-FFF2-40B4-BE49-F238E27FC236}">
                <a16:creationId xmlns:a16="http://schemas.microsoft.com/office/drawing/2014/main" id="{1384CAE5-C931-502D-ACAC-534F6502D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601863"/>
              </p:ext>
            </p:extLst>
          </p:nvPr>
        </p:nvGraphicFramePr>
        <p:xfrm>
          <a:off x="1171575" y="1598613"/>
          <a:ext cx="9848850" cy="341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851990" imgH="3420152" progId="Excel.Chart.8">
                  <p:embed/>
                </p:oleObj>
              </mc:Choice>
              <mc:Fallback>
                <p:oleObj name="Chart" r:id="rId2" imgW="9851990" imgH="3420152" progId="Excel.Chart.8">
                  <p:embed/>
                  <p:pic>
                    <p:nvPicPr>
                      <p:cNvPr id="69635" name="Symbol zastępczy zawartości 6" descr="Prezentacja danych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1384CAE5-C931-502D-ACAC-534F6502DF3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1598613"/>
                        <a:ext cx="9848850" cy="341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4ACD5265-35E8-CE1E-C79F-F96E732B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480" y="44450"/>
            <a:ext cx="9477375" cy="825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Styl życia – media i aktywność online</a:t>
            </a:r>
          </a:p>
        </p:txBody>
      </p:sp>
      <p:sp>
        <p:nvSpPr>
          <p:cNvPr id="69637" name="pole tekstowe 5">
            <a:extLst>
              <a:ext uri="{FF2B5EF4-FFF2-40B4-BE49-F238E27FC236}">
                <a16:creationId xmlns:a16="http://schemas.microsoft.com/office/drawing/2014/main" id="{F097F86F-8233-374D-8DC3-A7CDB574A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989013"/>
            <a:ext cx="9477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Q23: Jak często podejmuje Pan/i następujące czynności?</a:t>
            </a:r>
          </a:p>
        </p:txBody>
      </p:sp>
      <p:sp>
        <p:nvSpPr>
          <p:cNvPr id="69638" name="pole tekstowe 7">
            <a:extLst>
              <a:ext uri="{FF2B5EF4-FFF2-40B4-BE49-F238E27FC236}">
                <a16:creationId xmlns:a16="http://schemas.microsoft.com/office/drawing/2014/main" id="{C96B8496-7860-3904-5CEB-47A6C63A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5016500"/>
            <a:ext cx="9140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altLang="pl-PL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Aktywność online jest dość powszechna w badanej grupie</a:t>
            </a:r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</a:rPr>
              <a:t>. Aż 76 proc. respondentów codziennie przegląda </a:t>
            </a:r>
            <a:r>
              <a:rPr lang="pl-PL" altLang="pl-P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internet</a:t>
            </a:r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</a:rPr>
              <a:t>, czyta i wyszukuje informacje online, natomiast 59 proc. codziennie sięga po media społecznościowe. W przypadku telewizji odnotowano podobną popularność – 59 proc. ogląda TV codziennie, w tym 38 proc. przez ponad 2 godziny. Codzienne słuchanie radia deklaruje 50 proc. zapytanych, </a:t>
            </a:r>
            <a:b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</a:rPr>
              <a:t>a z platform </a:t>
            </a:r>
            <a:r>
              <a:rPr lang="pl-PL" altLang="pl-PL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streamingowych</a:t>
            </a:r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</a:rPr>
              <a:t> codziennie korzysta blisko 30 proc. Połowa badanych w ogóle nie czyta prasy papierowej oraz nie gra w gry online.</a:t>
            </a:r>
          </a:p>
        </p:txBody>
      </p:sp>
      <p:sp>
        <p:nvSpPr>
          <p:cNvPr id="69639" name="pole tekstowe 8">
            <a:extLst>
              <a:ext uri="{FF2B5EF4-FFF2-40B4-BE49-F238E27FC236}">
                <a16:creationId xmlns:a16="http://schemas.microsoft.com/office/drawing/2014/main" id="{99FFD042-847E-0B04-5627-E1E98E095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450" y="6581775"/>
            <a:ext cx="84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N=500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9" name="Symbol zastępczy zawartości 6" descr="Prezentacja danych w formie graficznej. Ze szczegółami można zapoznać się w tabelach Excel.">
            <a:extLst>
              <a:ext uri="{FF2B5EF4-FFF2-40B4-BE49-F238E27FC236}">
                <a16:creationId xmlns:a16="http://schemas.microsoft.com/office/drawing/2014/main" id="{BF70C8C1-A93E-72B7-EDF5-C61055695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517024"/>
              </p:ext>
            </p:extLst>
          </p:nvPr>
        </p:nvGraphicFramePr>
        <p:xfrm>
          <a:off x="1014413" y="1495806"/>
          <a:ext cx="10012362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0016596" imgH="3517697" progId="Excel.Chart.8">
                  <p:embed/>
                </p:oleObj>
              </mc:Choice>
              <mc:Fallback>
                <p:oleObj name="Chart" r:id="rId2" imgW="10016596" imgH="3517697" progId="Excel.Chart.8">
                  <p:embed/>
                  <p:pic>
                    <p:nvPicPr>
                      <p:cNvPr id="70659" name="Symbol zastępczy zawartości 6" descr="Prezentacja danych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BF70C8C1-A93E-72B7-EDF5-C6105569511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495806"/>
                        <a:ext cx="10012362" cy="351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AA0701ED-6BB9-5AF0-608A-13A70F81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13" y="41275"/>
            <a:ext cx="9477375" cy="825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Styl życia – życie towarzyskie i kulturalne offline</a:t>
            </a:r>
          </a:p>
        </p:txBody>
      </p:sp>
      <p:sp>
        <p:nvSpPr>
          <p:cNvPr id="70661" name="pole tekstowe 5">
            <a:extLst>
              <a:ext uri="{FF2B5EF4-FFF2-40B4-BE49-F238E27FC236}">
                <a16:creationId xmlns:a16="http://schemas.microsoft.com/office/drawing/2014/main" id="{ED2C7615-80CB-391D-EB3C-18B62552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968375"/>
            <a:ext cx="9477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Q24: Jak często w okresie ostatniego roku odwiedzał/a Pan/i następujące miejsca/wydarzenia?</a:t>
            </a:r>
          </a:p>
        </p:txBody>
      </p:sp>
      <p:sp>
        <p:nvSpPr>
          <p:cNvPr id="70662" name="pole tekstowe 7">
            <a:extLst>
              <a:ext uri="{FF2B5EF4-FFF2-40B4-BE49-F238E27FC236}">
                <a16:creationId xmlns:a16="http://schemas.microsoft.com/office/drawing/2014/main" id="{B1F4B777-7CDF-3C68-A768-7F38DBCC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007356"/>
            <a:ext cx="90154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altLang="pl-PL" sz="1400" dirty="0">
                <a:solidFill>
                  <a:srgbClr val="000000"/>
                </a:solidFill>
                <a:latin typeface="Arial" panose="020B0604020202020204" pitchFamily="34" charset="0"/>
              </a:rPr>
              <a:t>W minionym roku, miejscami odwiedzanymi z największą częstotliwością były puby i kawiarnie (34 proc. – co najmniej raz w miesiącu). Rzadziej odwiedzane były kluby i dyskoteki (70 proc. wskazań „wcale”), a także teatry oraz wydarzenia sportowe (po 57 proc. wskazań „wcale”). Około połowa zapytanych kilka razy w roku odwiedzała kina, imprezy plenerowe czy muzea. Z kolei najrzadziej bywano na spotkaniach literackich – 84 proc. wskazań „wcale”. </a:t>
            </a:r>
          </a:p>
        </p:txBody>
      </p:sp>
      <p:sp>
        <p:nvSpPr>
          <p:cNvPr id="70663" name="pole tekstowe 8">
            <a:extLst>
              <a:ext uri="{FF2B5EF4-FFF2-40B4-BE49-F238E27FC236}">
                <a16:creationId xmlns:a16="http://schemas.microsoft.com/office/drawing/2014/main" id="{140BC3DA-6E53-DC43-467C-59E9EF4D9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450" y="6581775"/>
            <a:ext cx="84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N=500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Symbol zastępczy zawartości 6" descr="Prezentacja danych w formie graficznej. Ze szczegółami można zapoznać się w tabelach Excel.">
            <a:extLst>
              <a:ext uri="{FF2B5EF4-FFF2-40B4-BE49-F238E27FC236}">
                <a16:creationId xmlns:a16="http://schemas.microsoft.com/office/drawing/2014/main" id="{5C30A8AF-7A9B-4F0B-25CD-0134F92E6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829317"/>
              </p:ext>
            </p:extLst>
          </p:nvPr>
        </p:nvGraphicFramePr>
        <p:xfrm>
          <a:off x="894779" y="1684274"/>
          <a:ext cx="9974262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980017" imgH="4371211" progId="Excel.Chart.8">
                  <p:embed/>
                </p:oleObj>
              </mc:Choice>
              <mc:Fallback>
                <p:oleObj name="Chart" r:id="rId2" imgW="9980017" imgH="4371211" progId="Excel.Chart.8">
                  <p:embed/>
                  <p:pic>
                    <p:nvPicPr>
                      <p:cNvPr id="71683" name="Symbol zastępczy zawartości 6" descr="Prezentacja danych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5C30A8AF-7A9B-4F0B-25CD-0134F92E6A1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79" y="1684274"/>
                        <a:ext cx="9974262" cy="436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F86A8A72-CE58-C203-2BBE-FBE08D9DB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75" y="43181"/>
            <a:ext cx="6756400" cy="825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Zadowolenie z życia</a:t>
            </a:r>
          </a:p>
        </p:txBody>
      </p:sp>
      <p:sp>
        <p:nvSpPr>
          <p:cNvPr id="71685" name="pole tekstowe 5">
            <a:extLst>
              <a:ext uri="{FF2B5EF4-FFF2-40B4-BE49-F238E27FC236}">
                <a16:creationId xmlns:a16="http://schemas.microsoft.com/office/drawing/2014/main" id="{C92EA7EC-C8D3-8C95-8905-B57ACDD6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1003300"/>
            <a:ext cx="7248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Q32: W jakim stopniu jest Pan/i zadowolony/a: ?</a:t>
            </a:r>
          </a:p>
        </p:txBody>
      </p:sp>
      <p:sp>
        <p:nvSpPr>
          <p:cNvPr id="71686" name="pole tekstowe 7">
            <a:extLst>
              <a:ext uri="{FF2B5EF4-FFF2-40B4-BE49-F238E27FC236}">
                <a16:creationId xmlns:a16="http://schemas.microsoft.com/office/drawing/2014/main" id="{C575EC51-9A27-9A4E-6FF2-3364EF5F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450" y="6581775"/>
            <a:ext cx="84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N=500</a:t>
            </a:r>
          </a:p>
        </p:txBody>
      </p:sp>
      <p:sp>
        <p:nvSpPr>
          <p:cNvPr id="71687" name="pole tekstowe 8">
            <a:extLst>
              <a:ext uri="{FF2B5EF4-FFF2-40B4-BE49-F238E27FC236}">
                <a16:creationId xmlns:a16="http://schemas.microsoft.com/office/drawing/2014/main" id="{1C5BB318-5BE7-E7F6-29DE-A80B515F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1190625"/>
            <a:ext cx="56975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800" i="1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Łączne odsetki odpowiedzi zdecydowanie i raczej zadowolony/a oraz zdecydowanie i raczej niezadowolony/a.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71A72B0-20A5-10A8-70CB-F409CD8E4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6387" y="274638"/>
            <a:ext cx="9122093" cy="8134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Poglądy polityczne Pomorzan: gospodarcze i obyczajowe</a:t>
            </a:r>
          </a:p>
        </p:txBody>
      </p:sp>
      <p:graphicFrame>
        <p:nvGraphicFramePr>
          <p:cNvPr id="57348" name="Symbol zastępczy zawartości 6" descr="Prezentacja danych w formie graficznej. Ze szczegółami można zapoznać się w tabelach Excel.">
            <a:extLst>
              <a:ext uri="{FF2B5EF4-FFF2-40B4-BE49-F238E27FC236}">
                <a16:creationId xmlns:a16="http://schemas.microsoft.com/office/drawing/2014/main" id="{39A83BD9-A922-6F8E-9845-4FAC9B5F20A6}"/>
              </a:ext>
            </a:extLst>
          </p:cNvPr>
          <p:cNvGraphicFramePr>
            <a:graphicFrameLocks/>
          </p:cNvGraphicFramePr>
          <p:nvPr/>
        </p:nvGraphicFramePr>
        <p:xfrm>
          <a:off x="765175" y="1773238"/>
          <a:ext cx="9794875" cy="33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370533" imgH="2091109" progId="Excel.Chart.8">
                  <p:embed/>
                </p:oleObj>
              </mc:Choice>
              <mc:Fallback>
                <p:oleObj name="Chart" r:id="rId2" imgW="8370533" imgH="2091109" progId="Excel.Chart.8">
                  <p:embed/>
                  <p:pic>
                    <p:nvPicPr>
                      <p:cNvPr id="57348" name="Symbol zastępczy zawartości 6" descr="Prezentacja danych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39A83BD9-A922-6F8E-9845-4FAC9B5F20A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773238"/>
                        <a:ext cx="9794875" cy="339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pole tekstowe 5">
            <a:extLst>
              <a:ext uri="{FF2B5EF4-FFF2-40B4-BE49-F238E27FC236}">
                <a16:creationId xmlns:a16="http://schemas.microsoft.com/office/drawing/2014/main" id="{0A6740F0-3328-246D-5C92-7F7E43B38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196975"/>
            <a:ext cx="8634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Q39: Jak określiłby(-aby) Pan(-i) swoje poglądy polityczne w kwestiach gospodarczych?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Q40: Jak określiłby(-aby) Pan(-i) swoje poglądy polityczne w kwestiach obyczajowych?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E3AFEEC-F0AA-D3ED-2F34-5B944DC4BD18}"/>
              </a:ext>
            </a:extLst>
          </p:cNvPr>
          <p:cNvSpPr txBox="1"/>
          <p:nvPr/>
        </p:nvSpPr>
        <p:spPr>
          <a:xfrm>
            <a:off x="765175" y="5589588"/>
            <a:ext cx="95519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600" dirty="0">
                <a:solidFill>
                  <a:prstClr val="black"/>
                </a:solidFill>
                <a:latin typeface="+mn-lt"/>
                <a:cs typeface="+mn-cs"/>
              </a:rPr>
              <a:t>Nieco wyższy odsetek respondentów określa swoje poglądy polityczne w kwestiach gospodarczych jako prawicowe (31 proc.) </a:t>
            </a:r>
            <a:r>
              <a:rPr lang="pl-PL" sz="1600" dirty="0">
                <a:solidFill>
                  <a:prstClr val="black"/>
                </a:solidFill>
                <a:latin typeface="+mn-lt"/>
              </a:rPr>
              <a:t>niż lewicowe (27 </a:t>
            </a:r>
            <a:r>
              <a:rPr lang="pl-PL" sz="1600" dirty="0">
                <a:solidFill>
                  <a:prstClr val="black"/>
                </a:solidFill>
                <a:latin typeface="+mn-lt"/>
                <a:cs typeface="+mn-cs"/>
              </a:rPr>
              <a:t>proc.), dominują natomiast poglądy centrowe (39 proc.). </a:t>
            </a:r>
            <a:r>
              <a:rPr lang="pl-PL" sz="1600" dirty="0">
                <a:solidFill>
                  <a:prstClr val="black"/>
                </a:solidFill>
                <a:latin typeface="+mn-lt"/>
              </a:rPr>
              <a:t>W kwestiach obyczajowych nieco częściej występują poglądy lewicowe (35 proc.) niż prawicowe (30 proc.), a </a:t>
            </a:r>
            <a:r>
              <a:rPr lang="pl-PL" sz="1600" dirty="0">
                <a:solidFill>
                  <a:prstClr val="black"/>
                </a:solidFill>
                <a:latin typeface="+mn-lt"/>
                <a:cs typeface="+mn-cs"/>
              </a:rPr>
              <a:t>34 proc. stanowią zwolennicy „centrum”. </a:t>
            </a:r>
          </a:p>
        </p:txBody>
      </p:sp>
      <p:sp>
        <p:nvSpPr>
          <p:cNvPr id="57351" name="pole tekstowe 7">
            <a:extLst>
              <a:ext uri="{FF2B5EF4-FFF2-40B4-BE49-F238E27FC236}">
                <a16:creationId xmlns:a16="http://schemas.microsoft.com/office/drawing/2014/main" id="{14DBC006-8A8C-6244-869D-22658FB64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7725" y="6292850"/>
            <a:ext cx="633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N=6600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838080" y="365040"/>
            <a:ext cx="10514880" cy="6316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100" strike="noStrike" spc="-1" dirty="0">
                <a:solidFill>
                  <a:schemeClr val="accent1"/>
                </a:solidFill>
                <a:latin typeface="Book Antiqua" panose="02040602050305030304" pitchFamily="18" charset="0"/>
                <a:ea typeface="Times New Roman"/>
              </a:rPr>
              <a:t>Kluczowe rekomendacje</a:t>
            </a:r>
            <a:r>
              <a:rPr lang="pl-PL" sz="3100" spc="-1" dirty="0">
                <a:solidFill>
                  <a:schemeClr val="accent1"/>
                </a:solidFill>
                <a:latin typeface="Book Antiqua" panose="02040602050305030304" pitchFamily="18" charset="0"/>
                <a:ea typeface="Times New Roman"/>
              </a:rPr>
              <a:t>:</a:t>
            </a:r>
            <a:endParaRPr lang="pl-PL" sz="3100" strike="noStrike" spc="-1" dirty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838080" y="1106424"/>
            <a:ext cx="10514880" cy="50697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20000"/>
          </a:bodyPr>
          <a:lstStyle/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l-PL" sz="2100" b="0" strike="noStrike" spc="-1" dirty="0">
                <a:solidFill>
                  <a:srgbClr val="000000"/>
                </a:solidFill>
                <a:latin typeface="Book Antiqua"/>
                <a:ea typeface="Calibri"/>
              </a:rPr>
              <a:t>Dbanie o jakość i dostępność usług publicznych (transport, zdrowie, opieka od </a:t>
            </a:r>
            <a:r>
              <a:rPr lang="pl-PL" sz="2100" spc="-1" dirty="0">
                <a:solidFill>
                  <a:srgbClr val="000000"/>
                </a:solidFill>
                <a:latin typeface="Book Antiqua"/>
                <a:ea typeface="Calibri"/>
              </a:rPr>
              <a:t>żłobka po seniorów, edukacja, kultura, sport, nauka…). </a:t>
            </a: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l-PL" sz="2100" spc="-1" dirty="0">
                <a:solidFill>
                  <a:srgbClr val="000000"/>
                </a:solidFill>
                <a:latin typeface="Book Antiqua"/>
                <a:ea typeface="Calibri"/>
              </a:rPr>
              <a:t>W tym też kontekście p</a:t>
            </a:r>
            <a:r>
              <a:rPr lang="pl-PL" sz="21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ołożenie większego nacisku na odpowiednią </a:t>
            </a:r>
            <a:r>
              <a:rPr lang="pl-PL" sz="2100" b="1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politykę przestrzenną </a:t>
            </a:r>
            <a:r>
              <a:rPr lang="pl-PL" sz="210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(dbałość o krajobraz przyrodniczy i kulturowy)</a:t>
            </a: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l-PL" sz="2100" spc="-1" dirty="0">
                <a:solidFill>
                  <a:srgbClr val="000000"/>
                </a:solidFill>
                <a:latin typeface="Book Antiqua"/>
                <a:ea typeface="Calibri"/>
              </a:rPr>
              <a:t>Intensywne zabiegi dotyczące </a:t>
            </a:r>
            <a:r>
              <a:rPr lang="pl-PL" sz="2100" b="1" spc="-1" dirty="0">
                <a:solidFill>
                  <a:srgbClr val="000000"/>
                </a:solidFill>
                <a:latin typeface="Book Antiqua"/>
                <a:ea typeface="Calibri"/>
              </a:rPr>
              <a:t>ochrony środowiska naturalnego</a:t>
            </a: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l-PL" sz="21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Wykorzystanie wszelkich narzędzi dostępnych w regionie, ale też na poziomie krajowym dla wspierania </a:t>
            </a:r>
            <a:r>
              <a:rPr lang="pl-PL" sz="2100" b="1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budownictwa mieszkaniowego</a:t>
            </a:r>
            <a:r>
              <a:rPr lang="pl-PL" sz="21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 w celu zwiększenia dostępności do mieszkań, szczególnie dla osób młodych</a:t>
            </a: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l-PL" sz="2100" b="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Wykreowanie i realizacja </a:t>
            </a:r>
            <a:r>
              <a:rPr lang="pl-PL" sz="2100" b="1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regionalnej polityki migracyjnej </a:t>
            </a:r>
            <a:r>
              <a:rPr lang="pl-PL" sz="2100" strike="noStrike" spc="-1" dirty="0">
                <a:solidFill>
                  <a:srgbClr val="000000"/>
                </a:solidFill>
                <a:latin typeface="Book Antiqua"/>
                <a:ea typeface="Times New Roman"/>
              </a:rPr>
              <a:t>oraz p</a:t>
            </a:r>
            <a:r>
              <a:rPr lang="pl-PL" sz="2100" b="0" spc="-1" dirty="0">
                <a:solidFill>
                  <a:srgbClr val="000000"/>
                </a:solidFill>
                <a:latin typeface="Book Antiqua"/>
                <a:ea typeface="Times New Roman"/>
              </a:rPr>
              <a:t>omorskiej </a:t>
            </a:r>
            <a:r>
              <a:rPr lang="pl-PL" sz="2100" b="1" spc="-1" dirty="0">
                <a:solidFill>
                  <a:srgbClr val="000000"/>
                </a:solidFill>
                <a:latin typeface="Book Antiqua"/>
                <a:ea typeface="Times New Roman"/>
              </a:rPr>
              <a:t>polityki wielokulturowości </a:t>
            </a:r>
            <a:r>
              <a:rPr lang="pl-PL" sz="2100" spc="-1" dirty="0">
                <a:solidFill>
                  <a:srgbClr val="000000"/>
                </a:solidFill>
                <a:latin typeface="Book Antiqua"/>
                <a:ea typeface="Times New Roman"/>
              </a:rPr>
              <a:t>(dbanie o integrację i relacje społeczne) </a:t>
            </a: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pl-PL" sz="2100" b="0" spc="-1" dirty="0">
                <a:solidFill>
                  <a:srgbClr val="000000"/>
                </a:solidFill>
                <a:latin typeface="Book Antiqua"/>
                <a:ea typeface="Times New Roman"/>
              </a:rPr>
              <a:t>Rozbudzanie przedsiębiorczości i wzmacnianie aktywności społecznej</a:t>
            </a: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endParaRPr lang="pl-PL" sz="1800" b="0" strike="noStrike" spc="-1" dirty="0">
              <a:latin typeface="Arial"/>
            </a:endParaRPr>
          </a:p>
          <a:p>
            <a:pPr marL="343080" indent="-34236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endParaRPr lang="pl-PL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D6ABE6B-48F7-DD1B-901D-3F78FE00C5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274638"/>
            <a:ext cx="9185401" cy="5619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2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Jakie mamy spontaniczne skojarzenia z Pomorzem?</a:t>
            </a:r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48BA5450-79DE-8A60-0C59-9D217F28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64" y="1174324"/>
            <a:ext cx="10306972" cy="3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Q1: Jakie ma Pan/i skojarzenia z Pomorzem? Proszę wskazać trzy rzeczy, które obecnie przychodzą Panu/i do głowy.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5F7422C-1659-7C48-88A0-F389FEA56C33}"/>
              </a:ext>
            </a:extLst>
          </p:cNvPr>
          <p:cNvSpPr txBox="1"/>
          <p:nvPr/>
        </p:nvSpPr>
        <p:spPr>
          <a:xfrm>
            <a:off x="3424937" y="1656916"/>
            <a:ext cx="45382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>
                <a:solidFill>
                  <a:srgbClr val="105C73"/>
                </a:solidFill>
                <a:latin typeface="Arial"/>
                <a:cs typeface="+mn-cs"/>
              </a:rPr>
              <a:t>TOP 10 SKOJARZEŃ (Pomorzanie – Gdańszczanie) </a:t>
            </a:r>
          </a:p>
        </p:txBody>
      </p:sp>
      <p:graphicFrame>
        <p:nvGraphicFramePr>
          <p:cNvPr id="15" name="Symbol zastępczy zawartości 6" descr="Na wykresie zaprezentowano dane w formie graficznej. Ze szczegółami można zapoznać się w tabelach Excel.">
            <a:extLst>
              <a:ext uri="{FF2B5EF4-FFF2-40B4-BE49-F238E27FC236}">
                <a16:creationId xmlns:a16="http://schemas.microsoft.com/office/drawing/2014/main" id="{FA89E0D1-53A2-2C2F-53EF-B808BD58BF0A}"/>
              </a:ext>
            </a:extLst>
          </p:cNvPr>
          <p:cNvGraphicFramePr>
            <a:graphicFrameLocks/>
          </p:cNvGraphicFramePr>
          <p:nvPr/>
        </p:nvGraphicFramePr>
        <p:xfrm>
          <a:off x="1990133" y="2143142"/>
          <a:ext cx="4973713" cy="360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848520" imgH="3162334" progId="Excel.Chart.8">
                  <p:embed/>
                </p:oleObj>
              </mc:Choice>
              <mc:Fallback>
                <p:oleObj name="Chart" r:id="rId2" imgW="6848520" imgH="3162334" progId="Excel.Chart.8">
                  <p:embed/>
                  <p:pic>
                    <p:nvPicPr>
                      <p:cNvPr id="15" name="Symbol zastępczy zawartości 6" descr="Na wykresie zaprezentowano dane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FA89E0D1-53A2-2C2F-53EF-B808BD58BF0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133" y="2143142"/>
                        <a:ext cx="4973713" cy="360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ole tekstowe 3">
            <a:extLst>
              <a:ext uri="{FF2B5EF4-FFF2-40B4-BE49-F238E27FC236}">
                <a16:creationId xmlns:a16="http://schemas.microsoft.com/office/drawing/2014/main" id="{ACEB55C9-7EFD-635D-D42A-7CA0F8CF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588" y="6021388"/>
            <a:ext cx="6334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N=6600</a:t>
            </a:r>
          </a:p>
        </p:txBody>
      </p:sp>
      <p:sp>
        <p:nvSpPr>
          <p:cNvPr id="17" name="pole tekstowe 3">
            <a:extLst>
              <a:ext uri="{FF2B5EF4-FFF2-40B4-BE49-F238E27FC236}">
                <a16:creationId xmlns:a16="http://schemas.microsoft.com/office/drawing/2014/main" id="{3FB20AD0-CD6C-9DA5-683B-DDE836388A75}"/>
              </a:ext>
            </a:extLst>
          </p:cNvPr>
          <p:cNvSpPr txBox="1"/>
          <p:nvPr/>
        </p:nvSpPr>
        <p:spPr>
          <a:xfrm>
            <a:off x="1631950" y="6021388"/>
            <a:ext cx="3222625" cy="2079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50" i="1" dirty="0">
                <a:solidFill>
                  <a:prstClr val="black"/>
                </a:solidFill>
                <a:latin typeface="Arial"/>
                <a:ea typeface="Blogger Sans" panose="02000506030000020004" pitchFamily="50" charset="0"/>
              </a:rPr>
              <a:t>Pytanie otwarte.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F7FA24E8-6C12-5E47-45FD-C830E2F14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314" y="2143142"/>
            <a:ext cx="4376361" cy="38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838080" y="365040"/>
            <a:ext cx="10514880" cy="5219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pl-PL" sz="3200" strike="noStrike" spc="-1" dirty="0">
                <a:solidFill>
                  <a:schemeClr val="accent1">
                    <a:lumMod val="75000"/>
                  </a:schemeClr>
                </a:solidFill>
                <a:latin typeface="Book Antiqua"/>
              </a:rPr>
              <a:t>Obraz Pomorza oczami mieszkańców</a:t>
            </a:r>
            <a:endParaRPr lang="pl-PL" sz="320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658080" y="751114"/>
            <a:ext cx="4381560" cy="58300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7500" lnSpcReduction="20000"/>
          </a:bodyPr>
          <a:lstStyle/>
          <a:p>
            <a:pPr marL="228600" indent="-227880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Skojarzenia mieszkańców regionu odnośnie do Pomorza w znaczącej mierze dotyczą jego </a:t>
            </a:r>
            <a:r>
              <a:rPr lang="pl-PL" sz="2400" b="1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położenia geograficznego i cech przyrodniczych</a:t>
            </a: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. Pomorzanie postrzegają region przede wszystkim przez pryzmat nadmorskiego krajobrazu i związanego z tym potencjału turystycznego i jakości życia. </a:t>
            </a:r>
            <a:endParaRPr lang="pl-PL" sz="2400" b="0" strike="noStrike" spc="-1" dirty="0">
              <a:latin typeface="Book Antiqua" panose="02040602050305030304" pitchFamily="18" charset="0"/>
            </a:endParaRPr>
          </a:p>
          <a:p>
            <a:pPr marL="228600" indent="-227880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Pomorze w ocenie mieszkańców wyróżniają </a:t>
            </a:r>
            <a:br>
              <a:rPr sz="2400" dirty="0">
                <a:latin typeface="Book Antiqua" panose="02040602050305030304" pitchFamily="18" charset="0"/>
              </a:rPr>
            </a:b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w dalszej kolejności: </a:t>
            </a:r>
            <a:r>
              <a:rPr lang="pl-PL" sz="2400" b="1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historia</a:t>
            </a: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 (Gdańsk i jego historia oraz zabytki; „Solidarność” i jej dziedzictwo), </a:t>
            </a:r>
            <a:r>
              <a:rPr lang="pl-PL" sz="2400" b="1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uwarunkowania gospodarcze </a:t>
            </a: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(porty; potencjał gospodarczy) oraz </a:t>
            </a:r>
            <a:r>
              <a:rPr lang="pl-PL" sz="2400" b="1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elementy kulturowe </a:t>
            </a:r>
            <a:r>
              <a:rPr lang="pl-PL" sz="2400" b="0" strike="noStrike" spc="-1" dirty="0">
                <a:solidFill>
                  <a:srgbClr val="000000"/>
                </a:solidFill>
                <a:latin typeface="Book Antiqua" panose="02040602050305030304" pitchFamily="18" charset="0"/>
                <a:ea typeface="Times New Roman"/>
              </a:rPr>
              <a:t>(kultura kaszubska; wielokulturowość regionu i tradycje lokalne). </a:t>
            </a:r>
            <a:endParaRPr lang="pl-PL" sz="2400" b="0" strike="noStrike" spc="-1" dirty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</a:pPr>
            <a:endParaRPr lang="pl-PL" sz="2000" b="0" strike="noStrike" spc="-1" dirty="0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6487920" y="6045840"/>
            <a:ext cx="5180760" cy="53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000" b="0" i="1" strike="noStrike" spc="-1">
                <a:solidFill>
                  <a:srgbClr val="000000"/>
                </a:solidFill>
                <a:latin typeface="Calibri Light"/>
                <a:ea typeface="Calibri"/>
              </a:rPr>
              <a:t>Atrybuty Pomorza w oczach jego mieszkańców w badaniu kwestionariuszowym zrealizowanym w reprezentatywnej próbie mieszkańców województwa pomorskiego w % (2022)</a:t>
            </a:r>
            <a:endParaRPr lang="pl-PL" sz="1000" b="0" strike="noStrike" spc="-1">
              <a:latin typeface="Arial"/>
            </a:endParaRPr>
          </a:p>
        </p:txBody>
      </p:sp>
      <p:pic>
        <p:nvPicPr>
          <p:cNvPr id="233" name="Obraz 232"/>
          <p:cNvPicPr/>
          <p:nvPr/>
        </p:nvPicPr>
        <p:blipFill>
          <a:blip r:embed="rId2"/>
          <a:stretch/>
        </p:blipFill>
        <p:spPr>
          <a:xfrm>
            <a:off x="5095440" y="1954080"/>
            <a:ext cx="6948360" cy="34455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2681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FB3E9A-5F16-4D93-B03F-038FC2F0B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696" y="255588"/>
            <a:ext cx="9799892" cy="760412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altLang="pl-PL" sz="2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Jako Pomorzanie jesteśmy zadowoleni z jakości życia na Pomorzu!</a:t>
            </a:r>
          </a:p>
        </p:txBody>
      </p:sp>
      <p:graphicFrame>
        <p:nvGraphicFramePr>
          <p:cNvPr id="53252" name="Wykres 3" descr="Na wykresie zaprezentowano dane w formie graficznej. Ze szczegółami można zapoznać się w tabelach Excel.">
            <a:extLst>
              <a:ext uri="{FF2B5EF4-FFF2-40B4-BE49-F238E27FC236}">
                <a16:creationId xmlns:a16="http://schemas.microsoft.com/office/drawing/2014/main" id="{F464BD35-FB2D-E50B-D63A-02364DAB859A}"/>
              </a:ext>
            </a:extLst>
          </p:cNvPr>
          <p:cNvGraphicFramePr>
            <a:graphicFrameLocks/>
          </p:cNvGraphicFramePr>
          <p:nvPr/>
        </p:nvGraphicFramePr>
        <p:xfrm>
          <a:off x="1619250" y="1817688"/>
          <a:ext cx="4581525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926164" imgH="3115326" progId="Excel.Chart.8">
                  <p:embed/>
                </p:oleObj>
              </mc:Choice>
              <mc:Fallback>
                <p:oleObj name="Chart" r:id="rId2" imgW="3926164" imgH="3115326" progId="Excel.Chart.8">
                  <p:embed/>
                  <p:pic>
                    <p:nvPicPr>
                      <p:cNvPr id="53252" name="Wykres 3" descr="Na wykresie zaprezentowano dane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F464BD35-FB2D-E50B-D63A-02364DAB859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817688"/>
                        <a:ext cx="4581525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Wykres 7" descr="Na wykresie zaprezentowano dane w formie graficznej. Ze szczegółami można zapoznać się w tabelach Excel.">
            <a:extLst>
              <a:ext uri="{FF2B5EF4-FFF2-40B4-BE49-F238E27FC236}">
                <a16:creationId xmlns:a16="http://schemas.microsoft.com/office/drawing/2014/main" id="{0EE4B160-7921-A234-D77F-9DC608BCC86B}"/>
              </a:ext>
            </a:extLst>
          </p:cNvPr>
          <p:cNvGraphicFramePr>
            <a:graphicFrameLocks/>
          </p:cNvGraphicFramePr>
          <p:nvPr/>
        </p:nvGraphicFramePr>
        <p:xfrm>
          <a:off x="6313488" y="1790700"/>
          <a:ext cx="4581525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926164" imgH="3145809" progId="Excel.Chart.8">
                  <p:embed/>
                </p:oleObj>
              </mc:Choice>
              <mc:Fallback>
                <p:oleObj name="Chart" r:id="rId4" imgW="3926164" imgH="3145809" progId="Excel.Chart.8">
                  <p:embed/>
                  <p:pic>
                    <p:nvPicPr>
                      <p:cNvPr id="53253" name="Wykres 7" descr="Na wykresie zaprezentowano dane w formie graficznej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0EE4B160-7921-A234-D77F-9DC608BCC86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488" y="1790700"/>
                        <a:ext cx="4581525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pole tekstowe 6">
            <a:extLst>
              <a:ext uri="{FF2B5EF4-FFF2-40B4-BE49-F238E27FC236}">
                <a16:creationId xmlns:a16="http://schemas.microsoft.com/office/drawing/2014/main" id="{8620C25A-174A-900E-2E23-D466DE2B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3" y="1700213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1400" b="1">
                <a:solidFill>
                  <a:srgbClr val="105C73"/>
                </a:solidFill>
                <a:latin typeface="Arial" panose="020B0604020202020204" pitchFamily="34" charset="0"/>
              </a:rPr>
              <a:t>ZADOWOLENIE Z ŻYCIA W REGIONIE</a:t>
            </a:r>
          </a:p>
        </p:txBody>
      </p:sp>
      <p:sp>
        <p:nvSpPr>
          <p:cNvPr id="53255" name="pole tekstowe 7">
            <a:extLst>
              <a:ext uri="{FF2B5EF4-FFF2-40B4-BE49-F238E27FC236}">
                <a16:creationId xmlns:a16="http://schemas.microsoft.com/office/drawing/2014/main" id="{52CFB0FF-9261-ED40-572D-934BEB06C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700213"/>
            <a:ext cx="510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1400" b="1">
                <a:solidFill>
                  <a:srgbClr val="105C73"/>
                </a:solidFill>
                <a:latin typeface="Arial" panose="020B0604020202020204" pitchFamily="34" charset="0"/>
              </a:rPr>
              <a:t>PERSPEKTYWA POPRAWY JAKOŚCI ŻYCIA W REGIONIE</a:t>
            </a:r>
          </a:p>
        </p:txBody>
      </p:sp>
      <p:sp>
        <p:nvSpPr>
          <p:cNvPr id="53256" name="pole tekstowe 4">
            <a:extLst>
              <a:ext uri="{FF2B5EF4-FFF2-40B4-BE49-F238E27FC236}">
                <a16:creationId xmlns:a16="http://schemas.microsoft.com/office/drawing/2014/main" id="{D0607C05-A1D1-5849-A7DD-FB062BE0B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1196975"/>
            <a:ext cx="4375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14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Q2: Na ile jest Pan/i zadowolony/a z jakości życia w:</a:t>
            </a:r>
          </a:p>
        </p:txBody>
      </p:sp>
      <p:sp>
        <p:nvSpPr>
          <p:cNvPr id="53257" name="pole tekstowe 8">
            <a:extLst>
              <a:ext uri="{FF2B5EF4-FFF2-40B4-BE49-F238E27FC236}">
                <a16:creationId xmlns:a16="http://schemas.microsoft.com/office/drawing/2014/main" id="{2C3218B8-2A2D-FD38-0EA4-8A49E0A82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196975"/>
            <a:ext cx="7137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14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Q3: Czy Pana/i zdaniem, w ciągu najbliższych 5 lat jakość życia w: </a:t>
            </a:r>
          </a:p>
        </p:txBody>
      </p:sp>
      <p:sp>
        <p:nvSpPr>
          <p:cNvPr id="53258" name="pole tekstowe 6">
            <a:extLst>
              <a:ext uri="{FF2B5EF4-FFF2-40B4-BE49-F238E27FC236}">
                <a16:creationId xmlns:a16="http://schemas.microsoft.com/office/drawing/2014/main" id="{44F77480-7F22-2FAE-76BC-5B128902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588" y="6292850"/>
            <a:ext cx="6334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N=6600</a:t>
            </a:r>
          </a:p>
        </p:txBody>
      </p:sp>
      <p:sp>
        <p:nvSpPr>
          <p:cNvPr id="53259" name="pole tekstowe 43">
            <a:extLst>
              <a:ext uri="{FF2B5EF4-FFF2-40B4-BE49-F238E27FC236}">
                <a16:creationId xmlns:a16="http://schemas.microsoft.com/office/drawing/2014/main" id="{FF9A20F9-B01E-0C19-746C-30C7D3E8A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5010150"/>
            <a:ext cx="9998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Zdecydowana większość badanych </a:t>
            </a:r>
            <a:r>
              <a:rPr lang="pl-PL" altLang="pl-PL" sz="1600" b="1" dirty="0">
                <a:solidFill>
                  <a:srgbClr val="000000"/>
                </a:solidFill>
                <a:latin typeface="Arial" panose="020B0604020202020204" pitchFamily="34" charset="0"/>
              </a:rPr>
              <a:t>Pomorzan </a:t>
            </a:r>
            <a:r>
              <a:rPr lang="pl-PL" altLang="pl-PL" sz="1600" dirty="0">
                <a:solidFill>
                  <a:srgbClr val="000000"/>
                </a:solidFill>
                <a:latin typeface="Arial" panose="020B0604020202020204" pitchFamily="34" charset="0"/>
              </a:rPr>
              <a:t>deklaruje zadowolenie z jakości życia w województwie pomorskim – łącznie 93 proc., w tym 42 proc. wskazało „zdecydowane zadowolenie”. Niemal taki sam wysoki wynik notujemy dla miejsca zamieszkania respondenta – 90 proc. zadowolonych. Około połowa zapytanych spodziewa się poprawy jakości życia w ciągu najbliższych 5 lat, zarówno w regionie, jak i w swojej miejscowości. W obu przypadkach pesymiści stanowią 13-14 proc.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780D9A3-F750-7D3C-F4CA-4D11981AD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064" y="274638"/>
            <a:ext cx="10336911" cy="8334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sz="32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Jak się żyje na Pomorzu w porównaniu do innych regionów?</a:t>
            </a:r>
          </a:p>
        </p:txBody>
      </p:sp>
      <p:sp>
        <p:nvSpPr>
          <p:cNvPr id="54276" name="pole tekstowe 4">
            <a:extLst>
              <a:ext uri="{FF2B5EF4-FFF2-40B4-BE49-F238E27FC236}">
                <a16:creationId xmlns:a16="http://schemas.microsoft.com/office/drawing/2014/main" id="{ECA28B2D-3E1A-6BBC-7879-D06C683C7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1027113"/>
            <a:ext cx="108013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altLang="pl-PL" sz="16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Q4: Czy Pana/i zdaniem w województwie pomorskim żyje się lepiej czy gorzej niż w pozostałych regionach kraju?</a:t>
            </a:r>
          </a:p>
        </p:txBody>
      </p:sp>
      <p:sp>
        <p:nvSpPr>
          <p:cNvPr id="54277" name="pole tekstowe 5">
            <a:extLst>
              <a:ext uri="{FF2B5EF4-FFF2-40B4-BE49-F238E27FC236}">
                <a16:creationId xmlns:a16="http://schemas.microsoft.com/office/drawing/2014/main" id="{343BCF50-1064-CE35-6808-AC2A9A20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2409825"/>
            <a:ext cx="27368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altLang="pl-PL" sz="1600">
                <a:solidFill>
                  <a:srgbClr val="000000"/>
                </a:solidFill>
                <a:latin typeface="Arial" panose="020B0604020202020204" pitchFamily="34" charset="0"/>
              </a:rPr>
              <a:t>W opinii ponad połowy ankietowanych (55 proc.) w województwie pomorskim żyje się lepiej, aniżeli w innych regionach Polski. Blisko jedna trzecia respondentów (31 proc.) jest zdania, iż w regionie żyje się tak samo jak w innych częściach kraju. Odpowiedzi „raczej gorzej” i „zdecydowanie gorzej” wybrało zaledwie 6 proc. ankietowanych.</a:t>
            </a:r>
          </a:p>
        </p:txBody>
      </p:sp>
      <p:graphicFrame>
        <p:nvGraphicFramePr>
          <p:cNvPr id="54278" name="Wykres 35" descr="Przedstawiono dane w formie graficznej - wykres. Ze szczegółami można zapoznać się w tabelach Excel.">
            <a:extLst>
              <a:ext uri="{FF2B5EF4-FFF2-40B4-BE49-F238E27FC236}">
                <a16:creationId xmlns:a16="http://schemas.microsoft.com/office/drawing/2014/main" id="{B3BF3415-7C66-F5E1-7735-71F986334A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0363" y="2000250"/>
          <a:ext cx="6577012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608806" imgH="3773751" progId="Excel.Chart.8">
                  <p:embed/>
                </p:oleObj>
              </mc:Choice>
              <mc:Fallback>
                <p:oleObj name="Chart" r:id="rId2" imgW="5608806" imgH="3773751" progId="Excel.Chart.8">
                  <p:embed/>
                  <p:pic>
                    <p:nvPicPr>
                      <p:cNvPr id="54278" name="Wykres 35" descr="Przedstawiono dane w formie graficznej - wykres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B3BF3415-7C66-F5E1-7735-71F986334A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2000250"/>
                        <a:ext cx="6577012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79" name="Grupa 37">
            <a:extLst>
              <a:ext uri="{FF2B5EF4-FFF2-40B4-BE49-F238E27FC236}">
                <a16:creationId xmlns:a16="http://schemas.microsoft.com/office/drawing/2014/main" id="{29C56FAD-03B3-363E-9BA0-F80FB0573DCF}"/>
              </a:ext>
            </a:extLst>
          </p:cNvPr>
          <p:cNvGrpSpPr>
            <a:grpSpLocks/>
          </p:cNvGrpSpPr>
          <p:nvPr/>
        </p:nvGrpSpPr>
        <p:grpSpPr bwMode="auto">
          <a:xfrm>
            <a:off x="1830388" y="3013075"/>
            <a:ext cx="911225" cy="134938"/>
            <a:chOff x="9277388" y="2670561"/>
            <a:chExt cx="1215173" cy="180000"/>
          </a:xfrm>
        </p:grpSpPr>
        <p:sp>
          <p:nvSpPr>
            <p:cNvPr id="9" name="Elipsa 26">
              <a:extLst>
                <a:ext uri="{FF2B5EF4-FFF2-40B4-BE49-F238E27FC236}">
                  <a16:creationId xmlns:a16="http://schemas.microsoft.com/office/drawing/2014/main" id="{08AD61D7-032C-4269-D9D3-46B1EB809258}"/>
                </a:ext>
              </a:extLst>
            </p:cNvPr>
            <p:cNvSpPr/>
            <p:nvPr/>
          </p:nvSpPr>
          <p:spPr>
            <a:xfrm>
              <a:off x="9277388" y="2670561"/>
              <a:ext cx="179947" cy="180000"/>
            </a:xfrm>
            <a:prstGeom prst="ellipse">
              <a:avLst/>
            </a:prstGeom>
            <a:solidFill>
              <a:srgbClr val="E97307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350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6A7411B5-5D36-A8DA-3BA3-75E8D40039E7}"/>
                </a:ext>
              </a:extLst>
            </p:cNvPr>
            <p:cNvSpPr/>
            <p:nvPr/>
          </p:nvSpPr>
          <p:spPr>
            <a:xfrm>
              <a:off x="9368419" y="2674796"/>
              <a:ext cx="1124142" cy="1715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defTabSz="685800" eaLnBrk="1" fontAlgn="auto" hangingPunct="1">
                <a:lnSpc>
                  <a:spcPts val="97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prstClr val="black"/>
                  </a:solidFill>
                  <a:latin typeface="Arial"/>
                </a:rPr>
                <a:t>Gorzej 6% </a:t>
              </a:r>
            </a:p>
          </p:txBody>
        </p:sp>
      </p:grpSp>
      <p:grpSp>
        <p:nvGrpSpPr>
          <p:cNvPr id="54280" name="Grupa 40">
            <a:extLst>
              <a:ext uri="{FF2B5EF4-FFF2-40B4-BE49-F238E27FC236}">
                <a16:creationId xmlns:a16="http://schemas.microsoft.com/office/drawing/2014/main" id="{25968FE8-0966-02C0-81B5-4B437D494291}"/>
              </a:ext>
            </a:extLst>
          </p:cNvPr>
          <p:cNvGrpSpPr>
            <a:grpSpLocks/>
          </p:cNvGrpSpPr>
          <p:nvPr/>
        </p:nvGrpSpPr>
        <p:grpSpPr bwMode="auto">
          <a:xfrm>
            <a:off x="1962150" y="4821238"/>
            <a:ext cx="1095375" cy="134937"/>
            <a:chOff x="9277388" y="2694271"/>
            <a:chExt cx="1460607" cy="180000"/>
          </a:xfrm>
        </p:grpSpPr>
        <p:sp>
          <p:nvSpPr>
            <p:cNvPr id="12" name="Elipsa 26">
              <a:extLst>
                <a:ext uri="{FF2B5EF4-FFF2-40B4-BE49-F238E27FC236}">
                  <a16:creationId xmlns:a16="http://schemas.microsoft.com/office/drawing/2014/main" id="{4EC875B0-B29F-CC6E-F368-48AC40875207}"/>
                </a:ext>
              </a:extLst>
            </p:cNvPr>
            <p:cNvSpPr/>
            <p:nvPr/>
          </p:nvSpPr>
          <p:spPr>
            <a:xfrm>
              <a:off x="9277388" y="2694271"/>
              <a:ext cx="179931" cy="180000"/>
            </a:xfrm>
            <a:prstGeom prst="ellipse">
              <a:avLst/>
            </a:prstGeom>
            <a:solidFill>
              <a:srgbClr val="BBD5D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350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D427826A-9EDF-5518-0CFE-EAD615D4E25B}"/>
                </a:ext>
              </a:extLst>
            </p:cNvPr>
            <p:cNvSpPr/>
            <p:nvPr/>
          </p:nvSpPr>
          <p:spPr>
            <a:xfrm>
              <a:off x="9484837" y="2700623"/>
              <a:ext cx="1253158" cy="17153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defTabSz="685800" eaLnBrk="1" fontAlgn="auto" hangingPunct="1">
                <a:lnSpc>
                  <a:spcPts val="97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prstClr val="black"/>
                  </a:solidFill>
                  <a:latin typeface="Arial"/>
                </a:rPr>
                <a:t>Tak samo 31% </a:t>
              </a:r>
            </a:p>
          </p:txBody>
        </p:sp>
      </p:grpSp>
      <p:grpSp>
        <p:nvGrpSpPr>
          <p:cNvPr id="54281" name="Grupa 36">
            <a:extLst>
              <a:ext uri="{FF2B5EF4-FFF2-40B4-BE49-F238E27FC236}">
                <a16:creationId xmlns:a16="http://schemas.microsoft.com/office/drawing/2014/main" id="{952072C2-5804-D5E6-77A7-B232DBB77DA5}"/>
              </a:ext>
            </a:extLst>
          </p:cNvPr>
          <p:cNvGrpSpPr>
            <a:grpSpLocks/>
          </p:cNvGrpSpPr>
          <p:nvPr/>
        </p:nvGrpSpPr>
        <p:grpSpPr bwMode="auto">
          <a:xfrm>
            <a:off x="5689600" y="2924175"/>
            <a:ext cx="911225" cy="134938"/>
            <a:chOff x="9277388" y="2670561"/>
            <a:chExt cx="1215175" cy="180000"/>
          </a:xfrm>
        </p:grpSpPr>
        <p:sp>
          <p:nvSpPr>
            <p:cNvPr id="15" name="Elipsa 26">
              <a:extLst>
                <a:ext uri="{FF2B5EF4-FFF2-40B4-BE49-F238E27FC236}">
                  <a16:creationId xmlns:a16="http://schemas.microsoft.com/office/drawing/2014/main" id="{1FBA3296-5D3A-D932-94E6-0B8ED44EA2F2}"/>
                </a:ext>
              </a:extLst>
            </p:cNvPr>
            <p:cNvSpPr/>
            <p:nvPr/>
          </p:nvSpPr>
          <p:spPr>
            <a:xfrm>
              <a:off x="9277388" y="2670561"/>
              <a:ext cx="179948" cy="180000"/>
            </a:xfrm>
            <a:prstGeom prst="ellipse">
              <a:avLst/>
            </a:prstGeom>
            <a:solidFill>
              <a:srgbClr val="105C7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350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8FDF3E96-4318-C2C4-0DB4-035AD04F4071}"/>
                </a:ext>
              </a:extLst>
            </p:cNvPr>
            <p:cNvSpPr/>
            <p:nvPr/>
          </p:nvSpPr>
          <p:spPr>
            <a:xfrm>
              <a:off x="9368421" y="2674796"/>
              <a:ext cx="1124142" cy="17152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defTabSz="685800" eaLnBrk="1" fontAlgn="auto" hangingPunct="1">
                <a:lnSpc>
                  <a:spcPts val="975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050" b="1" kern="0" dirty="0">
                  <a:solidFill>
                    <a:prstClr val="black"/>
                  </a:solidFill>
                  <a:latin typeface="Arial"/>
                </a:rPr>
                <a:t>Lepiej 55% </a:t>
              </a:r>
            </a:p>
          </p:txBody>
        </p:sp>
      </p:grpSp>
      <p:sp>
        <p:nvSpPr>
          <p:cNvPr id="54282" name="pole tekstowe 6">
            <a:extLst>
              <a:ext uri="{FF2B5EF4-FFF2-40B4-BE49-F238E27FC236}">
                <a16:creationId xmlns:a16="http://schemas.microsoft.com/office/drawing/2014/main" id="{5BCE44A0-BC81-1582-E445-CC7CFC99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588" y="6292850"/>
            <a:ext cx="6334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N=6600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Wykres 1" descr="Przedstawiono dane w formie graficznej - wykres. Ze szczegółami można zapoznać się w tabelach Excel.">
            <a:extLst>
              <a:ext uri="{FF2B5EF4-FFF2-40B4-BE49-F238E27FC236}">
                <a16:creationId xmlns:a16="http://schemas.microsoft.com/office/drawing/2014/main" id="{9B4CBF21-F8A8-827A-5526-D79EC64E87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3038" y="1427163"/>
          <a:ext cx="7432675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37765" imgH="4986960" progId="Excel.Chart.8">
                  <p:embed/>
                </p:oleObj>
              </mc:Choice>
              <mc:Fallback>
                <p:oleObj name="Chart" r:id="rId2" imgW="7437765" imgH="4986960" progId="Excel.Chart.8">
                  <p:embed/>
                  <p:pic>
                    <p:nvPicPr>
                      <p:cNvPr id="58371" name="Wykres 1" descr="Przedstawiono dane w formie graficznej - wykres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9B4CBF21-F8A8-827A-5526-D79EC64E87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427163"/>
                        <a:ext cx="7432675" cy="498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785C4B73-52A9-3D46-2B50-B2630698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04" y="153194"/>
            <a:ext cx="9477375" cy="825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Preferowane miejsce do życia</a:t>
            </a:r>
          </a:p>
        </p:txBody>
      </p:sp>
      <p:sp>
        <p:nvSpPr>
          <p:cNvPr id="58373" name="pole tekstowe 4">
            <a:extLst>
              <a:ext uri="{FF2B5EF4-FFF2-40B4-BE49-F238E27FC236}">
                <a16:creationId xmlns:a16="http://schemas.microsoft.com/office/drawing/2014/main" id="{0255A153-124A-3F58-0BBE-DE01675D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946150"/>
            <a:ext cx="7229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Q16: Niezależnie od Pana/i aktualnej sytuacji, gdyby mógł/mogła Pan/i urządzić swoje życie od nowa, w dowolnie wybranym miejscu, to czy wybrałby/aby Pan/i:?</a:t>
            </a:r>
          </a:p>
        </p:txBody>
      </p:sp>
      <p:grpSp>
        <p:nvGrpSpPr>
          <p:cNvPr id="58374" name="Grupa 7">
            <a:extLst>
              <a:ext uri="{FF2B5EF4-FFF2-40B4-BE49-F238E27FC236}">
                <a16:creationId xmlns:a16="http://schemas.microsoft.com/office/drawing/2014/main" id="{28324F50-FC21-F40C-C137-9BDAD4243B37}"/>
              </a:ext>
            </a:extLst>
          </p:cNvPr>
          <p:cNvGrpSpPr>
            <a:grpSpLocks/>
          </p:cNvGrpSpPr>
          <p:nvPr/>
        </p:nvGrpSpPr>
        <p:grpSpPr bwMode="auto">
          <a:xfrm>
            <a:off x="6451600" y="2817813"/>
            <a:ext cx="1463675" cy="180975"/>
            <a:chOff x="9277388" y="2670561"/>
            <a:chExt cx="1463149" cy="180000"/>
          </a:xfrm>
        </p:grpSpPr>
        <p:sp>
          <p:nvSpPr>
            <p:cNvPr id="9" name="Elipsa 26">
              <a:extLst>
                <a:ext uri="{FF2B5EF4-FFF2-40B4-BE49-F238E27FC236}">
                  <a16:creationId xmlns:a16="http://schemas.microsoft.com/office/drawing/2014/main" id="{C667F5DF-D298-5D8A-4D86-1766C163AEAC}"/>
                </a:ext>
              </a:extLst>
            </p:cNvPr>
            <p:cNvSpPr/>
            <p:nvPr/>
          </p:nvSpPr>
          <p:spPr>
            <a:xfrm>
              <a:off x="9277388" y="2670561"/>
              <a:ext cx="179324" cy="180000"/>
            </a:xfrm>
            <a:prstGeom prst="ellipse">
              <a:avLst/>
            </a:prstGeom>
            <a:solidFill>
              <a:srgbClr val="105C73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FA8BC85B-B697-5F05-C670-5535E0DCE097}"/>
                </a:ext>
              </a:extLst>
            </p:cNvPr>
            <p:cNvSpPr/>
            <p:nvPr/>
          </p:nvSpPr>
          <p:spPr>
            <a:xfrm>
              <a:off x="9369430" y="2675297"/>
              <a:ext cx="1371107" cy="16579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r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solidFill>
                    <a:prstClr val="black"/>
                  </a:solidFill>
                  <a:latin typeface="Arial"/>
                </a:rPr>
                <a:t>Pomorze 66% </a:t>
              </a:r>
            </a:p>
          </p:txBody>
        </p:sp>
      </p:grpSp>
      <p:grpSp>
        <p:nvGrpSpPr>
          <p:cNvPr id="58375" name="Grupa 10">
            <a:extLst>
              <a:ext uri="{FF2B5EF4-FFF2-40B4-BE49-F238E27FC236}">
                <a16:creationId xmlns:a16="http://schemas.microsoft.com/office/drawing/2014/main" id="{2903D298-167C-D143-7C99-2A4FA6B81AE7}"/>
              </a:ext>
            </a:extLst>
          </p:cNvPr>
          <p:cNvGrpSpPr>
            <a:grpSpLocks/>
          </p:cNvGrpSpPr>
          <p:nvPr/>
        </p:nvGrpSpPr>
        <p:grpSpPr bwMode="auto">
          <a:xfrm>
            <a:off x="1555750" y="2665413"/>
            <a:ext cx="2001838" cy="333375"/>
            <a:chOff x="9277388" y="2670561"/>
            <a:chExt cx="2002176" cy="333425"/>
          </a:xfrm>
        </p:grpSpPr>
        <p:sp>
          <p:nvSpPr>
            <p:cNvPr id="12" name="Elipsa 26">
              <a:extLst>
                <a:ext uri="{FF2B5EF4-FFF2-40B4-BE49-F238E27FC236}">
                  <a16:creationId xmlns:a16="http://schemas.microsoft.com/office/drawing/2014/main" id="{A51EF470-1E83-7EC9-213D-39F96A72644C}"/>
                </a:ext>
              </a:extLst>
            </p:cNvPr>
            <p:cNvSpPr/>
            <p:nvPr/>
          </p:nvSpPr>
          <p:spPr>
            <a:xfrm>
              <a:off x="9277388" y="2670561"/>
              <a:ext cx="179418" cy="179414"/>
            </a:xfrm>
            <a:prstGeom prst="ellipse">
              <a:avLst/>
            </a:prstGeom>
            <a:solidFill>
              <a:srgbClr val="E97307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FEED14B2-AFF9-8716-6590-7D5019AC4910}"/>
                </a:ext>
              </a:extLst>
            </p:cNvPr>
            <p:cNvSpPr/>
            <p:nvPr/>
          </p:nvSpPr>
          <p:spPr>
            <a:xfrm>
              <a:off x="9369479" y="2670561"/>
              <a:ext cx="1910085" cy="33342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solidFill>
                    <a:prstClr val="black"/>
                  </a:solidFill>
                  <a:latin typeface="Arial"/>
                </a:rPr>
                <a:t>Poza Pomorzem </a:t>
              </a:r>
            </a:p>
            <a:p>
              <a:pPr algn="ctr" eaLnBrk="1" fontAlgn="auto" hangingPunct="1">
                <a:lnSpc>
                  <a:spcPts val="1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>
                  <a:solidFill>
                    <a:prstClr val="black"/>
                  </a:solidFill>
                  <a:latin typeface="Arial"/>
                </a:rPr>
                <a:t>24% </a:t>
              </a:r>
            </a:p>
          </p:txBody>
        </p:sp>
      </p:grpSp>
      <p:sp>
        <p:nvSpPr>
          <p:cNvPr id="58376" name="pole tekstowe 13">
            <a:extLst>
              <a:ext uri="{FF2B5EF4-FFF2-40B4-BE49-F238E27FC236}">
                <a16:creationId xmlns:a16="http://schemas.microsoft.com/office/drawing/2014/main" id="{F0CBBB8A-8F97-7221-FF8D-EB1F6468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238" y="2544763"/>
            <a:ext cx="30956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altLang="pl-PL" sz="1400" b="1">
                <a:solidFill>
                  <a:srgbClr val="000000"/>
                </a:solidFill>
                <a:latin typeface="Arial" panose="020B0604020202020204" pitchFamily="34" charset="0"/>
              </a:rPr>
              <a:t>Dwie trzecie respondentów, gdyby miało jeszcze raz wybrać dowolne miejsce do życia na Ziemi, wybrałoby Pomorze, w tym 55 proc. preferuje swoje obecne miejsce zamieszkania, czyli Gdańsk</a:t>
            </a:r>
            <a:r>
              <a:rPr lang="pl-PL" altLang="pl-PL" sz="1400">
                <a:solidFill>
                  <a:srgbClr val="000000"/>
                </a:solidFill>
                <a:latin typeface="Arial" panose="020B0604020202020204" pitchFamily="34" charset="0"/>
              </a:rPr>
              <a:t>. Inną miejscowość w Polsce poza Pomorzem wskazało 8 proc. zapytanych, a miejsce poza Polską – 16 proc. </a:t>
            </a:r>
          </a:p>
        </p:txBody>
      </p:sp>
      <p:sp>
        <p:nvSpPr>
          <p:cNvPr id="58377" name="pole tekstowe 14">
            <a:extLst>
              <a:ext uri="{FF2B5EF4-FFF2-40B4-BE49-F238E27FC236}">
                <a16:creationId xmlns:a16="http://schemas.microsoft.com/office/drawing/2014/main" id="{1A503C19-4280-5D20-A637-4CC8A75A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450" y="6581775"/>
            <a:ext cx="84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N=500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9" name="Wykres 1" descr="Przedstawiono dane w formie graficznej - wykres. Ze szczegółami można zapoznać się w tabelach Excel.">
            <a:extLst>
              <a:ext uri="{FF2B5EF4-FFF2-40B4-BE49-F238E27FC236}">
                <a16:creationId xmlns:a16="http://schemas.microsoft.com/office/drawing/2014/main" id="{81892307-8296-3B48-C8B6-0E7B4EE2F5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0" y="1600200"/>
          <a:ext cx="7432675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37765" imgH="4986960" progId="Excel.Chart.8">
                  <p:embed/>
                </p:oleObj>
              </mc:Choice>
              <mc:Fallback>
                <p:oleObj name="Chart" r:id="rId2" imgW="7437765" imgH="4986960" progId="Excel.Chart.8">
                  <p:embed/>
                  <p:pic>
                    <p:nvPicPr>
                      <p:cNvPr id="60419" name="Wykres 1" descr="Przedstawiono dane w formie graficznej - wykres. Ze szczegółami można zapoznać się w tabelach Excel.">
                        <a:extLst>
                          <a:ext uri="{FF2B5EF4-FFF2-40B4-BE49-F238E27FC236}">
                            <a16:creationId xmlns:a16="http://schemas.microsoft.com/office/drawing/2014/main" id="{81892307-8296-3B48-C8B6-0E7B4EE2F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1600200"/>
                        <a:ext cx="7432675" cy="498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938FF033-B08C-4B76-C25C-68B87D13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119063"/>
            <a:ext cx="10734548" cy="825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Prawdopodobieństwo wyprowadzki z miejsca zamieszkania</a:t>
            </a:r>
          </a:p>
        </p:txBody>
      </p:sp>
      <p:sp>
        <p:nvSpPr>
          <p:cNvPr id="60421" name="pole tekstowe 4">
            <a:extLst>
              <a:ext uri="{FF2B5EF4-FFF2-40B4-BE49-F238E27FC236}">
                <a16:creationId xmlns:a16="http://schemas.microsoft.com/office/drawing/2014/main" id="{8C6311F2-2500-DE77-1B85-BA8755027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962025"/>
            <a:ext cx="7512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pl-PL" altLang="pl-PL" sz="100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Q13: Na ile prawdopodobne jest, że w ciągu najbliższych 5 lat wyprowadzi się Pan/i / z miasta, w którym Pan/i obecnie mieszka? Proszę o ocenę na skali 1 – 5, gdzie 1 oznacza zdecydowanie nieprawdopodobne, a 5 – zdecydowanie prawdopodobne.</a:t>
            </a:r>
          </a:p>
        </p:txBody>
      </p:sp>
      <p:sp>
        <p:nvSpPr>
          <p:cNvPr id="60422" name="pole tekstowe 7">
            <a:extLst>
              <a:ext uri="{FF2B5EF4-FFF2-40B4-BE49-F238E27FC236}">
                <a16:creationId xmlns:a16="http://schemas.microsoft.com/office/drawing/2014/main" id="{E8B196BF-1CBB-19B7-B757-8FF8A8F1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438" y="2544763"/>
            <a:ext cx="352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l-PL" altLang="pl-PL" sz="1400">
                <a:solidFill>
                  <a:srgbClr val="000000"/>
                </a:solidFill>
                <a:latin typeface="Arial" panose="020B0604020202020204" pitchFamily="34" charset="0"/>
              </a:rPr>
              <a:t>Zgodnie z deklaracjami, 75 proc. respondentów nie zamierza wyprowadzić się ze swojego miejsca zamieszkania (z Gdańska) w okresie najbliższych 5 lat. Wyprowadzkę rozważa 14 proc. zapytanych, a 11 proc. nie udzieliło jednoznacznej odpowiedzi.</a:t>
            </a:r>
          </a:p>
        </p:txBody>
      </p:sp>
      <p:sp>
        <p:nvSpPr>
          <p:cNvPr id="60423" name="pole tekstowe 8">
            <a:extLst>
              <a:ext uri="{FF2B5EF4-FFF2-40B4-BE49-F238E27FC236}">
                <a16:creationId xmlns:a16="http://schemas.microsoft.com/office/drawing/2014/main" id="{5B75BFF5-1318-E403-C33C-88761DB8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7450" y="6581775"/>
            <a:ext cx="84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1200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N=500</a:t>
            </a:r>
          </a:p>
        </p:txBody>
      </p:sp>
      <p:sp>
        <p:nvSpPr>
          <p:cNvPr id="60424" name="pole tekstowe 9">
            <a:extLst>
              <a:ext uri="{FF2B5EF4-FFF2-40B4-BE49-F238E27FC236}">
                <a16:creationId xmlns:a16="http://schemas.microsoft.com/office/drawing/2014/main" id="{CA576E62-F953-708B-DE9F-1AA730EC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25" y="1397000"/>
            <a:ext cx="576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l-PL" altLang="pl-PL" sz="800" i="1">
                <a:solidFill>
                  <a:srgbClr val="000000"/>
                </a:solidFill>
                <a:latin typeface="Arial" panose="020B0604020202020204" pitchFamily="34" charset="0"/>
                <a:ea typeface="Blogger Sans"/>
                <a:cs typeface="Blogger Sans"/>
              </a:rPr>
              <a:t>Odpowiedzi 5 i 4 – prawdopodobne; 3 – ani prawdopodobne, ani nieprawdopodobne; 1 i 2 – nieprawdopodobne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2757</Words>
  <Application>Microsoft Office PowerPoint</Application>
  <PresentationFormat>Panoramiczny</PresentationFormat>
  <Paragraphs>167</Paragraphs>
  <Slides>35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7" baseType="lpstr">
      <vt:lpstr>Arial</vt:lpstr>
      <vt:lpstr>Book Antiqua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Chart</vt:lpstr>
      <vt:lpstr>Współcześni Pomorzanie  –jacy jesteśmy?  </vt:lpstr>
      <vt:lpstr>Prezentacja programu PowerPoint</vt:lpstr>
      <vt:lpstr>Prezentacja programu PowerPoint</vt:lpstr>
      <vt:lpstr>Jakie mamy spontaniczne skojarzenia z Pomorzem?</vt:lpstr>
      <vt:lpstr>Prezentacja programu PowerPoint</vt:lpstr>
      <vt:lpstr>Jako Pomorzanie jesteśmy zadowoleni z jakości życia na Pomorzu!</vt:lpstr>
      <vt:lpstr>Jak się żyje na Pomorzu w porównaniu do innych regionów?</vt:lpstr>
      <vt:lpstr>Preferowane miejsce do życia</vt:lpstr>
      <vt:lpstr>Prawdopodobieństwo wyprowadzki z miejsca zamieszkania</vt:lpstr>
      <vt:lpstr>Jeśli wyprowadzka, to dokąd i dlaczego?</vt:lpstr>
      <vt:lpstr>Prezentacja programu PowerPoint</vt:lpstr>
      <vt:lpstr>Prezentacja programu PowerPoint</vt:lpstr>
      <vt:lpstr>Duma z Pomorza</vt:lpstr>
      <vt:lpstr>Prezentacja programu PowerPoint</vt:lpstr>
      <vt:lpstr>Prezentacja programu PowerPoint</vt:lpstr>
      <vt:lpstr>Więzi emocjonalne – subregiony Pomorza</vt:lpstr>
      <vt:lpstr>Prezentacja programu PowerPoint</vt:lpstr>
      <vt:lpstr>Relacje gdańszczan z subregionami Pomorza</vt:lpstr>
      <vt:lpstr>Stosunek do różnych grup mieszkańców Pomorza</vt:lpstr>
      <vt:lpstr>Wpływ imigracji na jakość życia – porównanie wyników</vt:lpstr>
      <vt:lpstr>Czy Polska powinna przyjmować cudzoziemców?</vt:lpstr>
      <vt:lpstr>Stosunek do osób różnych narodowości POLSKA styczeń 2022 (CBOS) vs POMORZE jesień 2022 (IBRiS)</vt:lpstr>
      <vt:lpstr>Prezentacja programu PowerPoint</vt:lpstr>
      <vt:lpstr>Prezentacja programu PowerPoint</vt:lpstr>
      <vt:lpstr>Prezentacja programu PowerPoint</vt:lpstr>
      <vt:lpstr>Prezentacja programu PowerPoint</vt:lpstr>
      <vt:lpstr>Ogólne opinie Pomorzan na temat samorządu</vt:lpstr>
      <vt:lpstr>Prezentacja programu PowerPoint</vt:lpstr>
      <vt:lpstr>Prezentacja programu PowerPoint</vt:lpstr>
      <vt:lpstr>Prezentacja programu PowerPoint</vt:lpstr>
      <vt:lpstr>Styl życia – media i aktywność online</vt:lpstr>
      <vt:lpstr>Styl życia – życie towarzyskie i kulturalne offline</vt:lpstr>
      <vt:lpstr>Zadowolenie z życia</vt:lpstr>
      <vt:lpstr>Poglądy polityczne Pomorzan: gospodarcze i obyczajowe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Cezary Obracht-Prondzyński</dc:creator>
  <dc:description/>
  <cp:lastModifiedBy>Cezary Obracht-Prondzyński</cp:lastModifiedBy>
  <cp:revision>35</cp:revision>
  <dcterms:created xsi:type="dcterms:W3CDTF">2023-10-15T14:55:05Z</dcterms:created>
  <dcterms:modified xsi:type="dcterms:W3CDTF">2024-03-30T17:46:50Z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</Properties>
</file>