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0" r:id="rId3"/>
  </p:sldMasterIdLst>
  <p:notesMasterIdLst>
    <p:notesMasterId r:id="rId15"/>
  </p:notesMasterIdLst>
  <p:sldIdLst>
    <p:sldId id="257" r:id="rId4"/>
    <p:sldId id="1889" r:id="rId5"/>
    <p:sldId id="1890" r:id="rId6"/>
    <p:sldId id="1891" r:id="rId7"/>
    <p:sldId id="1892" r:id="rId8"/>
    <p:sldId id="1896" r:id="rId9"/>
    <p:sldId id="1897" r:id="rId10"/>
    <p:sldId id="1898" r:id="rId11"/>
    <p:sldId id="1899" r:id="rId12"/>
    <p:sldId id="1900" r:id="rId13"/>
    <p:sldId id="1895" r:id="rId1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5C0"/>
    <a:srgbClr val="00A29E"/>
    <a:srgbClr val="AFFFFF"/>
    <a:srgbClr val="D46E2B"/>
    <a:srgbClr val="E89419"/>
    <a:srgbClr val="FAEB0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Nakłady</a:t>
            </a:r>
            <a:r>
              <a:rPr lang="pl-PL" sz="16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na B+R w relacji do PKB w 2021 r</a:t>
            </a:r>
            <a:r>
              <a:rPr lang="pl-PL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TABLICA!$B$1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1D6-429A-840B-C10394E2FA04}"/>
              </c:ext>
            </c:extLst>
          </c:dPt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D6-429A-840B-C10394E2FA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TABLICA!$A$2:$A$17</c:f>
              <c:strCache>
                <c:ptCount val="16"/>
                <c:pt idx="0">
                  <c:v>LUBUSKIE</c:v>
                </c:pt>
                <c:pt idx="1">
                  <c:v>ŚWIĘTOKRZYSKIE</c:v>
                </c:pt>
                <c:pt idx="2">
                  <c:v>OPOLSKIE</c:v>
                </c:pt>
                <c:pt idx="3">
                  <c:v>ZACHODNIOPOMORSKIE</c:v>
                </c:pt>
                <c:pt idx="4">
                  <c:v>PODLASKIE</c:v>
                </c:pt>
                <c:pt idx="5">
                  <c:v>WIELKOPOLSKIE</c:v>
                </c:pt>
                <c:pt idx="6">
                  <c:v>ŚLĄSKIE</c:v>
                </c:pt>
                <c:pt idx="7">
                  <c:v>KUJAWSKO-POMORSKIE</c:v>
                </c:pt>
                <c:pt idx="8">
                  <c:v>ŁÓDZKIE</c:v>
                </c:pt>
                <c:pt idx="9">
                  <c:v>LUBELSKIE</c:v>
                </c:pt>
                <c:pt idx="10">
                  <c:v>WARMIŃSKO-MAZURSKIE</c:v>
                </c:pt>
                <c:pt idx="11">
                  <c:v>PODKARPACKIE</c:v>
                </c:pt>
                <c:pt idx="12">
                  <c:v>DOLNOŚLĄSKIE</c:v>
                </c:pt>
                <c:pt idx="13">
                  <c:v>POMORSKIE</c:v>
                </c:pt>
                <c:pt idx="14">
                  <c:v>MAZOWIECKIE</c:v>
                </c:pt>
                <c:pt idx="15">
                  <c:v>MAŁOPOLSKIE</c:v>
                </c:pt>
              </c:strCache>
            </c:strRef>
          </c:cat>
          <c:val>
            <c:numRef>
              <c:f>TABLICA!$B$2:$B$17</c:f>
              <c:numCache>
                <c:formatCode>#,##0.00</c:formatCode>
                <c:ptCount val="16"/>
                <c:pt idx="0">
                  <c:v>0.34</c:v>
                </c:pt>
                <c:pt idx="1">
                  <c:v>0.48</c:v>
                </c:pt>
                <c:pt idx="2">
                  <c:v>0.57999999999999996</c:v>
                </c:pt>
                <c:pt idx="3">
                  <c:v>0.65</c:v>
                </c:pt>
                <c:pt idx="4">
                  <c:v>0.87</c:v>
                </c:pt>
                <c:pt idx="5">
                  <c:v>0.9</c:v>
                </c:pt>
                <c:pt idx="6">
                  <c:v>0.95</c:v>
                </c:pt>
                <c:pt idx="7">
                  <c:v>1.02</c:v>
                </c:pt>
                <c:pt idx="8">
                  <c:v>1.1299999999999999</c:v>
                </c:pt>
                <c:pt idx="9">
                  <c:v>1.1399999999999999</c:v>
                </c:pt>
                <c:pt idx="10">
                  <c:v>1.21</c:v>
                </c:pt>
                <c:pt idx="11">
                  <c:v>1.29</c:v>
                </c:pt>
                <c:pt idx="12">
                  <c:v>1.39</c:v>
                </c:pt>
                <c:pt idx="13">
                  <c:v>1.84</c:v>
                </c:pt>
                <c:pt idx="14">
                  <c:v>2.16</c:v>
                </c:pt>
                <c:pt idx="15">
                  <c:v>2.5099999999999998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D6-429A-840B-C10394E2F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8040687"/>
        <c:axId val="911475199"/>
      </c:barChart>
      <c:catAx>
        <c:axId val="198804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11475199"/>
        <c:crosses val="autoZero"/>
        <c:auto val="1"/>
        <c:lblAlgn val="ctr"/>
        <c:lblOffset val="100"/>
        <c:noMultiLvlLbl val="0"/>
      </c:catAx>
      <c:valAx>
        <c:axId val="91147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8804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000" b="1">
                <a:latin typeface="Arial" panose="020B0604020202020204" pitchFamily="34" charset="0"/>
                <a:cs typeface="Arial" panose="020B0604020202020204" pitchFamily="34" charset="0"/>
              </a:rPr>
              <a:t>Personel B+R w 2022 r.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TABLICA!$B$1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B53-4DDA-A1DA-DCF1B7C0C75B}"/>
              </c:ext>
            </c:extLst>
          </c:dPt>
          <c:dLbls>
            <c:dLbl>
              <c:idx val="1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53-4DDA-A1DA-DCF1B7C0C7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TABLICA!$A$2:$A$17</c:f>
              <c:strCache>
                <c:ptCount val="16"/>
                <c:pt idx="0">
                  <c:v>LUBUSKIE</c:v>
                </c:pt>
                <c:pt idx="1">
                  <c:v>ŚWIĘTOKRZYSKIE</c:v>
                </c:pt>
                <c:pt idx="2">
                  <c:v>OPOLSKIE</c:v>
                </c:pt>
                <c:pt idx="3">
                  <c:v>PODLASKIE</c:v>
                </c:pt>
                <c:pt idx="4">
                  <c:v>WARMIŃSKO-MAZURSKIE</c:v>
                </c:pt>
                <c:pt idx="5">
                  <c:v>ZACHODNIOPOMORSKIE</c:v>
                </c:pt>
                <c:pt idx="6">
                  <c:v>PODKARPACKIE</c:v>
                </c:pt>
                <c:pt idx="7">
                  <c:v>KUJAWSKO-POMORSKIE</c:v>
                </c:pt>
                <c:pt idx="8">
                  <c:v>LUBELSKIE</c:v>
                </c:pt>
                <c:pt idx="9">
                  <c:v>ŁÓDZKIE</c:v>
                </c:pt>
                <c:pt idx="10">
                  <c:v>WIELKOPOLSKIE</c:v>
                </c:pt>
                <c:pt idx="11">
                  <c:v>POMORSKIE</c:v>
                </c:pt>
                <c:pt idx="12">
                  <c:v>ŚLĄSKIE</c:v>
                </c:pt>
                <c:pt idx="13">
                  <c:v>DOLNOŚLĄSKIE</c:v>
                </c:pt>
                <c:pt idx="14">
                  <c:v>MAŁOPOLSKIE</c:v>
                </c:pt>
                <c:pt idx="15">
                  <c:v>MAZOWIECKIE</c:v>
                </c:pt>
              </c:strCache>
            </c:strRef>
          </c:cat>
          <c:val>
            <c:numRef>
              <c:f>TABLICA!$B$2:$B$17</c:f>
              <c:numCache>
                <c:formatCode>#\ ##0.0</c:formatCode>
                <c:ptCount val="16"/>
                <c:pt idx="0">
                  <c:v>1155.0999999999999</c:v>
                </c:pt>
                <c:pt idx="1">
                  <c:v>1276.3</c:v>
                </c:pt>
                <c:pt idx="2">
                  <c:v>1792.7</c:v>
                </c:pt>
                <c:pt idx="3">
                  <c:v>2387.4</c:v>
                </c:pt>
                <c:pt idx="4">
                  <c:v>2743.8</c:v>
                </c:pt>
                <c:pt idx="5">
                  <c:v>3094.8</c:v>
                </c:pt>
                <c:pt idx="6">
                  <c:v>5376.1</c:v>
                </c:pt>
                <c:pt idx="7">
                  <c:v>5561.8</c:v>
                </c:pt>
                <c:pt idx="8">
                  <c:v>6286.8</c:v>
                </c:pt>
                <c:pt idx="9">
                  <c:v>8017.7</c:v>
                </c:pt>
                <c:pt idx="10">
                  <c:v>10073.9</c:v>
                </c:pt>
                <c:pt idx="11">
                  <c:v>11786.7</c:v>
                </c:pt>
                <c:pt idx="12">
                  <c:v>13080.9</c:v>
                </c:pt>
                <c:pt idx="13">
                  <c:v>15483.1</c:v>
                </c:pt>
                <c:pt idx="14">
                  <c:v>22592.400000000001</c:v>
                </c:pt>
                <c:pt idx="15">
                  <c:v>53389.2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53-4DDA-A1DA-DCF1B7C0C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7001663"/>
        <c:axId val="1914968799"/>
      </c:barChart>
      <c:catAx>
        <c:axId val="1917001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4968799"/>
        <c:crosses val="autoZero"/>
        <c:auto val="1"/>
        <c:lblAlgn val="ctr"/>
        <c:lblOffset val="100"/>
        <c:noMultiLvlLbl val="0"/>
      </c:catAx>
      <c:valAx>
        <c:axId val="1914968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7001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pl-PL" sz="16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16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Średni udział przedsiębiorstw innowacyjnych w ogólnej liczbie przedsiębiorstw w 2022 r.</a:t>
            </a:r>
          </a:p>
        </c:rich>
      </c:tx>
      <c:layout>
        <c:manualLayout>
          <c:xMode val="edge"/>
          <c:yMode val="edge"/>
          <c:x val="0.1947238846018052"/>
          <c:y val="2.3164234422052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pl-PL" sz="160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TABLICA!$B$1</c:f>
              <c:strCache>
                <c:ptCount val="1"/>
                <c:pt idx="0">
                  <c:v>średni udział przedsiębiorstw innowacyjnych w ogólnej liczbie przedsiębiorstw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77-4667-91AA-2B8216E47C69}"/>
              </c:ext>
            </c:extLst>
          </c:dPt>
          <c:dLbls>
            <c:dLbl>
              <c:idx val="1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77-4667-91AA-2B8216E47C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TABLICA!$A$2:$A$17</c:f>
              <c:strCache>
                <c:ptCount val="16"/>
                <c:pt idx="0">
                  <c:v>LUBUSKIE</c:v>
                </c:pt>
                <c:pt idx="1">
                  <c:v>WARMIŃSKO-MAZURSKIE</c:v>
                </c:pt>
                <c:pt idx="2">
                  <c:v>ŁÓDZKIE</c:v>
                </c:pt>
                <c:pt idx="3">
                  <c:v>LUBELSKIE</c:v>
                </c:pt>
                <c:pt idx="4">
                  <c:v>WIELKOPOLSKIE</c:v>
                </c:pt>
                <c:pt idx="5">
                  <c:v>ŚWIĘTOKRZYSKIE</c:v>
                </c:pt>
                <c:pt idx="6">
                  <c:v>MAŁOPOLSKIE</c:v>
                </c:pt>
                <c:pt idx="7">
                  <c:v>KUJAWSKO-POMORSKIE</c:v>
                </c:pt>
                <c:pt idx="8">
                  <c:v>ZACHODNIOPOMORSKIE</c:v>
                </c:pt>
                <c:pt idx="9">
                  <c:v>OPOLSKIE</c:v>
                </c:pt>
                <c:pt idx="10">
                  <c:v>PODLASKIE</c:v>
                </c:pt>
                <c:pt idx="11">
                  <c:v>POMORSKIE</c:v>
                </c:pt>
                <c:pt idx="12">
                  <c:v>MAZOWIECKIE</c:v>
                </c:pt>
                <c:pt idx="13">
                  <c:v>ŚLĄSKIE</c:v>
                </c:pt>
                <c:pt idx="14">
                  <c:v>DOLNOŚLĄSKIE</c:v>
                </c:pt>
                <c:pt idx="15">
                  <c:v>PODKARPACKIE</c:v>
                </c:pt>
              </c:strCache>
            </c:strRef>
          </c:cat>
          <c:val>
            <c:numRef>
              <c:f>TABLICA!$B$2:$B$17</c:f>
              <c:numCache>
                <c:formatCode>#\ ##0.0</c:formatCode>
                <c:ptCount val="16"/>
                <c:pt idx="0">
                  <c:v>20.399999999999999</c:v>
                </c:pt>
                <c:pt idx="1">
                  <c:v>20.9</c:v>
                </c:pt>
                <c:pt idx="2">
                  <c:v>24.3</c:v>
                </c:pt>
                <c:pt idx="3">
                  <c:v>25.4</c:v>
                </c:pt>
                <c:pt idx="4">
                  <c:v>25.5</c:v>
                </c:pt>
                <c:pt idx="5">
                  <c:v>29.2</c:v>
                </c:pt>
                <c:pt idx="6">
                  <c:v>29.4</c:v>
                </c:pt>
                <c:pt idx="7">
                  <c:v>29.9</c:v>
                </c:pt>
                <c:pt idx="8">
                  <c:v>29.9</c:v>
                </c:pt>
                <c:pt idx="9">
                  <c:v>30.3</c:v>
                </c:pt>
                <c:pt idx="10">
                  <c:v>33.1</c:v>
                </c:pt>
                <c:pt idx="11">
                  <c:v>36.299999999999997</c:v>
                </c:pt>
                <c:pt idx="12">
                  <c:v>36.6</c:v>
                </c:pt>
                <c:pt idx="13">
                  <c:v>37.5</c:v>
                </c:pt>
                <c:pt idx="14">
                  <c:v>37.6</c:v>
                </c:pt>
                <c:pt idx="1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77-4667-91AA-2B8216E47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100175"/>
        <c:axId val="1246257615"/>
      </c:barChart>
      <c:catAx>
        <c:axId val="21010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6257615"/>
        <c:crosses val="autoZero"/>
        <c:auto val="1"/>
        <c:lblAlgn val="ctr"/>
        <c:lblOffset val="100"/>
        <c:noMultiLvlLbl val="0"/>
      </c:catAx>
      <c:valAx>
        <c:axId val="1246257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100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pl-PL" sz="20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0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Wynalazki  w 2022 r.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pl-PL" sz="2000" b="1" i="0" u="none" strike="noStrike" kern="1200" spc="0" baseline="0" dirty="0" smtClean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TABLICA!$B$1</c:f>
              <c:strCache>
                <c:ptCount val="1"/>
                <c:pt idx="0">
                  <c:v>zgłoszenia w UPRP - 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F6D-4BB8-97C9-6D267E11DBA6}"/>
              </c:ext>
            </c:extLst>
          </c:dPt>
          <c:dLbls>
            <c:dLbl>
              <c:idx val="7"/>
              <c:layout>
                <c:manualLayout>
                  <c:x val="-2.660357474347641E-2"/>
                  <c:y val="-2.30840258541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6D-4BB8-97C9-6D267E11DB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TABLICA!$A$2:$A$17</c:f>
              <c:strCache>
                <c:ptCount val="16"/>
                <c:pt idx="0">
                  <c:v>LUBUSKIE</c:v>
                </c:pt>
                <c:pt idx="1">
                  <c:v>WARMIŃSKO-MAZURSKIE</c:v>
                </c:pt>
                <c:pt idx="2">
                  <c:v>ŚWIĘTOKRZYSKIE</c:v>
                </c:pt>
                <c:pt idx="3">
                  <c:v>PODLASKIE</c:v>
                </c:pt>
                <c:pt idx="4">
                  <c:v>OPOLSKIE</c:v>
                </c:pt>
                <c:pt idx="5">
                  <c:v>KUJAWSKO-POMORSKIE</c:v>
                </c:pt>
                <c:pt idx="6">
                  <c:v>ZACHODNIOPOMORSKIE</c:v>
                </c:pt>
                <c:pt idx="7">
                  <c:v>POMORSKIE</c:v>
                </c:pt>
                <c:pt idx="8">
                  <c:v>DOLNOŚLĄSKIE</c:v>
                </c:pt>
                <c:pt idx="9">
                  <c:v>PODKARPACKIE</c:v>
                </c:pt>
                <c:pt idx="10">
                  <c:v>ŁÓDZKIE</c:v>
                </c:pt>
                <c:pt idx="11">
                  <c:v>WIELKOPOLSKIE</c:v>
                </c:pt>
                <c:pt idx="12">
                  <c:v>LUBELSKIE</c:v>
                </c:pt>
                <c:pt idx="13">
                  <c:v>MAŁOPOLSKIE</c:v>
                </c:pt>
                <c:pt idx="14">
                  <c:v>ŚLĄSKIE</c:v>
                </c:pt>
                <c:pt idx="15">
                  <c:v>MAZOWIECKIE</c:v>
                </c:pt>
              </c:strCache>
            </c:strRef>
          </c:cat>
          <c:val>
            <c:numRef>
              <c:f>TABLICA!$B$2:$B$17</c:f>
              <c:numCache>
                <c:formatCode>#,##0</c:formatCode>
                <c:ptCount val="16"/>
                <c:pt idx="0">
                  <c:v>44</c:v>
                </c:pt>
                <c:pt idx="1">
                  <c:v>44</c:v>
                </c:pt>
                <c:pt idx="2">
                  <c:v>66</c:v>
                </c:pt>
                <c:pt idx="3">
                  <c:v>71</c:v>
                </c:pt>
                <c:pt idx="4">
                  <c:v>87</c:v>
                </c:pt>
                <c:pt idx="5">
                  <c:v>104</c:v>
                </c:pt>
                <c:pt idx="6">
                  <c:v>161</c:v>
                </c:pt>
                <c:pt idx="7">
                  <c:v>170</c:v>
                </c:pt>
                <c:pt idx="8">
                  <c:v>175</c:v>
                </c:pt>
                <c:pt idx="9">
                  <c:v>216</c:v>
                </c:pt>
                <c:pt idx="10">
                  <c:v>231</c:v>
                </c:pt>
                <c:pt idx="11">
                  <c:v>267</c:v>
                </c:pt>
                <c:pt idx="12">
                  <c:v>328</c:v>
                </c:pt>
                <c:pt idx="13">
                  <c:v>345</c:v>
                </c:pt>
                <c:pt idx="14">
                  <c:v>383</c:v>
                </c:pt>
                <c:pt idx="15">
                  <c:v>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6D-4BB8-97C9-6D267E11DBA6}"/>
            </c:ext>
          </c:extLst>
        </c:ser>
        <c:ser>
          <c:idx val="1"/>
          <c:order val="1"/>
          <c:tx>
            <c:strRef>
              <c:f>TABLICA!$C$1</c:f>
              <c:strCache>
                <c:ptCount val="1"/>
                <c:pt idx="0">
                  <c:v>patenty udzielone przez UPRP - ogółem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F6D-4BB8-97C9-6D267E11DBA6}"/>
              </c:ext>
            </c:extLst>
          </c:dPt>
          <c:dLbls>
            <c:dLbl>
              <c:idx val="7"/>
              <c:layout>
                <c:manualLayout>
                  <c:x val="2.1766561153753427E-2"/>
                  <c:y val="-4.1551246537396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6D-4BB8-97C9-6D267E11DB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TABLICA!$A$2:$A$17</c:f>
              <c:strCache>
                <c:ptCount val="16"/>
                <c:pt idx="0">
                  <c:v>LUBUSKIE</c:v>
                </c:pt>
                <c:pt idx="1">
                  <c:v>WARMIŃSKO-MAZURSKIE</c:v>
                </c:pt>
                <c:pt idx="2">
                  <c:v>ŚWIĘTOKRZYSKIE</c:v>
                </c:pt>
                <c:pt idx="3">
                  <c:v>PODLASKIE</c:v>
                </c:pt>
                <c:pt idx="4">
                  <c:v>OPOLSKIE</c:v>
                </c:pt>
                <c:pt idx="5">
                  <c:v>KUJAWSKO-POMORSKIE</c:v>
                </c:pt>
                <c:pt idx="6">
                  <c:v>ZACHODNIOPOMORSKIE</c:v>
                </c:pt>
                <c:pt idx="7">
                  <c:v>POMORSKIE</c:v>
                </c:pt>
                <c:pt idx="8">
                  <c:v>DOLNOŚLĄSKIE</c:v>
                </c:pt>
                <c:pt idx="9">
                  <c:v>PODKARPACKIE</c:v>
                </c:pt>
                <c:pt idx="10">
                  <c:v>ŁÓDZKIE</c:v>
                </c:pt>
                <c:pt idx="11">
                  <c:v>WIELKOPOLSKIE</c:v>
                </c:pt>
                <c:pt idx="12">
                  <c:v>LUBELSKIE</c:v>
                </c:pt>
                <c:pt idx="13">
                  <c:v>MAŁOPOLSKIE</c:v>
                </c:pt>
                <c:pt idx="14">
                  <c:v>ŚLĄSKIE</c:v>
                </c:pt>
                <c:pt idx="15">
                  <c:v>MAZOWIECKIE</c:v>
                </c:pt>
              </c:strCache>
            </c:strRef>
          </c:cat>
          <c:val>
            <c:numRef>
              <c:f>TABLICA!$C$2:$C$17</c:f>
              <c:numCache>
                <c:formatCode>#,##0</c:formatCode>
                <c:ptCount val="16"/>
                <c:pt idx="0">
                  <c:v>35</c:v>
                </c:pt>
                <c:pt idx="1">
                  <c:v>37</c:v>
                </c:pt>
                <c:pt idx="2">
                  <c:v>56</c:v>
                </c:pt>
                <c:pt idx="3">
                  <c:v>60</c:v>
                </c:pt>
                <c:pt idx="4">
                  <c:v>39</c:v>
                </c:pt>
                <c:pt idx="5">
                  <c:v>92</c:v>
                </c:pt>
                <c:pt idx="6">
                  <c:v>79</c:v>
                </c:pt>
                <c:pt idx="7">
                  <c:v>136</c:v>
                </c:pt>
                <c:pt idx="8">
                  <c:v>179</c:v>
                </c:pt>
                <c:pt idx="9">
                  <c:v>115</c:v>
                </c:pt>
                <c:pt idx="10">
                  <c:v>156</c:v>
                </c:pt>
                <c:pt idx="11">
                  <c:v>208</c:v>
                </c:pt>
                <c:pt idx="12">
                  <c:v>179</c:v>
                </c:pt>
                <c:pt idx="13">
                  <c:v>213</c:v>
                </c:pt>
                <c:pt idx="14">
                  <c:v>269</c:v>
                </c:pt>
                <c:pt idx="15">
                  <c:v>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6D-4BB8-97C9-6D267E11D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3015936"/>
        <c:axId val="351809040"/>
      </c:barChart>
      <c:catAx>
        <c:axId val="101301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1809040"/>
        <c:crosses val="autoZero"/>
        <c:auto val="1"/>
        <c:lblAlgn val="ctr"/>
        <c:lblOffset val="100"/>
        <c:noMultiLvlLbl val="0"/>
      </c:catAx>
      <c:valAx>
        <c:axId val="35180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1301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Nakłady</a:t>
            </a:r>
            <a:r>
              <a:rPr lang="pl-PL" sz="1600" b="1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B+R w relacji do PKB w Pomorskim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7290266841644794"/>
          <c:y val="7.153075822603719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TABLICA!$A$2</c:f>
              <c:strCache>
                <c:ptCount val="1"/>
                <c:pt idx="0">
                  <c:v>POMORSKIE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TABLICA!$B$1:$G$1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TABLICA!$B$2:$G$2</c:f>
              <c:numCache>
                <c:formatCode>#,##0.00</c:formatCode>
                <c:ptCount val="6"/>
                <c:pt idx="0">
                  <c:v>1.1399999999999999</c:v>
                </c:pt>
                <c:pt idx="1">
                  <c:v>1.08</c:v>
                </c:pt>
                <c:pt idx="2">
                  <c:v>1.4</c:v>
                </c:pt>
                <c:pt idx="3">
                  <c:v>1.69</c:v>
                </c:pt>
                <c:pt idx="4">
                  <c:v>1.74</c:v>
                </c:pt>
                <c:pt idx="5">
                  <c:v>1.84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B-42BB-8A4F-9F8CA3161A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1032671"/>
        <c:axId val="1751757359"/>
      </c:barChart>
      <c:catAx>
        <c:axId val="1361032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51757359"/>
        <c:crosses val="autoZero"/>
        <c:auto val="1"/>
        <c:lblAlgn val="ctr"/>
        <c:lblOffset val="100"/>
        <c:noMultiLvlLbl val="0"/>
      </c:catAx>
      <c:valAx>
        <c:axId val="1751757359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361032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Personel</a:t>
            </a:r>
            <a:r>
              <a:rPr lang="pl-PL" sz="1600" b="1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wewnętrzy B+R w Pomorskim </a:t>
            </a:r>
            <a:endPara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584011373578303"/>
          <c:y val="1.85313875376418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TABLICA!$A$2</c:f>
              <c:strCache>
                <c:ptCount val="1"/>
                <c:pt idx="0">
                  <c:v>POMORSKIE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TABLICA!$B$1:$F$1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TABLICA!$B$2:$F$2</c:f>
              <c:numCache>
                <c:formatCode>#\ ##0.0</c:formatCode>
                <c:ptCount val="5"/>
                <c:pt idx="0">
                  <c:v>8504.7999999999993</c:v>
                </c:pt>
                <c:pt idx="1">
                  <c:v>8835.2000000000007</c:v>
                </c:pt>
                <c:pt idx="2">
                  <c:v>9719.2999999999993</c:v>
                </c:pt>
                <c:pt idx="3">
                  <c:v>10245.700000000001</c:v>
                </c:pt>
                <c:pt idx="4">
                  <c:v>11786.7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AD-4421-BC6D-6C6FB2027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102975"/>
        <c:axId val="1243708975"/>
      </c:barChart>
      <c:catAx>
        <c:axId val="210102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3708975"/>
        <c:crosses val="autoZero"/>
        <c:auto val="1"/>
        <c:lblAlgn val="ctr"/>
        <c:lblOffset val="100"/>
        <c:noMultiLvlLbl val="0"/>
      </c:catAx>
      <c:valAx>
        <c:axId val="124370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1029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pl-PL" sz="1600" b="1" i="0" u="none" strike="noStrike" kern="1200" spc="0" baseline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1600" b="1" i="0" u="none" strike="noStrike" kern="1200" spc="0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Średni udział przedsiębiorstw innowacyjnych w ogólnej liczbie przedsiębiorstw w Pomorskim</a:t>
            </a:r>
          </a:p>
        </c:rich>
      </c:tx>
      <c:layout>
        <c:manualLayout>
          <c:xMode val="edge"/>
          <c:yMode val="edge"/>
          <c:x val="0.13323291251508806"/>
          <c:y val="6.94927032661570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pl-PL" sz="1600" b="1" i="0" u="none" strike="noStrike" kern="1200" spc="0" baseline="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7.5574434588774941E-2"/>
          <c:y val="0.34310864025943943"/>
          <c:w val="0.8990875973639082"/>
          <c:h val="0.54941733742628951"/>
        </c:manualLayout>
      </c:layout>
      <c:lineChart>
        <c:grouping val="standard"/>
        <c:varyColors val="0"/>
        <c:ser>
          <c:idx val="0"/>
          <c:order val="0"/>
          <c:tx>
            <c:strRef>
              <c:f>TABLICA!$A$2</c:f>
              <c:strCache>
                <c:ptCount val="1"/>
                <c:pt idx="0">
                  <c:v>POMORSKIE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TABLICA!$B$1:$L$1</c:f>
              <c:strCach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TABLICA!$B$2:$L$2</c:f>
              <c:numCache>
                <c:formatCode>#\ ##0.0</c:formatCode>
                <c:ptCount val="11"/>
                <c:pt idx="0">
                  <c:v>10.9</c:v>
                </c:pt>
                <c:pt idx="1">
                  <c:v>12.5</c:v>
                </c:pt>
                <c:pt idx="2">
                  <c:v>12.3</c:v>
                </c:pt>
                <c:pt idx="3">
                  <c:v>12.6</c:v>
                </c:pt>
                <c:pt idx="4">
                  <c:v>18.100000000000001</c:v>
                </c:pt>
                <c:pt idx="5">
                  <c:v>15.5</c:v>
                </c:pt>
                <c:pt idx="6">
                  <c:v>25.6</c:v>
                </c:pt>
                <c:pt idx="7">
                  <c:v>15.4</c:v>
                </c:pt>
                <c:pt idx="8">
                  <c:v>31.1</c:v>
                </c:pt>
                <c:pt idx="9">
                  <c:v>23.7</c:v>
                </c:pt>
                <c:pt idx="10">
                  <c:v>36.299999999999997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A0-40C0-B89B-ED3609BDEDA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20605183"/>
        <c:axId val="1917976463"/>
      </c:lineChart>
      <c:catAx>
        <c:axId val="220605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7976463"/>
        <c:crosses val="autoZero"/>
        <c:auto val="1"/>
        <c:lblAlgn val="ctr"/>
        <c:lblOffset val="100"/>
        <c:noMultiLvlLbl val="0"/>
      </c:catAx>
      <c:valAx>
        <c:axId val="1917976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0605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pl-PL" sz="16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1600" b="1" i="0" u="none" strike="noStrike" kern="1200" spc="0" baseline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Wynalazki w Pomorskim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l-PL" sz="16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TABLICA!$A$2</c:f>
              <c:strCache>
                <c:ptCount val="1"/>
                <c:pt idx="0">
                  <c:v>zgłoszenia w UPRP - 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TABLICA!$B$1:$F$1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TABLICA!$B$2:$F$2</c:f>
              <c:numCache>
                <c:formatCode>#,##0</c:formatCode>
                <c:ptCount val="5"/>
                <c:pt idx="0">
                  <c:v>207</c:v>
                </c:pt>
                <c:pt idx="1">
                  <c:v>194</c:v>
                </c:pt>
                <c:pt idx="2">
                  <c:v>223</c:v>
                </c:pt>
                <c:pt idx="3">
                  <c:v>192</c:v>
                </c:pt>
                <c:pt idx="4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5-4238-BB9F-03A29A29B247}"/>
            </c:ext>
          </c:extLst>
        </c:ser>
        <c:ser>
          <c:idx val="1"/>
          <c:order val="1"/>
          <c:tx>
            <c:strRef>
              <c:f>TABLICA!$A$3</c:f>
              <c:strCache>
                <c:ptCount val="1"/>
                <c:pt idx="0">
                  <c:v>patenty udzielone przez UPRP - ogółem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TABLICA!$B$1:$F$1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TABLICA!$B$3:$F$3</c:f>
              <c:numCache>
                <c:formatCode>#,##0</c:formatCode>
                <c:ptCount val="5"/>
                <c:pt idx="0">
                  <c:v>136</c:v>
                </c:pt>
                <c:pt idx="1">
                  <c:v>160</c:v>
                </c:pt>
                <c:pt idx="2">
                  <c:v>110</c:v>
                </c:pt>
                <c:pt idx="3">
                  <c:v>119</c:v>
                </c:pt>
                <c:pt idx="4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95-4238-BB9F-03A29A29B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020959"/>
        <c:axId val="1243124319"/>
      </c:barChart>
      <c:catAx>
        <c:axId val="21002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3124319"/>
        <c:crosses val="autoZero"/>
        <c:auto val="1"/>
        <c:lblAlgn val="ctr"/>
        <c:lblOffset val="100"/>
        <c:noMultiLvlLbl val="0"/>
      </c:catAx>
      <c:valAx>
        <c:axId val="1243124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020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D1FA4-1DE5-4133-AD88-629ADC31B2BC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FA590-D73E-4C75-95A8-49DA52E1B6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33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39B1B-1DDF-4416-8AFB-DFB7DE40226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193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617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242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C79B52-C575-4F6B-972D-98D042935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1B889D5-C9AD-4259-B02B-FDA053A38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77F71D-45F5-4BD3-9FAC-492DCD26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B8B8C2-0526-4897-9FF0-620D48FA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7EBBD2-E6AB-481D-AF7B-87DAFE63D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37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132024-7FD4-45D5-BA9F-383B978A1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C03CA21-D60D-43C2-82DE-2D9B336C4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91DA5C-B749-4256-B946-C300011A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1A6E82-E82F-4E21-9836-974834BEF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892A27-56EC-4AE8-860B-8A2D17E6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225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F66749D-3E0C-48A8-95A2-7499F2B30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8BF878F-8AD8-424F-AF00-446FE26C5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C1A015-E99D-4556-894E-80658E15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4F6699-B0B9-4861-AB17-1256BB7C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48A8C6-2ED7-4DD8-A43F-ABF591BA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96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umna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908050"/>
            <a:ext cx="5471584" cy="4752976"/>
          </a:xfrm>
          <a:prstGeom prst="rect">
            <a:avLst/>
          </a:prstGeom>
        </p:spPr>
        <p:txBody>
          <a:bodyPr/>
          <a:lstStyle>
            <a:lvl1pPr marL="171450" marR="0" indent="-17145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571500" marR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Stosuj, gdy tekst jest najważniejszy, a obrazek pełni rolę ozdobnika/ilustracji.</a:t>
            </a:r>
          </a:p>
          <a:p>
            <a:pPr lvl="0"/>
            <a:endParaRPr lang="pl-PL"/>
          </a:p>
          <a:p>
            <a:pPr lvl="0"/>
            <a:r>
              <a:rPr lang="pl-PL"/>
              <a:t>Wypunktowanie -  schemat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2"/>
            <a:endParaRPr lang="pl-PL"/>
          </a:p>
          <a:p>
            <a:pPr lvl="0"/>
            <a:endParaRPr lang="pl-PL"/>
          </a:p>
          <a:p>
            <a:pPr marL="742950" marR="0" lvl="1" indent="-17145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lang="pl-PL"/>
          </a:p>
          <a:p>
            <a:pPr lvl="0"/>
            <a:endParaRPr lang="pl-PL"/>
          </a:p>
          <a:p>
            <a:pPr lvl="0"/>
            <a:endParaRPr lang="pl-PL"/>
          </a:p>
        </p:txBody>
      </p:sp>
      <p:cxnSp>
        <p:nvCxnSpPr>
          <p:cNvPr id="6" name="Łącznik prosty 86">
            <a:extLst>
              <a:ext uri="{FF2B5EF4-FFF2-40B4-BE49-F238E27FC236}">
                <a16:creationId xmlns:a16="http://schemas.microsoft.com/office/drawing/2014/main" id="{3C4C46D3-1181-4940-BB62-A344FD377F99}"/>
              </a:ext>
            </a:extLst>
          </p:cNvPr>
          <p:cNvCxnSpPr>
            <a:cxnSpLocks/>
          </p:cNvCxnSpPr>
          <p:nvPr userDrawn="1"/>
        </p:nvCxnSpPr>
        <p:spPr>
          <a:xfrm>
            <a:off x="1007435" y="229290"/>
            <a:ext cx="0" cy="352992"/>
          </a:xfrm>
          <a:prstGeom prst="line">
            <a:avLst/>
          </a:prstGeom>
          <a:ln w="3175">
            <a:solidFill>
              <a:srgbClr val="004B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ymbol zastępczy tekstu 49">
            <a:extLst>
              <a:ext uri="{FF2B5EF4-FFF2-40B4-BE49-F238E27FC236}">
                <a16:creationId xmlns:a16="http://schemas.microsoft.com/office/drawing/2014/main" id="{3F9014BF-552E-4EAB-8EFD-5409BC1B9C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994196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kolumna tekstu i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908050"/>
            <a:ext cx="5471584" cy="4752976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Stosuj, gdy tekst jest najważniejszy, a obrazek pełni rolę ozdobnika/ilustracji.</a:t>
            </a:r>
          </a:p>
          <a:p>
            <a:pPr lvl="0"/>
            <a:endParaRPr lang="pl-PL"/>
          </a:p>
          <a:p>
            <a:pPr lvl="0"/>
            <a:r>
              <a:rPr lang="pl-PL"/>
              <a:t>Wypunktowanie -  schemat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Trzeci poziom</a:t>
            </a:r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</p:txBody>
      </p:sp>
      <p:cxnSp>
        <p:nvCxnSpPr>
          <p:cNvPr id="64" name="Łącznik prosty 86"/>
          <p:cNvCxnSpPr/>
          <p:nvPr userDrawn="1"/>
        </p:nvCxnSpPr>
        <p:spPr>
          <a:xfrm>
            <a:off x="1007435" y="229290"/>
            <a:ext cx="0" cy="288032"/>
          </a:xfrm>
          <a:prstGeom prst="line">
            <a:avLst/>
          </a:prstGeom>
          <a:ln w="3175">
            <a:solidFill>
              <a:srgbClr val="004B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Symbol zastępczy obrazu 65"/>
          <p:cNvSpPr>
            <a:spLocks noGrp="1"/>
          </p:cNvSpPr>
          <p:nvPr>
            <p:ph type="pic" sz="quarter" idx="13"/>
          </p:nvPr>
        </p:nvSpPr>
        <p:spPr>
          <a:xfrm>
            <a:off x="6288618" y="908049"/>
            <a:ext cx="5471583" cy="4752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pl-PL"/>
          </a:p>
        </p:txBody>
      </p:sp>
      <p:sp>
        <p:nvSpPr>
          <p:cNvPr id="9" name="Symbol zastępczy tekstu 49">
            <a:extLst>
              <a:ext uri="{FF2B5EF4-FFF2-40B4-BE49-F238E27FC236}">
                <a16:creationId xmlns:a16="http://schemas.microsoft.com/office/drawing/2014/main" id="{C98BFDB8-D882-4AF0-B478-6DF2137A6F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368686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umny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908051"/>
            <a:ext cx="5471584" cy="4752975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2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Stosuj, gdy jest dużo tekstu</a:t>
            </a:r>
          </a:p>
          <a:p>
            <a:pPr lvl="0"/>
            <a:endParaRPr lang="pl-PL"/>
          </a:p>
          <a:p>
            <a:pPr lvl="0"/>
            <a:r>
              <a:rPr lang="pl-PL"/>
              <a:t>Wypunktowanie -  schemat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Trzeci poziom</a:t>
            </a:r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0" name="Symbol zastępczy tekstu 49"/>
          <p:cNvSpPr>
            <a:spLocks noGrp="1"/>
          </p:cNvSpPr>
          <p:nvPr>
            <p:ph type="body" sz="quarter" idx="11" hasCustomPrompt="1"/>
          </p:nvPr>
        </p:nvSpPr>
        <p:spPr>
          <a:xfrm>
            <a:off x="6288618" y="908050"/>
            <a:ext cx="5471583" cy="4752975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sz="1200" baseline="0"/>
            </a:lvl1pPr>
            <a:lvl2pPr marL="742950" indent="-285750">
              <a:buFont typeface="Wingdings" panose="05000000000000000000" pitchFamily="2" charset="2"/>
              <a:buChar char="§"/>
              <a:def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Font typeface="Arial" panose="020B0604020202020204" pitchFamily="34" charset="0"/>
              <a:buChar char="•"/>
              <a:def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pl-PL"/>
              <a:t>Miejsce na drugą kolumnę tekstu</a:t>
            </a:r>
          </a:p>
          <a:p>
            <a:pPr lvl="0"/>
            <a:endParaRPr lang="pl-PL"/>
          </a:p>
          <a:p>
            <a:pPr lvl="0"/>
            <a:r>
              <a:rPr lang="pl-PL"/>
              <a:t>Wypunktowanie -  schemat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Trzeci poziom</a:t>
            </a:r>
          </a:p>
          <a:p>
            <a:pPr lvl="0"/>
            <a:endParaRPr lang="pl-PL"/>
          </a:p>
        </p:txBody>
      </p:sp>
      <p:sp>
        <p:nvSpPr>
          <p:cNvPr id="8" name="Symbol zastępczy tekstu 49">
            <a:extLst>
              <a:ext uri="{FF2B5EF4-FFF2-40B4-BE49-F238E27FC236}">
                <a16:creationId xmlns:a16="http://schemas.microsoft.com/office/drawing/2014/main" id="{73331149-9009-4259-97B0-D59BAE8AE2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3406982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punktowan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908051"/>
            <a:ext cx="5471584" cy="4752975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Wypunktowanie -  schemat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Trzeci poziom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2"/>
            <a:endParaRPr lang="pl-PL"/>
          </a:p>
        </p:txBody>
      </p:sp>
      <p:sp>
        <p:nvSpPr>
          <p:cNvPr id="7" name="Symbol zastępczy tekstu 49">
            <a:extLst>
              <a:ext uri="{FF2B5EF4-FFF2-40B4-BE49-F238E27FC236}">
                <a16:creationId xmlns:a16="http://schemas.microsoft.com/office/drawing/2014/main" id="{09E1FBCB-58CC-49EF-A2EE-D5B1CF45C9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4271325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+ 1 kolumna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ymbol zastępczy obrazu 49"/>
          <p:cNvSpPr>
            <a:spLocks noGrp="1"/>
          </p:cNvSpPr>
          <p:nvPr>
            <p:ph type="pic" sz="quarter" idx="13" hasCustomPrompt="1"/>
          </p:nvPr>
        </p:nvSpPr>
        <p:spPr>
          <a:xfrm>
            <a:off x="431800" y="908051"/>
            <a:ext cx="5471584" cy="4752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pl-PL"/>
              <a:t>Obraz</a:t>
            </a:r>
          </a:p>
        </p:txBody>
      </p:sp>
      <p:sp>
        <p:nvSpPr>
          <p:cNvPr id="52" name="Symbol zastępczy tekstu 51"/>
          <p:cNvSpPr>
            <a:spLocks noGrp="1"/>
          </p:cNvSpPr>
          <p:nvPr>
            <p:ph type="body" sz="quarter" idx="14" hasCustomPrompt="1"/>
          </p:nvPr>
        </p:nvSpPr>
        <p:spPr>
          <a:xfrm>
            <a:off x="6288618" y="908051"/>
            <a:ext cx="5471583" cy="4752975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lang="pl-PL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pl-PL"/>
              <a:t>Stosuj, gdy tekst ma zilustrować obraz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8" name="Symbol zastępczy tekstu 49">
            <a:extLst>
              <a:ext uri="{FF2B5EF4-FFF2-40B4-BE49-F238E27FC236}">
                <a16:creationId xmlns:a16="http://schemas.microsoft.com/office/drawing/2014/main" id="{ED9C78CD-4BC7-4B7D-9604-3CCD2DC388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135154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komendacje 2_pozio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2059149" y="1135690"/>
            <a:ext cx="9701051" cy="2193812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1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9" name="Symbol zastępczy obrazu 48"/>
          <p:cNvSpPr>
            <a:spLocks noGrp="1"/>
          </p:cNvSpPr>
          <p:nvPr>
            <p:ph type="pic" sz="quarter" idx="16" hasCustomPrompt="1"/>
          </p:nvPr>
        </p:nvSpPr>
        <p:spPr>
          <a:xfrm>
            <a:off x="447821" y="1674724"/>
            <a:ext cx="1487659" cy="1115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76" name="Symbol zastępczy tekstu 58"/>
          <p:cNvSpPr>
            <a:spLocks noGrp="1"/>
          </p:cNvSpPr>
          <p:nvPr>
            <p:ph type="body" sz="quarter" idx="19" hasCustomPrompt="1"/>
          </p:nvPr>
        </p:nvSpPr>
        <p:spPr>
          <a:xfrm>
            <a:off x="2059149" y="3566704"/>
            <a:ext cx="9701051" cy="2022566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2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</p:txBody>
      </p:sp>
      <p:sp>
        <p:nvSpPr>
          <p:cNvPr id="78" name="Symbol zastępczy obrazu 48"/>
          <p:cNvSpPr>
            <a:spLocks noGrp="1"/>
          </p:cNvSpPr>
          <p:nvPr>
            <p:ph type="pic" sz="quarter" idx="21" hasCustomPrompt="1"/>
          </p:nvPr>
        </p:nvSpPr>
        <p:spPr>
          <a:xfrm>
            <a:off x="447821" y="4020115"/>
            <a:ext cx="1487659" cy="1115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cxnSp>
        <p:nvCxnSpPr>
          <p:cNvPr id="57" name="Łącznik prostoliniowy 47"/>
          <p:cNvCxnSpPr/>
          <p:nvPr userDrawn="1"/>
        </p:nvCxnSpPr>
        <p:spPr>
          <a:xfrm>
            <a:off x="447821" y="3426728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tekstu 49">
            <a:extLst>
              <a:ext uri="{FF2B5EF4-FFF2-40B4-BE49-F238E27FC236}">
                <a16:creationId xmlns:a16="http://schemas.microsoft.com/office/drawing/2014/main" id="{6D189960-7F57-42F5-8425-020615E9A9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615195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komendacje 3_pozio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2059149" y="908050"/>
            <a:ext cx="9701051" cy="1415612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Century Gothic" panose="020B0502020202020204" pitchFamily="34" charset="0"/>
              <a:buChar char="◦"/>
              <a:defRPr sz="1000"/>
            </a:lvl2pPr>
            <a:lvl3pPr marL="1143000" indent="-228600"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1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1" name="Symbol zastępczy tekstu 58"/>
          <p:cNvSpPr>
            <a:spLocks noGrp="1"/>
          </p:cNvSpPr>
          <p:nvPr>
            <p:ph type="body" sz="quarter" idx="14" hasCustomPrompt="1"/>
          </p:nvPr>
        </p:nvSpPr>
        <p:spPr>
          <a:xfrm>
            <a:off x="2059149" y="4213678"/>
            <a:ext cx="9701051" cy="1415612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3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</p:txBody>
      </p:sp>
      <p:sp>
        <p:nvSpPr>
          <p:cNvPr id="49" name="Symbol zastępczy obrazu 48"/>
          <p:cNvSpPr>
            <a:spLocks noGrp="1"/>
          </p:cNvSpPr>
          <p:nvPr>
            <p:ph type="pic" sz="quarter" idx="16" hasCustomPrompt="1"/>
          </p:nvPr>
        </p:nvSpPr>
        <p:spPr>
          <a:xfrm>
            <a:off x="623392" y="1124744"/>
            <a:ext cx="1248139" cy="9361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76" name="Symbol zastępczy tekstu 58"/>
          <p:cNvSpPr>
            <a:spLocks noGrp="1"/>
          </p:cNvSpPr>
          <p:nvPr>
            <p:ph type="body" sz="quarter" idx="19" hasCustomPrompt="1"/>
          </p:nvPr>
        </p:nvSpPr>
        <p:spPr>
          <a:xfrm>
            <a:off x="2059149" y="2560864"/>
            <a:ext cx="9701051" cy="1415612"/>
          </a:xfrm>
          <a:prstGeom prst="rect">
            <a:avLst/>
          </a:prstGeo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 lang="pl-PL" sz="1000" b="0" i="0" baseline="0" dirty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6286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Font typeface="Century Gothic" panose="020B0502020202020204" pitchFamily="34" charset="0"/>
              <a:buChar char="◦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171450" lvl="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l-PL"/>
              <a:t>Rekomendacja 2</a:t>
            </a:r>
          </a:p>
          <a:p>
            <a:pPr marL="171450" lvl="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marL="171450" lvl="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pl-PL"/>
          </a:p>
        </p:txBody>
      </p:sp>
      <p:sp>
        <p:nvSpPr>
          <p:cNvPr id="78" name="Symbol zastępczy obrazu 48"/>
          <p:cNvSpPr>
            <a:spLocks noGrp="1"/>
          </p:cNvSpPr>
          <p:nvPr>
            <p:ph type="pic" sz="quarter" idx="21" hasCustomPrompt="1"/>
          </p:nvPr>
        </p:nvSpPr>
        <p:spPr>
          <a:xfrm>
            <a:off x="623392" y="2780928"/>
            <a:ext cx="1248139" cy="9361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79" name="Symbol zastępczy obrazu 48"/>
          <p:cNvSpPr>
            <a:spLocks noGrp="1"/>
          </p:cNvSpPr>
          <p:nvPr>
            <p:ph type="pic" sz="quarter" idx="22" hasCustomPrompt="1"/>
          </p:nvPr>
        </p:nvSpPr>
        <p:spPr>
          <a:xfrm>
            <a:off x="623392" y="4437112"/>
            <a:ext cx="1248139" cy="9361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cxnSp>
        <p:nvCxnSpPr>
          <p:cNvPr id="57" name="Łącznik prostoliniowy 47"/>
          <p:cNvCxnSpPr/>
          <p:nvPr userDrawn="1"/>
        </p:nvCxnSpPr>
        <p:spPr>
          <a:xfrm>
            <a:off x="447821" y="2420888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47"/>
          <p:cNvCxnSpPr/>
          <p:nvPr userDrawn="1"/>
        </p:nvCxnSpPr>
        <p:spPr>
          <a:xfrm>
            <a:off x="447821" y="4077072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ymbol zastępczy tekstu 49">
            <a:extLst>
              <a:ext uri="{FF2B5EF4-FFF2-40B4-BE49-F238E27FC236}">
                <a16:creationId xmlns:a16="http://schemas.microsoft.com/office/drawing/2014/main" id="{7D430C06-1525-4E76-8363-1AA8CE80C3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807215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komendacje 4_pozio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2059149" y="908051"/>
            <a:ext cx="9701051" cy="1037591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1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</p:txBody>
      </p:sp>
      <p:sp>
        <p:nvSpPr>
          <p:cNvPr id="51" name="Symbol zastępczy tekstu 58"/>
          <p:cNvSpPr>
            <a:spLocks noGrp="1"/>
          </p:cNvSpPr>
          <p:nvPr>
            <p:ph type="body" sz="quarter" idx="14" hasCustomPrompt="1"/>
          </p:nvPr>
        </p:nvSpPr>
        <p:spPr>
          <a:xfrm>
            <a:off x="2059149" y="3311705"/>
            <a:ext cx="9701051" cy="1037591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3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</p:txBody>
      </p:sp>
      <p:sp>
        <p:nvSpPr>
          <p:cNvPr id="49" name="Symbol zastępczy obrazu 48"/>
          <p:cNvSpPr>
            <a:spLocks noGrp="1"/>
          </p:cNvSpPr>
          <p:nvPr>
            <p:ph type="pic" sz="quarter" idx="16" hasCustomPrompt="1"/>
          </p:nvPr>
        </p:nvSpPr>
        <p:spPr>
          <a:xfrm>
            <a:off x="650839" y="1016183"/>
            <a:ext cx="1095100" cy="82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76" name="Symbol zastępczy tekstu 58"/>
          <p:cNvSpPr>
            <a:spLocks noGrp="1"/>
          </p:cNvSpPr>
          <p:nvPr>
            <p:ph type="body" sz="quarter" idx="19" hasCustomPrompt="1"/>
          </p:nvPr>
        </p:nvSpPr>
        <p:spPr>
          <a:xfrm>
            <a:off x="2059149" y="2109878"/>
            <a:ext cx="9701051" cy="1037591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2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</p:txBody>
      </p:sp>
      <p:sp>
        <p:nvSpPr>
          <p:cNvPr id="78" name="Symbol zastępczy obrazu 48"/>
          <p:cNvSpPr>
            <a:spLocks noGrp="1"/>
          </p:cNvSpPr>
          <p:nvPr>
            <p:ph type="pic" sz="quarter" idx="21" hasCustomPrompt="1"/>
          </p:nvPr>
        </p:nvSpPr>
        <p:spPr>
          <a:xfrm>
            <a:off x="650839" y="2220073"/>
            <a:ext cx="1095100" cy="82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79" name="Symbol zastępczy obrazu 48"/>
          <p:cNvSpPr>
            <a:spLocks noGrp="1"/>
          </p:cNvSpPr>
          <p:nvPr>
            <p:ph type="pic" sz="quarter" idx="22" hasCustomPrompt="1"/>
          </p:nvPr>
        </p:nvSpPr>
        <p:spPr>
          <a:xfrm>
            <a:off x="650838" y="3414057"/>
            <a:ext cx="1095100" cy="82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cxnSp>
        <p:nvCxnSpPr>
          <p:cNvPr id="57" name="Łącznik prostoliniowy 47"/>
          <p:cNvCxnSpPr/>
          <p:nvPr userDrawn="1"/>
        </p:nvCxnSpPr>
        <p:spPr>
          <a:xfrm>
            <a:off x="535497" y="2032634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47"/>
          <p:cNvCxnSpPr/>
          <p:nvPr userDrawn="1"/>
        </p:nvCxnSpPr>
        <p:spPr>
          <a:xfrm>
            <a:off x="535497" y="3237395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ymbol zastępczy tekstu 58"/>
          <p:cNvSpPr>
            <a:spLocks noGrp="1"/>
          </p:cNvSpPr>
          <p:nvPr>
            <p:ph type="body" sz="quarter" idx="24" hasCustomPrompt="1"/>
          </p:nvPr>
        </p:nvSpPr>
        <p:spPr>
          <a:xfrm>
            <a:off x="2059149" y="4513533"/>
            <a:ext cx="9701051" cy="1037591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4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</p:txBody>
      </p:sp>
      <p:sp>
        <p:nvSpPr>
          <p:cNvPr id="62" name="Symbol zastępczy obrazu 48"/>
          <p:cNvSpPr>
            <a:spLocks noGrp="1"/>
          </p:cNvSpPr>
          <p:nvPr>
            <p:ph type="pic" sz="quarter" idx="25" hasCustomPrompt="1"/>
          </p:nvPr>
        </p:nvSpPr>
        <p:spPr>
          <a:xfrm>
            <a:off x="649071" y="4621665"/>
            <a:ext cx="1095100" cy="82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cxnSp>
        <p:nvCxnSpPr>
          <p:cNvPr id="63" name="Łącznik prostoliniowy 47"/>
          <p:cNvCxnSpPr/>
          <p:nvPr userDrawn="1"/>
        </p:nvCxnSpPr>
        <p:spPr>
          <a:xfrm>
            <a:off x="535497" y="4442156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tekstu 49">
            <a:extLst>
              <a:ext uri="{FF2B5EF4-FFF2-40B4-BE49-F238E27FC236}">
                <a16:creationId xmlns:a16="http://schemas.microsoft.com/office/drawing/2014/main" id="{FB757C09-AC3D-43C7-A60A-EF0E7EF30B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346108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15890-69CA-4D72-BDA3-C87EE8779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77B7EA-19FD-41C6-98A3-8EF513CEA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26CB07-97F3-4376-B977-C7C101A6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26BE81-2415-4892-8679-1C4A5B4CB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9A9E7E-9382-4AF1-8A4D-A1F9A70F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7680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komendacje 5_pozio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2063552" y="908051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1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1" name="Symbol zastępczy tekstu 58"/>
          <p:cNvSpPr>
            <a:spLocks noGrp="1"/>
          </p:cNvSpPr>
          <p:nvPr>
            <p:ph type="body" sz="quarter" idx="14" hasCustomPrompt="1"/>
          </p:nvPr>
        </p:nvSpPr>
        <p:spPr>
          <a:xfrm>
            <a:off x="2059149" y="2877485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3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9" name="Symbol zastępczy obrazu 48"/>
          <p:cNvSpPr>
            <a:spLocks noGrp="1"/>
          </p:cNvSpPr>
          <p:nvPr>
            <p:ph type="pic" sz="quarter" idx="16" hasCustomPrompt="1"/>
          </p:nvPr>
        </p:nvSpPr>
        <p:spPr>
          <a:xfrm>
            <a:off x="719403" y="980728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76" name="Symbol zastępczy tekstu 58"/>
          <p:cNvSpPr>
            <a:spLocks noGrp="1"/>
          </p:cNvSpPr>
          <p:nvPr>
            <p:ph type="body" sz="quarter" idx="19" hasCustomPrompt="1"/>
          </p:nvPr>
        </p:nvSpPr>
        <p:spPr>
          <a:xfrm>
            <a:off x="2060855" y="1892768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2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78" name="Symbol zastępczy obrazu 48"/>
          <p:cNvSpPr>
            <a:spLocks noGrp="1"/>
          </p:cNvSpPr>
          <p:nvPr>
            <p:ph type="pic" sz="quarter" idx="21" hasCustomPrompt="1"/>
          </p:nvPr>
        </p:nvSpPr>
        <p:spPr>
          <a:xfrm>
            <a:off x="719403" y="1952836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79" name="Symbol zastępczy obrazu 48"/>
          <p:cNvSpPr>
            <a:spLocks noGrp="1"/>
          </p:cNvSpPr>
          <p:nvPr>
            <p:ph type="pic" sz="quarter" idx="22" hasCustomPrompt="1"/>
          </p:nvPr>
        </p:nvSpPr>
        <p:spPr>
          <a:xfrm>
            <a:off x="719403" y="2924944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80" name="Symbol zastępczy obrazu 48"/>
          <p:cNvSpPr>
            <a:spLocks noGrp="1"/>
          </p:cNvSpPr>
          <p:nvPr>
            <p:ph type="pic" sz="quarter" idx="23" hasCustomPrompt="1"/>
          </p:nvPr>
        </p:nvSpPr>
        <p:spPr>
          <a:xfrm>
            <a:off x="719403" y="3897052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81" name="Symbol zastępczy obrazu 48"/>
          <p:cNvSpPr>
            <a:spLocks noGrp="1"/>
          </p:cNvSpPr>
          <p:nvPr>
            <p:ph type="pic" sz="quarter" idx="24" hasCustomPrompt="1"/>
          </p:nvPr>
        </p:nvSpPr>
        <p:spPr>
          <a:xfrm>
            <a:off x="719403" y="4869160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82" name="Symbol zastępczy tekstu 58"/>
          <p:cNvSpPr>
            <a:spLocks noGrp="1"/>
          </p:cNvSpPr>
          <p:nvPr>
            <p:ph type="body" sz="quarter" idx="25" hasCustomPrompt="1"/>
          </p:nvPr>
        </p:nvSpPr>
        <p:spPr>
          <a:xfrm>
            <a:off x="2048383" y="4846920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5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83" name="Symbol zastępczy tekstu 58"/>
          <p:cNvSpPr>
            <a:spLocks noGrp="1"/>
          </p:cNvSpPr>
          <p:nvPr>
            <p:ph type="body" sz="quarter" idx="26" hasCustomPrompt="1"/>
          </p:nvPr>
        </p:nvSpPr>
        <p:spPr>
          <a:xfrm>
            <a:off x="2059149" y="3862202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4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cxnSp>
        <p:nvCxnSpPr>
          <p:cNvPr id="63" name="Łącznik prostoliniowy 47"/>
          <p:cNvCxnSpPr/>
          <p:nvPr userDrawn="1"/>
        </p:nvCxnSpPr>
        <p:spPr>
          <a:xfrm>
            <a:off x="431253" y="1802313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oliniowy 47"/>
          <p:cNvCxnSpPr/>
          <p:nvPr userDrawn="1"/>
        </p:nvCxnSpPr>
        <p:spPr>
          <a:xfrm>
            <a:off x="431253" y="2780928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oliniowy 47"/>
          <p:cNvCxnSpPr/>
          <p:nvPr userDrawn="1"/>
        </p:nvCxnSpPr>
        <p:spPr>
          <a:xfrm>
            <a:off x="431253" y="3769375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oliniowy 47"/>
          <p:cNvCxnSpPr/>
          <p:nvPr userDrawn="1"/>
        </p:nvCxnSpPr>
        <p:spPr>
          <a:xfrm>
            <a:off x="454521" y="4757823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ymbol zastępczy tekstu 49">
            <a:extLst>
              <a:ext uri="{FF2B5EF4-FFF2-40B4-BE49-F238E27FC236}">
                <a16:creationId xmlns:a16="http://schemas.microsoft.com/office/drawing/2014/main" id="{33E836DD-49EE-48F4-AC71-C3E0F8BA12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3400635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komendacje 5_pozio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2063552" y="908051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1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1" name="Symbol zastępczy tekstu 58"/>
          <p:cNvSpPr>
            <a:spLocks noGrp="1"/>
          </p:cNvSpPr>
          <p:nvPr>
            <p:ph type="body" sz="quarter" idx="14" hasCustomPrompt="1"/>
          </p:nvPr>
        </p:nvSpPr>
        <p:spPr>
          <a:xfrm>
            <a:off x="2059149" y="2877485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3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9" name="Symbol zastępczy obrazu 48"/>
          <p:cNvSpPr>
            <a:spLocks noGrp="1"/>
          </p:cNvSpPr>
          <p:nvPr>
            <p:ph type="pic" sz="quarter" idx="16" hasCustomPrompt="1"/>
          </p:nvPr>
        </p:nvSpPr>
        <p:spPr>
          <a:xfrm>
            <a:off x="719403" y="980728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76" name="Symbol zastępczy tekstu 58"/>
          <p:cNvSpPr>
            <a:spLocks noGrp="1"/>
          </p:cNvSpPr>
          <p:nvPr>
            <p:ph type="body" sz="quarter" idx="19" hasCustomPrompt="1"/>
          </p:nvPr>
        </p:nvSpPr>
        <p:spPr>
          <a:xfrm>
            <a:off x="2060855" y="1892768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2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78" name="Symbol zastępczy obrazu 48"/>
          <p:cNvSpPr>
            <a:spLocks noGrp="1"/>
          </p:cNvSpPr>
          <p:nvPr>
            <p:ph type="pic" sz="quarter" idx="21" hasCustomPrompt="1"/>
          </p:nvPr>
        </p:nvSpPr>
        <p:spPr>
          <a:xfrm>
            <a:off x="719403" y="1952836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79" name="Symbol zastępczy obrazu 48"/>
          <p:cNvSpPr>
            <a:spLocks noGrp="1"/>
          </p:cNvSpPr>
          <p:nvPr>
            <p:ph type="pic" sz="quarter" idx="22" hasCustomPrompt="1"/>
          </p:nvPr>
        </p:nvSpPr>
        <p:spPr>
          <a:xfrm>
            <a:off x="719403" y="2924944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80" name="Symbol zastępczy obrazu 48"/>
          <p:cNvSpPr>
            <a:spLocks noGrp="1"/>
          </p:cNvSpPr>
          <p:nvPr>
            <p:ph type="pic" sz="quarter" idx="23" hasCustomPrompt="1"/>
          </p:nvPr>
        </p:nvSpPr>
        <p:spPr>
          <a:xfrm>
            <a:off x="719403" y="3897052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81" name="Symbol zastępczy obrazu 48"/>
          <p:cNvSpPr>
            <a:spLocks noGrp="1"/>
          </p:cNvSpPr>
          <p:nvPr>
            <p:ph type="pic" sz="quarter" idx="24" hasCustomPrompt="1"/>
          </p:nvPr>
        </p:nvSpPr>
        <p:spPr>
          <a:xfrm>
            <a:off x="719403" y="4869160"/>
            <a:ext cx="959595" cy="719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pl-PL"/>
              <a:t>Ikona</a:t>
            </a:r>
          </a:p>
        </p:txBody>
      </p:sp>
      <p:sp>
        <p:nvSpPr>
          <p:cNvPr id="82" name="Symbol zastępczy tekstu 58"/>
          <p:cNvSpPr>
            <a:spLocks noGrp="1"/>
          </p:cNvSpPr>
          <p:nvPr>
            <p:ph type="body" sz="quarter" idx="25" hasCustomPrompt="1"/>
          </p:nvPr>
        </p:nvSpPr>
        <p:spPr>
          <a:xfrm>
            <a:off x="2048383" y="4846920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5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83" name="Symbol zastępczy tekstu 58"/>
          <p:cNvSpPr>
            <a:spLocks noGrp="1"/>
          </p:cNvSpPr>
          <p:nvPr>
            <p:ph type="body" sz="quarter" idx="26" hasCustomPrompt="1"/>
          </p:nvPr>
        </p:nvSpPr>
        <p:spPr>
          <a:xfrm>
            <a:off x="2059149" y="3862202"/>
            <a:ext cx="9701051" cy="792088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Rekomendacja 4</a:t>
            </a:r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cxnSp>
        <p:nvCxnSpPr>
          <p:cNvPr id="63" name="Łącznik prostoliniowy 47"/>
          <p:cNvCxnSpPr/>
          <p:nvPr userDrawn="1"/>
        </p:nvCxnSpPr>
        <p:spPr>
          <a:xfrm>
            <a:off x="431253" y="1802313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oliniowy 47"/>
          <p:cNvCxnSpPr/>
          <p:nvPr userDrawn="1"/>
        </p:nvCxnSpPr>
        <p:spPr>
          <a:xfrm>
            <a:off x="431253" y="2780928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oliniowy 47"/>
          <p:cNvCxnSpPr/>
          <p:nvPr userDrawn="1"/>
        </p:nvCxnSpPr>
        <p:spPr>
          <a:xfrm>
            <a:off x="431253" y="3769375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oliniowy 47"/>
          <p:cNvCxnSpPr/>
          <p:nvPr userDrawn="1"/>
        </p:nvCxnSpPr>
        <p:spPr>
          <a:xfrm>
            <a:off x="454521" y="4757823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ymbol zastępczy tekstu 49">
            <a:extLst>
              <a:ext uri="{FF2B5EF4-FFF2-40B4-BE49-F238E27FC236}">
                <a16:creationId xmlns:a16="http://schemas.microsoft.com/office/drawing/2014/main" id="{7C0D7593-D22A-480B-9655-7B832AEC6A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619604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i has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ymbol zastępczy tekstu 49"/>
          <p:cNvSpPr>
            <a:spLocks noGrp="1"/>
          </p:cNvSpPr>
          <p:nvPr>
            <p:ph type="body" sz="quarter" idx="15" hasCustomPrompt="1"/>
          </p:nvPr>
        </p:nvSpPr>
        <p:spPr>
          <a:xfrm>
            <a:off x="7936828" y="2588908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57" name="Symbol zastępczy tekstu 49"/>
          <p:cNvSpPr>
            <a:spLocks noGrp="1"/>
          </p:cNvSpPr>
          <p:nvPr>
            <p:ph type="body" sz="quarter" idx="16" hasCustomPrompt="1"/>
          </p:nvPr>
        </p:nvSpPr>
        <p:spPr>
          <a:xfrm>
            <a:off x="8050305" y="3332991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58" name="Symbol zastępczy tekstu 49"/>
          <p:cNvSpPr>
            <a:spLocks noGrp="1"/>
          </p:cNvSpPr>
          <p:nvPr>
            <p:ph type="body" sz="quarter" idx="17" hasCustomPrompt="1"/>
          </p:nvPr>
        </p:nvSpPr>
        <p:spPr>
          <a:xfrm>
            <a:off x="7639152" y="4077073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59" name="Symbol zastępczy tekstu 49"/>
          <p:cNvSpPr>
            <a:spLocks noGrp="1"/>
          </p:cNvSpPr>
          <p:nvPr>
            <p:ph type="body" sz="quarter" idx="18" hasCustomPrompt="1"/>
          </p:nvPr>
        </p:nvSpPr>
        <p:spPr>
          <a:xfrm>
            <a:off x="7624384" y="1844825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60" name="Symbol zastępczy tekstu 49"/>
          <p:cNvSpPr>
            <a:spLocks noGrp="1"/>
          </p:cNvSpPr>
          <p:nvPr>
            <p:ph type="body" sz="quarter" idx="19" hasCustomPrompt="1"/>
          </p:nvPr>
        </p:nvSpPr>
        <p:spPr>
          <a:xfrm>
            <a:off x="2308768" y="4005065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65" name="Symbol zastępczy tekstu 49"/>
          <p:cNvSpPr>
            <a:spLocks noGrp="1"/>
          </p:cNvSpPr>
          <p:nvPr>
            <p:ph type="body" sz="quarter" idx="24" hasCustomPrompt="1"/>
          </p:nvPr>
        </p:nvSpPr>
        <p:spPr>
          <a:xfrm>
            <a:off x="4990580" y="1412777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66" name="Symbol zastępczy tekstu 49"/>
          <p:cNvSpPr>
            <a:spLocks noGrp="1"/>
          </p:cNvSpPr>
          <p:nvPr>
            <p:ph type="body" sz="quarter" idx="25" hasCustomPrompt="1"/>
          </p:nvPr>
        </p:nvSpPr>
        <p:spPr>
          <a:xfrm>
            <a:off x="4990580" y="4365105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67" name="Symbol zastępczy tekstu 49"/>
          <p:cNvSpPr>
            <a:spLocks noGrp="1"/>
          </p:cNvSpPr>
          <p:nvPr>
            <p:ph type="body" sz="quarter" idx="26" hasCustomPrompt="1"/>
          </p:nvPr>
        </p:nvSpPr>
        <p:spPr>
          <a:xfrm>
            <a:off x="2162409" y="1772817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68" name="Symbol zastępczy tekstu 49"/>
          <p:cNvSpPr>
            <a:spLocks noGrp="1"/>
          </p:cNvSpPr>
          <p:nvPr>
            <p:ph type="body" sz="quarter" idx="27" hasCustomPrompt="1"/>
          </p:nvPr>
        </p:nvSpPr>
        <p:spPr>
          <a:xfrm>
            <a:off x="1923545" y="3260983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69" name="Symbol zastępczy tekstu 49"/>
          <p:cNvSpPr>
            <a:spLocks noGrp="1"/>
          </p:cNvSpPr>
          <p:nvPr>
            <p:ph type="body" sz="quarter" idx="28" hasCustomPrompt="1"/>
          </p:nvPr>
        </p:nvSpPr>
        <p:spPr>
          <a:xfrm>
            <a:off x="1871532" y="2516900"/>
            <a:ext cx="2264833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pl-PL"/>
              <a:t>zagadnienie</a:t>
            </a:r>
          </a:p>
        </p:txBody>
      </p:sp>
      <p:sp>
        <p:nvSpPr>
          <p:cNvPr id="54" name="Symbol zastępczy zawartości 53"/>
          <p:cNvSpPr>
            <a:spLocks noGrp="1"/>
          </p:cNvSpPr>
          <p:nvPr>
            <p:ph sz="quarter" idx="29" hasCustomPrompt="1"/>
          </p:nvPr>
        </p:nvSpPr>
        <p:spPr>
          <a:xfrm>
            <a:off x="4936067" y="2276872"/>
            <a:ext cx="2319867" cy="151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pl-PL"/>
              <a:t>Zawartość</a:t>
            </a:r>
          </a:p>
        </p:txBody>
      </p:sp>
      <p:sp>
        <p:nvSpPr>
          <p:cNvPr id="17" name="Symbol zastępczy tekstu 49">
            <a:extLst>
              <a:ext uri="{FF2B5EF4-FFF2-40B4-BE49-F238E27FC236}">
                <a16:creationId xmlns:a16="http://schemas.microsoft.com/office/drawing/2014/main" id="{B352AC1F-BDB8-4174-AA0E-AFCF3945FC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195881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ox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1634491"/>
            <a:ext cx="5471584" cy="4026534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Stosuj, gdy jest dużo tekstu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0" name="Symbol zastępczy tekstu 49"/>
          <p:cNvSpPr>
            <a:spLocks noGrp="1"/>
          </p:cNvSpPr>
          <p:nvPr>
            <p:ph type="body" sz="quarter" idx="11" hasCustomPrompt="1"/>
          </p:nvPr>
        </p:nvSpPr>
        <p:spPr>
          <a:xfrm>
            <a:off x="6288618" y="1634490"/>
            <a:ext cx="5471583" cy="4026534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sz="1000" baseline="0"/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pl-PL"/>
              <a:t>Miejsce na drugą kolumnę tekstu</a:t>
            </a:r>
          </a:p>
          <a:p>
            <a:pPr lvl="0"/>
            <a:endParaRPr lang="pl-PL"/>
          </a:p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</p:txBody>
      </p:sp>
      <p:cxnSp>
        <p:nvCxnSpPr>
          <p:cNvPr id="53" name="Łącznik prosty 52"/>
          <p:cNvCxnSpPr/>
          <p:nvPr userDrawn="1"/>
        </p:nvCxnSpPr>
        <p:spPr>
          <a:xfrm>
            <a:off x="6102472" y="908050"/>
            <a:ext cx="0" cy="4944617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ymbol zastępczy tekstu 68"/>
          <p:cNvSpPr>
            <a:spLocks noGrp="1"/>
          </p:cNvSpPr>
          <p:nvPr>
            <p:ph type="body" sz="quarter" idx="17"/>
          </p:nvPr>
        </p:nvSpPr>
        <p:spPr>
          <a:xfrm>
            <a:off x="431800" y="987239"/>
            <a:ext cx="5484528" cy="5499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</a:t>
            </a:r>
          </a:p>
        </p:txBody>
      </p:sp>
      <p:sp>
        <p:nvSpPr>
          <p:cNvPr id="55" name="Symbol zastępczy tekstu 68"/>
          <p:cNvSpPr>
            <a:spLocks noGrp="1"/>
          </p:cNvSpPr>
          <p:nvPr>
            <p:ph type="body" sz="quarter" idx="18"/>
          </p:nvPr>
        </p:nvSpPr>
        <p:spPr>
          <a:xfrm>
            <a:off x="6288618" y="987238"/>
            <a:ext cx="5471583" cy="5499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</a:t>
            </a:r>
          </a:p>
        </p:txBody>
      </p:sp>
      <p:sp>
        <p:nvSpPr>
          <p:cNvPr id="11" name="Symbol zastępczy tekstu 49">
            <a:extLst>
              <a:ext uri="{FF2B5EF4-FFF2-40B4-BE49-F238E27FC236}">
                <a16:creationId xmlns:a16="http://schemas.microsoft.com/office/drawing/2014/main" id="{1FCA0A90-9F60-45A8-A242-AC723CC4919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4746141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oxy_iko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58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2276475"/>
            <a:ext cx="5471584" cy="3384550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lang="pl-PL" sz="1000" b="0" i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0" name="Symbol zastępczy tekstu 49"/>
          <p:cNvSpPr>
            <a:spLocks noGrp="1"/>
          </p:cNvSpPr>
          <p:nvPr>
            <p:ph type="body" sz="quarter" idx="11" hasCustomPrompt="1"/>
          </p:nvPr>
        </p:nvSpPr>
        <p:spPr>
          <a:xfrm>
            <a:off x="6288618" y="2276474"/>
            <a:ext cx="5471583" cy="3384550"/>
          </a:xfrm>
          <a:prstGeom prst="rect">
            <a:avLst/>
          </a:prstGeom>
        </p:spPr>
        <p:txBody>
          <a:bodyPr/>
          <a:lstStyle>
            <a:lvl1pPr marL="171450" indent="-17145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 sz="1000" baseline="0"/>
            </a:lvl1pPr>
            <a:lvl2pPr marL="742950" indent="-2857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cxnSp>
        <p:nvCxnSpPr>
          <p:cNvPr id="53" name="Łącznik prosty 52"/>
          <p:cNvCxnSpPr/>
          <p:nvPr userDrawn="1"/>
        </p:nvCxnSpPr>
        <p:spPr>
          <a:xfrm>
            <a:off x="6102472" y="908050"/>
            <a:ext cx="0" cy="4944617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ekstu 49">
            <a:extLst>
              <a:ext uri="{FF2B5EF4-FFF2-40B4-BE49-F238E27FC236}">
                <a16:creationId xmlns:a16="http://schemas.microsoft.com/office/drawing/2014/main" id="{EEE91132-88E6-425C-9F25-19A2D896C5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714425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47"/>
          <p:cNvSpPr>
            <a:spLocks noGrp="1"/>
          </p:cNvSpPr>
          <p:nvPr>
            <p:ph type="body" sz="quarter" idx="14" hasCustomPrompt="1"/>
          </p:nvPr>
        </p:nvSpPr>
        <p:spPr>
          <a:xfrm>
            <a:off x="559225" y="1920239"/>
            <a:ext cx="3487336" cy="3645853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53" name="Symbol zastępczy tekstu 47"/>
          <p:cNvSpPr>
            <a:spLocks noGrp="1"/>
          </p:cNvSpPr>
          <p:nvPr>
            <p:ph type="body" sz="quarter" idx="15" hasCustomPrompt="1"/>
          </p:nvPr>
        </p:nvSpPr>
        <p:spPr>
          <a:xfrm>
            <a:off x="4419975" y="1920239"/>
            <a:ext cx="3487336" cy="3645853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54" name="Symbol zastępczy tekstu 47"/>
          <p:cNvSpPr>
            <a:spLocks noGrp="1"/>
          </p:cNvSpPr>
          <p:nvPr>
            <p:ph type="body" sz="quarter" idx="16" hasCustomPrompt="1"/>
          </p:nvPr>
        </p:nvSpPr>
        <p:spPr>
          <a:xfrm>
            <a:off x="8247465" y="1920239"/>
            <a:ext cx="3487336" cy="3645853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cxnSp>
        <p:nvCxnSpPr>
          <p:cNvPr id="64" name="Łącznik prosty 63"/>
          <p:cNvCxnSpPr/>
          <p:nvPr userDrawn="1"/>
        </p:nvCxnSpPr>
        <p:spPr>
          <a:xfrm>
            <a:off x="4220500" y="1842146"/>
            <a:ext cx="0" cy="4033380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/>
          <p:cNvCxnSpPr/>
          <p:nvPr userDrawn="1"/>
        </p:nvCxnSpPr>
        <p:spPr>
          <a:xfrm>
            <a:off x="8087131" y="1842146"/>
            <a:ext cx="0" cy="4033380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ymbol zastępczy tekstu 68"/>
          <p:cNvSpPr>
            <a:spLocks noGrp="1"/>
          </p:cNvSpPr>
          <p:nvPr>
            <p:ph type="body" sz="quarter" idx="17"/>
          </p:nvPr>
        </p:nvSpPr>
        <p:spPr>
          <a:xfrm>
            <a:off x="558800" y="1282288"/>
            <a:ext cx="3488267" cy="5499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</a:t>
            </a:r>
          </a:p>
        </p:txBody>
      </p:sp>
      <p:sp>
        <p:nvSpPr>
          <p:cNvPr id="70" name="Symbol zastępczy tekstu 68"/>
          <p:cNvSpPr>
            <a:spLocks noGrp="1"/>
          </p:cNvSpPr>
          <p:nvPr>
            <p:ph type="body" sz="quarter" idx="18"/>
          </p:nvPr>
        </p:nvSpPr>
        <p:spPr>
          <a:xfrm>
            <a:off x="4403132" y="1282288"/>
            <a:ext cx="3488267" cy="5499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</a:t>
            </a:r>
          </a:p>
        </p:txBody>
      </p:sp>
      <p:sp>
        <p:nvSpPr>
          <p:cNvPr id="71" name="Symbol zastępczy tekstu 68"/>
          <p:cNvSpPr>
            <a:spLocks noGrp="1"/>
          </p:cNvSpPr>
          <p:nvPr>
            <p:ph type="body" sz="quarter" idx="19"/>
          </p:nvPr>
        </p:nvSpPr>
        <p:spPr>
          <a:xfrm>
            <a:off x="8247465" y="1282288"/>
            <a:ext cx="3488267" cy="5499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</a:t>
            </a:r>
          </a:p>
        </p:txBody>
      </p:sp>
      <p:sp>
        <p:nvSpPr>
          <p:cNvPr id="14" name="Symbol zastępczy tekstu 49">
            <a:extLst>
              <a:ext uri="{FF2B5EF4-FFF2-40B4-BE49-F238E27FC236}">
                <a16:creationId xmlns:a16="http://schemas.microsoft.com/office/drawing/2014/main" id="{9190E10A-A11F-4A3D-9EFD-B111D4B74A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511847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xy_ik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47"/>
          <p:cNvSpPr>
            <a:spLocks noGrp="1"/>
          </p:cNvSpPr>
          <p:nvPr>
            <p:ph type="body" sz="quarter" idx="14" hasCustomPrompt="1"/>
          </p:nvPr>
        </p:nvSpPr>
        <p:spPr>
          <a:xfrm>
            <a:off x="559225" y="2286000"/>
            <a:ext cx="3487336" cy="3280092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53" name="Symbol zastępczy tekstu 47"/>
          <p:cNvSpPr>
            <a:spLocks noGrp="1"/>
          </p:cNvSpPr>
          <p:nvPr>
            <p:ph type="body" sz="quarter" idx="15" hasCustomPrompt="1"/>
          </p:nvPr>
        </p:nvSpPr>
        <p:spPr>
          <a:xfrm>
            <a:off x="4419975" y="2286000"/>
            <a:ext cx="3487336" cy="3280092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54" name="Symbol zastępczy tekstu 47"/>
          <p:cNvSpPr>
            <a:spLocks noGrp="1"/>
          </p:cNvSpPr>
          <p:nvPr>
            <p:ph type="body" sz="quarter" idx="16" hasCustomPrompt="1"/>
          </p:nvPr>
        </p:nvSpPr>
        <p:spPr>
          <a:xfrm>
            <a:off x="8247465" y="2286000"/>
            <a:ext cx="3487336" cy="3280092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cxnSp>
        <p:nvCxnSpPr>
          <p:cNvPr id="64" name="Łącznik prosty 63"/>
          <p:cNvCxnSpPr/>
          <p:nvPr userDrawn="1"/>
        </p:nvCxnSpPr>
        <p:spPr>
          <a:xfrm>
            <a:off x="4220500" y="2246786"/>
            <a:ext cx="0" cy="3628741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/>
          <p:cNvCxnSpPr/>
          <p:nvPr userDrawn="1"/>
        </p:nvCxnSpPr>
        <p:spPr>
          <a:xfrm>
            <a:off x="8087131" y="2246786"/>
            <a:ext cx="0" cy="3628741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tekstu 49">
            <a:extLst>
              <a:ext uri="{FF2B5EF4-FFF2-40B4-BE49-F238E27FC236}">
                <a16:creationId xmlns:a16="http://schemas.microsoft.com/office/drawing/2014/main" id="{13264F60-92D7-4A49-8E2C-2B2DD3DF46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3175173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pos="3840">
          <p15:clr>
            <a:srgbClr val="FBAE40"/>
          </p15:clr>
        </p15:guide>
        <p15:guide id="3" pos="2569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ymbol zastępczy tekstu 47"/>
          <p:cNvSpPr>
            <a:spLocks noGrp="1"/>
          </p:cNvSpPr>
          <p:nvPr>
            <p:ph type="body" sz="quarter" idx="14" hasCustomPrompt="1"/>
          </p:nvPr>
        </p:nvSpPr>
        <p:spPr>
          <a:xfrm>
            <a:off x="665907" y="1908810"/>
            <a:ext cx="2397493" cy="3645853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53" name="Symbol zastępczy tekstu 47"/>
          <p:cNvSpPr>
            <a:spLocks noGrp="1"/>
          </p:cNvSpPr>
          <p:nvPr>
            <p:ph type="body" sz="quarter" idx="15" hasCustomPrompt="1"/>
          </p:nvPr>
        </p:nvSpPr>
        <p:spPr>
          <a:xfrm>
            <a:off x="3435223" y="1908810"/>
            <a:ext cx="2397493" cy="3645853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54" name="Symbol zastępczy tekstu 47"/>
          <p:cNvSpPr>
            <a:spLocks noGrp="1"/>
          </p:cNvSpPr>
          <p:nvPr>
            <p:ph type="body" sz="quarter" idx="16" hasCustomPrompt="1"/>
          </p:nvPr>
        </p:nvSpPr>
        <p:spPr>
          <a:xfrm>
            <a:off x="6223819" y="1908810"/>
            <a:ext cx="2397493" cy="3645853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cxnSp>
        <p:nvCxnSpPr>
          <p:cNvPr id="64" name="Łącznik prosty 63"/>
          <p:cNvCxnSpPr/>
          <p:nvPr userDrawn="1"/>
        </p:nvCxnSpPr>
        <p:spPr>
          <a:xfrm>
            <a:off x="3245140" y="1832198"/>
            <a:ext cx="0" cy="4033380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/>
          <p:cNvCxnSpPr/>
          <p:nvPr userDrawn="1"/>
        </p:nvCxnSpPr>
        <p:spPr>
          <a:xfrm>
            <a:off x="6033737" y="1770489"/>
            <a:ext cx="0" cy="4033380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ymbol zastępczy tekstu 68"/>
          <p:cNvSpPr>
            <a:spLocks noGrp="1"/>
          </p:cNvSpPr>
          <p:nvPr>
            <p:ph type="body" sz="quarter" idx="17"/>
          </p:nvPr>
        </p:nvSpPr>
        <p:spPr>
          <a:xfrm>
            <a:off x="665481" y="1270858"/>
            <a:ext cx="2398132" cy="5499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</a:t>
            </a:r>
          </a:p>
        </p:txBody>
      </p:sp>
      <p:sp>
        <p:nvSpPr>
          <p:cNvPr id="70" name="Symbol zastępczy tekstu 68"/>
          <p:cNvSpPr>
            <a:spLocks noGrp="1"/>
          </p:cNvSpPr>
          <p:nvPr>
            <p:ph type="body" sz="quarter" idx="18"/>
          </p:nvPr>
        </p:nvSpPr>
        <p:spPr>
          <a:xfrm>
            <a:off x="3418379" y="1270858"/>
            <a:ext cx="2398132" cy="5499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</a:t>
            </a:r>
          </a:p>
        </p:txBody>
      </p:sp>
      <p:sp>
        <p:nvSpPr>
          <p:cNvPr id="71" name="Symbol zastępczy tekstu 68"/>
          <p:cNvSpPr>
            <a:spLocks noGrp="1"/>
          </p:cNvSpPr>
          <p:nvPr>
            <p:ph type="body" sz="quarter" idx="19"/>
          </p:nvPr>
        </p:nvSpPr>
        <p:spPr>
          <a:xfrm>
            <a:off x="6223818" y="1270858"/>
            <a:ext cx="2398132" cy="5499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</a:t>
            </a:r>
          </a:p>
        </p:txBody>
      </p:sp>
      <p:sp>
        <p:nvSpPr>
          <p:cNvPr id="57" name="Symbol zastępczy tekstu 47"/>
          <p:cNvSpPr>
            <a:spLocks noGrp="1"/>
          </p:cNvSpPr>
          <p:nvPr>
            <p:ph type="body" sz="quarter" idx="20" hasCustomPrompt="1"/>
          </p:nvPr>
        </p:nvSpPr>
        <p:spPr>
          <a:xfrm>
            <a:off x="9029256" y="1908810"/>
            <a:ext cx="2397493" cy="3645853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58" name="Symbol zastępczy tekstu 68"/>
          <p:cNvSpPr>
            <a:spLocks noGrp="1"/>
          </p:cNvSpPr>
          <p:nvPr>
            <p:ph type="body" sz="quarter" idx="21"/>
          </p:nvPr>
        </p:nvSpPr>
        <p:spPr>
          <a:xfrm>
            <a:off x="9029255" y="1270858"/>
            <a:ext cx="2398132" cy="5499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</a:t>
            </a:r>
          </a:p>
        </p:txBody>
      </p:sp>
      <p:cxnSp>
        <p:nvCxnSpPr>
          <p:cNvPr id="59" name="Łącznik prosty 58"/>
          <p:cNvCxnSpPr/>
          <p:nvPr userDrawn="1"/>
        </p:nvCxnSpPr>
        <p:spPr>
          <a:xfrm>
            <a:off x="8842977" y="1832198"/>
            <a:ext cx="0" cy="4033380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ymbol zastępczy tekstu 49">
            <a:extLst>
              <a:ext uri="{FF2B5EF4-FFF2-40B4-BE49-F238E27FC236}">
                <a16:creationId xmlns:a16="http://schemas.microsoft.com/office/drawing/2014/main" id="{909FB50F-F773-4E83-8B96-141389CA64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39317038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y_iko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Łącznik prosty 63"/>
          <p:cNvCxnSpPr/>
          <p:nvPr userDrawn="1"/>
        </p:nvCxnSpPr>
        <p:spPr>
          <a:xfrm>
            <a:off x="3245140" y="2274772"/>
            <a:ext cx="0" cy="3590807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/>
          <p:cNvCxnSpPr/>
          <p:nvPr userDrawn="1"/>
        </p:nvCxnSpPr>
        <p:spPr>
          <a:xfrm>
            <a:off x="6033737" y="2213063"/>
            <a:ext cx="0" cy="3590807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58"/>
          <p:cNvCxnSpPr/>
          <p:nvPr userDrawn="1"/>
        </p:nvCxnSpPr>
        <p:spPr>
          <a:xfrm>
            <a:off x="8842977" y="2274772"/>
            <a:ext cx="0" cy="3590807"/>
          </a:xfrm>
          <a:prstGeom prst="line">
            <a:avLst/>
          </a:prstGeom>
          <a:ln w="3175">
            <a:gradFill flip="none" rotWithShape="1">
              <a:gsLst>
                <a:gs pos="70000">
                  <a:schemeClr val="tx1"/>
                </a:gs>
                <a:gs pos="30000">
                  <a:schemeClr val="tx1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ymbol zastępczy tekstu 47"/>
          <p:cNvSpPr>
            <a:spLocks noGrp="1"/>
          </p:cNvSpPr>
          <p:nvPr>
            <p:ph type="body" sz="quarter" idx="21" hasCustomPrompt="1"/>
          </p:nvPr>
        </p:nvSpPr>
        <p:spPr>
          <a:xfrm>
            <a:off x="665907" y="2276476"/>
            <a:ext cx="2397493" cy="3278187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58" name="Symbol zastępczy tekstu 47"/>
          <p:cNvSpPr>
            <a:spLocks noGrp="1"/>
          </p:cNvSpPr>
          <p:nvPr>
            <p:ph type="body" sz="quarter" idx="22" hasCustomPrompt="1"/>
          </p:nvPr>
        </p:nvSpPr>
        <p:spPr>
          <a:xfrm>
            <a:off x="3435223" y="2276476"/>
            <a:ext cx="2397493" cy="3278187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60" name="Symbol zastępczy tekstu 47"/>
          <p:cNvSpPr>
            <a:spLocks noGrp="1"/>
          </p:cNvSpPr>
          <p:nvPr>
            <p:ph type="body" sz="quarter" idx="23" hasCustomPrompt="1"/>
          </p:nvPr>
        </p:nvSpPr>
        <p:spPr>
          <a:xfrm>
            <a:off x="6223819" y="2276476"/>
            <a:ext cx="2397493" cy="3278187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61" name="Symbol zastępczy tekstu 47"/>
          <p:cNvSpPr>
            <a:spLocks noGrp="1"/>
          </p:cNvSpPr>
          <p:nvPr>
            <p:ph type="body" sz="quarter" idx="24" hasCustomPrompt="1"/>
          </p:nvPr>
        </p:nvSpPr>
        <p:spPr>
          <a:xfrm>
            <a:off x="9029256" y="2276476"/>
            <a:ext cx="2397493" cy="3278187"/>
          </a:xfrm>
          <a:prstGeom prst="rect">
            <a:avLst/>
          </a:prstGeom>
        </p:spPr>
        <p:txBody>
          <a:bodyPr/>
          <a:lstStyle>
            <a:lvl1pPr marL="171450" indent="-171450">
              <a:buFont typeface="Courier New" panose="02070309020205020404" pitchFamily="49" charset="0"/>
              <a:buChar char="o"/>
              <a:defRPr sz="1000"/>
            </a:lvl1pPr>
            <a:lvl2pPr marL="628650" indent="-171450">
              <a:buFont typeface="Wingdings" panose="05000000000000000000" pitchFamily="2" charset="2"/>
              <a:buChar char="§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>
              <a:buFont typeface="Arial" panose="020B0604020202020204" pitchFamily="34" charset="0"/>
              <a:buChar char="•"/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pl-PL"/>
              <a:t>Punkt kolejny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Century Gothic" panose="020B0502020202020204" pitchFamily="34" charset="0"/>
              <a:buChar char="◦"/>
            </a:pPr>
            <a:r>
              <a:rPr lang="pl-PL"/>
              <a:t>Drugi poziom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60000"/>
                  <a:lumOff val="40000"/>
                </a:schemeClr>
              </a:buClr>
              <a:buFont typeface="Century Gothic" panose="020B0502020202020204" pitchFamily="34" charset="0"/>
              <a:buChar char="◦"/>
            </a:pPr>
            <a:r>
              <a:rPr lang="pl-PL"/>
              <a:t>I jeszcze jeden</a:t>
            </a:r>
          </a:p>
        </p:txBody>
      </p:sp>
      <p:sp>
        <p:nvSpPr>
          <p:cNvPr id="13" name="Symbol zastępczy tekstu 49">
            <a:extLst>
              <a:ext uri="{FF2B5EF4-FFF2-40B4-BE49-F238E27FC236}">
                <a16:creationId xmlns:a16="http://schemas.microsoft.com/office/drawing/2014/main" id="{1F61A2D6-5DC0-442F-AC6D-1CC62AD1E0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3862542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49">
            <a:extLst>
              <a:ext uri="{FF2B5EF4-FFF2-40B4-BE49-F238E27FC236}">
                <a16:creationId xmlns:a16="http://schemas.microsoft.com/office/drawing/2014/main" id="{A4A66CD5-F6FC-49AE-8CC4-259E0BC7C4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85528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9D7635-A650-4FDC-AC1D-FCACA0C8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956DC3-439B-44CF-BB95-50E7EF33F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E7906B-3570-4587-A2F6-C3913B50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E80B9B-4366-4733-B3B8-8BC817D8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6C637E-CD33-4FF8-A728-2E723A56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513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>
            <a:off x="232229" y="188640"/>
            <a:ext cx="1179935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5" name="Symbol zastępczy tekstu 49">
            <a:extLst>
              <a:ext uri="{FF2B5EF4-FFF2-40B4-BE49-F238E27FC236}">
                <a16:creationId xmlns:a16="http://schemas.microsoft.com/office/drawing/2014/main" id="{9C9C7AA8-0BAE-4131-A07C-82CBFC3729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7435" y="168006"/>
            <a:ext cx="8736000" cy="475560"/>
          </a:xfrm>
          <a:prstGeom prst="rect">
            <a:avLst/>
          </a:prstGeom>
        </p:spPr>
        <p:txBody>
          <a:bodyPr lIns="198000"/>
          <a:lstStyle>
            <a:lvl1pPr marL="0" indent="0">
              <a:buNone/>
              <a:defRPr sz="2800">
                <a:solidFill>
                  <a:srgbClr val="15A1E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pl-PL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841524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kolumna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52">
            <a:extLst>
              <a:ext uri="{FF2B5EF4-FFF2-40B4-BE49-F238E27FC236}">
                <a16:creationId xmlns:a16="http://schemas.microsoft.com/office/drawing/2014/main" id="{AC51EAD5-5D22-461F-8FC4-DB64DAA40E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7899" y="456367"/>
            <a:ext cx="5520267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 b="1" baseline="0">
                <a:solidFill>
                  <a:srgbClr val="EE5C89"/>
                </a:solidFill>
              </a:defRPr>
            </a:lvl1pPr>
          </a:lstStyle>
          <a:p>
            <a:pPr lvl="0"/>
            <a:r>
              <a:rPr lang="pl-PL"/>
              <a:t>PROGRAM KONFERENCJI</a:t>
            </a:r>
          </a:p>
        </p:txBody>
      </p:sp>
      <p:sp>
        <p:nvSpPr>
          <p:cNvPr id="4" name="Symbol zastępczy tekstu 58">
            <a:extLst>
              <a:ext uri="{FF2B5EF4-FFF2-40B4-BE49-F238E27FC236}">
                <a16:creationId xmlns:a16="http://schemas.microsoft.com/office/drawing/2014/main" id="{BCAC467C-EB79-4F2D-B527-C6D7F452C2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71045" y="1317125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22" name="Symbol zastępczy tekstu 58">
            <a:extLst>
              <a:ext uri="{FF2B5EF4-FFF2-40B4-BE49-F238E27FC236}">
                <a16:creationId xmlns:a16="http://schemas.microsoft.com/office/drawing/2014/main" id="{DD2C146E-A222-459A-B7EB-D37D5578A9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1045" y="2163379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37" name="Symbol zastępczy tekstu 58">
            <a:extLst>
              <a:ext uri="{FF2B5EF4-FFF2-40B4-BE49-F238E27FC236}">
                <a16:creationId xmlns:a16="http://schemas.microsoft.com/office/drawing/2014/main" id="{B70312D4-5E85-4939-B4F3-1E3002D8CD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045" y="3009633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0" name="Symbol zastępczy tekstu 58">
            <a:extLst>
              <a:ext uri="{FF2B5EF4-FFF2-40B4-BE49-F238E27FC236}">
                <a16:creationId xmlns:a16="http://schemas.microsoft.com/office/drawing/2014/main" id="{0CC15328-1A57-49BC-9E3F-08AFAA362A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71045" y="3855886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3" name="Symbol zastępczy tekstu 58">
            <a:extLst>
              <a:ext uri="{FF2B5EF4-FFF2-40B4-BE49-F238E27FC236}">
                <a16:creationId xmlns:a16="http://schemas.microsoft.com/office/drawing/2014/main" id="{EF11F8B1-490E-4CBD-A88D-0584FDCD28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1045" y="4702138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6" name="Symbol zastępczy tekstu 58">
            <a:extLst>
              <a:ext uri="{FF2B5EF4-FFF2-40B4-BE49-F238E27FC236}">
                <a16:creationId xmlns:a16="http://schemas.microsoft.com/office/drawing/2014/main" id="{448AC618-DF6F-40F2-9C5C-37B4D7C4B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71045" y="5540875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9" name="Symbol zastępczy tekstu 58">
            <a:extLst>
              <a:ext uri="{FF2B5EF4-FFF2-40B4-BE49-F238E27FC236}">
                <a16:creationId xmlns:a16="http://schemas.microsoft.com/office/drawing/2014/main" id="{9B084338-2ED6-46AA-8986-5400F1A7A4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253" y="1317125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0" name="Symbol zastępczy tekstu 58">
            <a:extLst>
              <a:ext uri="{FF2B5EF4-FFF2-40B4-BE49-F238E27FC236}">
                <a16:creationId xmlns:a16="http://schemas.microsoft.com/office/drawing/2014/main" id="{04532896-3B57-4A8F-9A0C-64151E6076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1253" y="2169770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1" name="Symbol zastępczy tekstu 58">
            <a:extLst>
              <a:ext uri="{FF2B5EF4-FFF2-40B4-BE49-F238E27FC236}">
                <a16:creationId xmlns:a16="http://schemas.microsoft.com/office/drawing/2014/main" id="{0F759BC7-8398-4D5B-A989-07DCFBDE6B6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253" y="3016021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2" name="Symbol zastępczy tekstu 58">
            <a:extLst>
              <a:ext uri="{FF2B5EF4-FFF2-40B4-BE49-F238E27FC236}">
                <a16:creationId xmlns:a16="http://schemas.microsoft.com/office/drawing/2014/main" id="{586AAB59-3727-404D-A022-79A8F2B36A3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1253" y="3855886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3" name="Symbol zastępczy tekstu 58">
            <a:extLst>
              <a:ext uri="{FF2B5EF4-FFF2-40B4-BE49-F238E27FC236}">
                <a16:creationId xmlns:a16="http://schemas.microsoft.com/office/drawing/2014/main" id="{D8E12EB7-EEC9-4D41-9658-B88948D8E2F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253" y="4702137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4" name="Symbol zastępczy tekstu 58">
            <a:extLst>
              <a:ext uri="{FF2B5EF4-FFF2-40B4-BE49-F238E27FC236}">
                <a16:creationId xmlns:a16="http://schemas.microsoft.com/office/drawing/2014/main" id="{46DFE9DE-20CF-4117-AAB9-D20AC743A97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1253" y="5540875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476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 kolumna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52">
            <a:extLst>
              <a:ext uri="{FF2B5EF4-FFF2-40B4-BE49-F238E27FC236}">
                <a16:creationId xmlns:a16="http://schemas.microsoft.com/office/drawing/2014/main" id="{AC51EAD5-5D22-461F-8FC4-DB64DAA40E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7899" y="456367"/>
            <a:ext cx="5520267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 b="1" baseline="0">
                <a:solidFill>
                  <a:srgbClr val="EE5C89"/>
                </a:solidFill>
              </a:defRPr>
            </a:lvl1pPr>
          </a:lstStyle>
          <a:p>
            <a:pPr lvl="0"/>
            <a:r>
              <a:rPr lang="pl-PL"/>
              <a:t>PROGRAM KONFERENCJI</a:t>
            </a:r>
          </a:p>
        </p:txBody>
      </p:sp>
      <p:sp>
        <p:nvSpPr>
          <p:cNvPr id="4" name="Symbol zastępczy tekstu 58">
            <a:extLst>
              <a:ext uri="{FF2B5EF4-FFF2-40B4-BE49-F238E27FC236}">
                <a16:creationId xmlns:a16="http://schemas.microsoft.com/office/drawing/2014/main" id="{BCAC467C-EB79-4F2D-B527-C6D7F452C2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71045" y="1317125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cxnSp>
        <p:nvCxnSpPr>
          <p:cNvPr id="16" name="Łącznik prostoliniowy 47">
            <a:extLst>
              <a:ext uri="{FF2B5EF4-FFF2-40B4-BE49-F238E27FC236}">
                <a16:creationId xmlns:a16="http://schemas.microsoft.com/office/drawing/2014/main" id="{522AA231-EF96-4AB6-93EE-A621949A8F65}"/>
              </a:ext>
            </a:extLst>
          </p:cNvPr>
          <p:cNvCxnSpPr/>
          <p:nvPr userDrawn="1"/>
        </p:nvCxnSpPr>
        <p:spPr>
          <a:xfrm>
            <a:off x="431253" y="1938667"/>
            <a:ext cx="11328400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ekstu 58">
            <a:extLst>
              <a:ext uri="{FF2B5EF4-FFF2-40B4-BE49-F238E27FC236}">
                <a16:creationId xmlns:a16="http://schemas.microsoft.com/office/drawing/2014/main" id="{DD2C146E-A222-459A-B7EB-D37D5578A9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1045" y="2163379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37" name="Symbol zastępczy tekstu 58">
            <a:extLst>
              <a:ext uri="{FF2B5EF4-FFF2-40B4-BE49-F238E27FC236}">
                <a16:creationId xmlns:a16="http://schemas.microsoft.com/office/drawing/2014/main" id="{B70312D4-5E85-4939-B4F3-1E3002D8CD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045" y="3009633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0" name="Symbol zastępczy tekstu 58">
            <a:extLst>
              <a:ext uri="{FF2B5EF4-FFF2-40B4-BE49-F238E27FC236}">
                <a16:creationId xmlns:a16="http://schemas.microsoft.com/office/drawing/2014/main" id="{0CC15328-1A57-49BC-9E3F-08AFAA362A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71045" y="3855886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3" name="Symbol zastępczy tekstu 58">
            <a:extLst>
              <a:ext uri="{FF2B5EF4-FFF2-40B4-BE49-F238E27FC236}">
                <a16:creationId xmlns:a16="http://schemas.microsoft.com/office/drawing/2014/main" id="{EF11F8B1-490E-4CBD-A88D-0584FDCD28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1045" y="4702138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6" name="Symbol zastępczy tekstu 58">
            <a:extLst>
              <a:ext uri="{FF2B5EF4-FFF2-40B4-BE49-F238E27FC236}">
                <a16:creationId xmlns:a16="http://schemas.microsoft.com/office/drawing/2014/main" id="{448AC618-DF6F-40F2-9C5C-37B4D7C4B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71045" y="5540875"/>
            <a:ext cx="9701051" cy="7016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1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Tytuł wystąpienia </a:t>
            </a:r>
          </a:p>
          <a:p>
            <a:pPr lvl="1"/>
            <a:r>
              <a:rPr lang="pl-PL"/>
              <a:t>Osoba prezentująca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49" name="Symbol zastępczy tekstu 58">
            <a:extLst>
              <a:ext uri="{FF2B5EF4-FFF2-40B4-BE49-F238E27FC236}">
                <a16:creationId xmlns:a16="http://schemas.microsoft.com/office/drawing/2014/main" id="{9B084338-2ED6-46AA-8986-5400F1A7A4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253" y="1317125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0" name="Symbol zastępczy tekstu 58">
            <a:extLst>
              <a:ext uri="{FF2B5EF4-FFF2-40B4-BE49-F238E27FC236}">
                <a16:creationId xmlns:a16="http://schemas.microsoft.com/office/drawing/2014/main" id="{04532896-3B57-4A8F-9A0C-64151E6076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1253" y="2169770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1" name="Symbol zastępczy tekstu 58">
            <a:extLst>
              <a:ext uri="{FF2B5EF4-FFF2-40B4-BE49-F238E27FC236}">
                <a16:creationId xmlns:a16="http://schemas.microsoft.com/office/drawing/2014/main" id="{0F759BC7-8398-4D5B-A989-07DCFBDE6B6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253" y="3016021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2" name="Symbol zastępczy tekstu 58">
            <a:extLst>
              <a:ext uri="{FF2B5EF4-FFF2-40B4-BE49-F238E27FC236}">
                <a16:creationId xmlns:a16="http://schemas.microsoft.com/office/drawing/2014/main" id="{586AAB59-3727-404D-A022-79A8F2B36A3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1253" y="3855886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3" name="Symbol zastępczy tekstu 58">
            <a:extLst>
              <a:ext uri="{FF2B5EF4-FFF2-40B4-BE49-F238E27FC236}">
                <a16:creationId xmlns:a16="http://schemas.microsoft.com/office/drawing/2014/main" id="{D8E12EB7-EEC9-4D41-9658-B88948D8E2F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253" y="4702137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54" name="Symbol zastępczy tekstu 58">
            <a:extLst>
              <a:ext uri="{FF2B5EF4-FFF2-40B4-BE49-F238E27FC236}">
                <a16:creationId xmlns:a16="http://schemas.microsoft.com/office/drawing/2014/main" id="{46DFE9DE-20CF-4117-AAB9-D20AC743A97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1253" y="5540875"/>
            <a:ext cx="1324454" cy="31114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  <a:defRPr lang="pl-PL" sz="1400" b="0" i="0" baseline="0" smtClean="0">
                <a:solidFill>
                  <a:srgbClr val="595959"/>
                </a:solidFill>
                <a:effectLst/>
                <a:latin typeface="+mj-lt"/>
              </a:defRPr>
            </a:lvl1pPr>
            <a:lvl2pPr marL="457200" indent="0">
              <a:buFont typeface="Wingdings" panose="05000000000000000000" pitchFamily="2" charset="2"/>
              <a:buNone/>
              <a:defRPr lang="pl-P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defTabSz="914400" rtl="0" eaLnBrk="1" latinLnBrk="0" hangingPunct="1">
              <a:defRPr lang="pl-PL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/>
              <a:t>00:00 – 00:00</a:t>
            </a:r>
          </a:p>
          <a:p>
            <a:pPr lvl="0"/>
            <a:endParaRPr lang="pl-PL"/>
          </a:p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051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umna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52">
            <a:extLst>
              <a:ext uri="{FF2B5EF4-FFF2-40B4-BE49-F238E27FC236}">
                <a16:creationId xmlns:a16="http://schemas.microsoft.com/office/drawing/2014/main" id="{AC51EAD5-5D22-461F-8FC4-DB64DAA40E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7899" y="1815936"/>
            <a:ext cx="5520267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 b="1" baseline="0">
                <a:solidFill>
                  <a:srgbClr val="283649"/>
                </a:solidFill>
              </a:defRPr>
            </a:lvl1pPr>
          </a:lstStyle>
          <a:p>
            <a:pPr lvl="0"/>
            <a:r>
              <a:rPr lang="pl-PL"/>
              <a:t>Tytuł wystąpienia</a:t>
            </a:r>
          </a:p>
        </p:txBody>
      </p:sp>
      <p:sp>
        <p:nvSpPr>
          <p:cNvPr id="9" name="Symbol zastępczy tekstu 52">
            <a:extLst>
              <a:ext uri="{FF2B5EF4-FFF2-40B4-BE49-F238E27FC236}">
                <a16:creationId xmlns:a16="http://schemas.microsoft.com/office/drawing/2014/main" id="{A8414F7B-1710-43D6-AE80-BD51B6E5FD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7899" y="4093956"/>
            <a:ext cx="5520267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aseline="0">
                <a:solidFill>
                  <a:srgbClr val="283649"/>
                </a:solidFill>
              </a:defRPr>
            </a:lvl1pPr>
          </a:lstStyle>
          <a:p>
            <a:pPr lvl="0"/>
            <a:r>
              <a:rPr lang="pl-PL"/>
              <a:t>Osoba prezentująca</a:t>
            </a:r>
          </a:p>
        </p:txBody>
      </p:sp>
    </p:spTree>
    <p:extLst>
      <p:ext uri="{BB962C8B-B14F-4D97-AF65-F5344CB8AC3E}">
        <p14:creationId xmlns:p14="http://schemas.microsoft.com/office/powerpoint/2010/main" val="27925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kolumna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52">
            <a:extLst>
              <a:ext uri="{FF2B5EF4-FFF2-40B4-BE49-F238E27FC236}">
                <a16:creationId xmlns:a16="http://schemas.microsoft.com/office/drawing/2014/main" id="{AC51EAD5-5D22-461F-8FC4-DB64DAA40E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7899" y="1815936"/>
            <a:ext cx="5520267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 b="1" baseline="0">
                <a:solidFill>
                  <a:srgbClr val="283649"/>
                </a:solidFill>
              </a:defRPr>
            </a:lvl1pPr>
          </a:lstStyle>
          <a:p>
            <a:pPr lvl="0"/>
            <a:r>
              <a:rPr lang="pl-PL"/>
              <a:t>Tytuł wystąpienia</a:t>
            </a:r>
          </a:p>
        </p:txBody>
      </p:sp>
      <p:sp>
        <p:nvSpPr>
          <p:cNvPr id="9" name="Symbol zastępczy tekstu 52">
            <a:extLst>
              <a:ext uri="{FF2B5EF4-FFF2-40B4-BE49-F238E27FC236}">
                <a16:creationId xmlns:a16="http://schemas.microsoft.com/office/drawing/2014/main" id="{A8414F7B-1710-43D6-AE80-BD51B6E5FD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67063" y="4093956"/>
            <a:ext cx="4921808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aseline="0">
                <a:solidFill>
                  <a:srgbClr val="283649"/>
                </a:solidFill>
              </a:defRPr>
            </a:lvl1pPr>
          </a:lstStyle>
          <a:p>
            <a:pPr lvl="0"/>
            <a:r>
              <a:rPr lang="pl-PL"/>
              <a:t>Osoba prezentująca 1</a:t>
            </a:r>
          </a:p>
        </p:txBody>
      </p:sp>
      <p:sp>
        <p:nvSpPr>
          <p:cNvPr id="4" name="Symbol zastępczy tekstu 52">
            <a:extLst>
              <a:ext uri="{FF2B5EF4-FFF2-40B4-BE49-F238E27FC236}">
                <a16:creationId xmlns:a16="http://schemas.microsoft.com/office/drawing/2014/main" id="{35DF5EF9-35C8-4FFB-9235-AB4852993B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59" y="4095542"/>
            <a:ext cx="4921808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aseline="0">
                <a:solidFill>
                  <a:srgbClr val="283649"/>
                </a:solidFill>
              </a:defRPr>
            </a:lvl1pPr>
          </a:lstStyle>
          <a:p>
            <a:pPr lvl="0"/>
            <a:r>
              <a:rPr lang="pl-PL"/>
              <a:t>Osoba prezentująca 2</a:t>
            </a:r>
          </a:p>
        </p:txBody>
      </p:sp>
    </p:spTree>
    <p:extLst>
      <p:ext uri="{BB962C8B-B14F-4D97-AF65-F5344CB8AC3E}">
        <p14:creationId xmlns:p14="http://schemas.microsoft.com/office/powerpoint/2010/main" val="214918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 kolumna te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52">
            <a:extLst>
              <a:ext uri="{FF2B5EF4-FFF2-40B4-BE49-F238E27FC236}">
                <a16:creationId xmlns:a16="http://schemas.microsoft.com/office/drawing/2014/main" id="{AC51EAD5-5D22-461F-8FC4-DB64DAA40E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7899" y="1815936"/>
            <a:ext cx="5520267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 b="1" baseline="0">
                <a:solidFill>
                  <a:srgbClr val="283649"/>
                </a:solidFill>
              </a:defRPr>
            </a:lvl1pPr>
          </a:lstStyle>
          <a:p>
            <a:pPr lvl="0"/>
            <a:r>
              <a:rPr lang="pl-PL"/>
              <a:t>Tytuł wystąpienia</a:t>
            </a:r>
          </a:p>
        </p:txBody>
      </p:sp>
      <p:sp>
        <p:nvSpPr>
          <p:cNvPr id="9" name="Symbol zastępczy tekstu 52">
            <a:extLst>
              <a:ext uri="{FF2B5EF4-FFF2-40B4-BE49-F238E27FC236}">
                <a16:creationId xmlns:a16="http://schemas.microsoft.com/office/drawing/2014/main" id="{A8414F7B-1710-43D6-AE80-BD51B6E5FD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67063" y="4093956"/>
            <a:ext cx="2743200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aseline="0">
                <a:solidFill>
                  <a:srgbClr val="283649"/>
                </a:solidFill>
              </a:defRPr>
            </a:lvl1pPr>
          </a:lstStyle>
          <a:p>
            <a:pPr lvl="0"/>
            <a:r>
              <a:rPr lang="pl-PL"/>
              <a:t>Osoba prezentująca 1</a:t>
            </a:r>
          </a:p>
        </p:txBody>
      </p:sp>
      <p:sp>
        <p:nvSpPr>
          <p:cNvPr id="5" name="Symbol zastępczy tekstu 52">
            <a:extLst>
              <a:ext uri="{FF2B5EF4-FFF2-40B4-BE49-F238E27FC236}">
                <a16:creationId xmlns:a16="http://schemas.microsoft.com/office/drawing/2014/main" id="{70CF1864-16E0-40B3-B1BA-2D10620C9C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6432" y="4093956"/>
            <a:ext cx="2743200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aseline="0">
                <a:solidFill>
                  <a:srgbClr val="283649"/>
                </a:solidFill>
              </a:defRPr>
            </a:lvl1pPr>
          </a:lstStyle>
          <a:p>
            <a:pPr lvl="0"/>
            <a:r>
              <a:rPr lang="pl-PL"/>
              <a:t>Osoba prezentująca 2</a:t>
            </a:r>
          </a:p>
        </p:txBody>
      </p:sp>
      <p:sp>
        <p:nvSpPr>
          <p:cNvPr id="6" name="Symbol zastępczy tekstu 52">
            <a:extLst>
              <a:ext uri="{FF2B5EF4-FFF2-40B4-BE49-F238E27FC236}">
                <a16:creationId xmlns:a16="http://schemas.microsoft.com/office/drawing/2014/main" id="{04247647-659F-4662-9153-6F111327C8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1737" y="4107573"/>
            <a:ext cx="2743200" cy="7572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aseline="0">
                <a:solidFill>
                  <a:srgbClr val="283649"/>
                </a:solidFill>
              </a:defRPr>
            </a:lvl1pPr>
          </a:lstStyle>
          <a:p>
            <a:pPr lvl="0"/>
            <a:r>
              <a:rPr lang="pl-PL"/>
              <a:t>Osoba prezentująca 3</a:t>
            </a:r>
          </a:p>
        </p:txBody>
      </p:sp>
    </p:spTree>
    <p:extLst>
      <p:ext uri="{BB962C8B-B14F-4D97-AF65-F5344CB8AC3E}">
        <p14:creationId xmlns:p14="http://schemas.microsoft.com/office/powerpoint/2010/main" val="80736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15890-69CA-4D72-BDA3-C87EE8779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77B7EA-19FD-41C6-98A3-8EF513CEA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26CB07-97F3-4376-B977-C7C101A6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26BE81-2415-4892-8679-1C4A5B4CB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9A9E7E-9382-4AF1-8A4D-A1F9A70F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93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24941A-52C1-4181-A250-303396584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4FEAA4-9FAC-4081-8C2D-469F272C8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922004E-2FC7-4CE6-A4B3-621039D4E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CB7920A-B442-4022-9C41-822A7E9F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3A1952A-3CA0-49D3-8C6B-B69543D9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CFB53FA-BF06-41FE-9248-A2869C4F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6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901F36-D0EA-4A1C-B23E-1D4F4BCBF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EE9461C-A6B6-4B90-88B9-F169589CA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265DE5-280F-4ED7-83B3-1AE5FB511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6C607FE-7B3A-47A0-BAC0-A872CBD6B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6B8B7EB-A843-4488-A0A6-2CFC473EA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656164B-8873-460D-98D3-CC305A4F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382DA4A-00BD-4662-9316-03AD96A6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2734ED-9A2F-417D-A0F3-A3C1FEB3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50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7E8A7A-B782-4114-B3F6-4353723A0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C9E79E1-3F76-4E96-B0B0-9C916E5A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89B0E58-2ABD-4748-8E1C-C62B2A0C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1DB67C5-B424-4F1D-8F3D-E972C11C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40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5213358-3FD6-449C-BC19-9129B2F7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6350812-05D0-423B-8A7D-ADBD9747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B40144C-046C-4401-A0A2-3134991C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23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4CA88F-8433-474B-A284-78FFBE07A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83A795-B00E-4DE6-AFC7-F1724193B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341E792-FE22-4279-BE98-B5E0E7A2E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7F4D066-F87B-40BA-A4B4-E53A8AF5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F359036-A5D6-445F-9CD6-A0F311DF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6662764-2C73-47F7-851E-47DDC41B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62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9CC4CA-CDED-408E-8D63-94247B298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5989BC5-D5CB-4525-89A5-F6BE6D019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3629751-443B-45B2-B816-91623FB18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24F7D39-063E-445E-BE2C-28EBB2CBF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8F3EB6-B825-4FC3-B28E-5C1350B4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56C8B3-5F1F-4C93-8A7A-B0D2A72B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33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06EAB9D-8749-443C-818D-3A95F50E7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C91B21-DE4F-456C-89B4-D90E3B174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A196A8-8924-45C3-B860-E6FD48584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C123-0E47-4659-A544-BAF7A29CE061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E90137-6760-4C47-A7C6-CAD18C2BA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C056FE-AD7B-4CF0-8A04-B533D3F54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42D0-6F18-4C31-9270-42A173D1F1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91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Łącznik prosty 82"/>
          <p:cNvCxnSpPr/>
          <p:nvPr/>
        </p:nvCxnSpPr>
        <p:spPr>
          <a:xfrm>
            <a:off x="335360" y="787946"/>
            <a:ext cx="11617291" cy="0"/>
          </a:xfrm>
          <a:prstGeom prst="line">
            <a:avLst/>
          </a:prstGeom>
          <a:ln w="3175">
            <a:gradFill flip="none" rotWithShape="1">
              <a:gsLst>
                <a:gs pos="70000">
                  <a:srgbClr val="A6A6A6"/>
                </a:gs>
                <a:gs pos="0">
                  <a:schemeClr val="accent1">
                    <a:lumMod val="5000"/>
                    <a:lumOff val="95000"/>
                  </a:schemeClr>
                </a:gs>
                <a:gs pos="30000">
                  <a:srgbClr val="A6A6A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86"/>
          <p:cNvCxnSpPr>
            <a:cxnSpLocks/>
          </p:cNvCxnSpPr>
          <p:nvPr/>
        </p:nvCxnSpPr>
        <p:spPr>
          <a:xfrm>
            <a:off x="1007435" y="229290"/>
            <a:ext cx="0" cy="352992"/>
          </a:xfrm>
          <a:prstGeom prst="line">
            <a:avLst/>
          </a:prstGeom>
          <a:ln w="3175">
            <a:solidFill>
              <a:srgbClr val="004B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87"/>
          <p:cNvCxnSpPr/>
          <p:nvPr/>
        </p:nvCxnSpPr>
        <p:spPr>
          <a:xfrm>
            <a:off x="9701873" y="229290"/>
            <a:ext cx="0" cy="288032"/>
          </a:xfrm>
          <a:prstGeom prst="line">
            <a:avLst/>
          </a:prstGeom>
          <a:ln w="3175">
            <a:solidFill>
              <a:srgbClr val="004B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178" name="AutoShape 10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0" name="AutoShape 12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2" name="AutoShape 14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4" name="AutoShape 16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6" name="AutoShape 18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8" name="AutoShape 20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90" name="AutoShape 22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E2F4920-A1D9-4A1D-8E1C-49733B001FB4}"/>
              </a:ext>
            </a:extLst>
          </p:cNvPr>
          <p:cNvSpPr/>
          <p:nvPr userDrawn="1"/>
        </p:nvSpPr>
        <p:spPr>
          <a:xfrm>
            <a:off x="5841816" y="3709626"/>
            <a:ext cx="3912781" cy="798579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26DF40B-B5A6-4411-8CA3-A525E210E2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" t="1" b="2872"/>
          <a:stretch/>
        </p:blipFill>
        <p:spPr>
          <a:xfrm>
            <a:off x="-1" y="6168019"/>
            <a:ext cx="6502401" cy="689982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F88514B2-78C5-4DAA-94E9-7ABAAA10974C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6502403" y="6384938"/>
            <a:ext cx="5522667" cy="392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27C9A425-BEA5-4FA0-98DC-32DCBD079404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9754597" y="168275"/>
            <a:ext cx="2300391" cy="42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8" name="AutoShape 10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0" name="AutoShape 12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2" name="AutoShape 14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4" name="AutoShape 16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6" name="AutoShape 18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88" name="AutoShape 20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135190" name="AutoShape 22" descr="data:image/png;base64,iVBORw0KGgoAAAANSUhEUgAAAYMAAACCCAMAAACTkVQxAAAAAXNSR0IArs4c6QAAAARnQU1BAACxjwv8YQUAAADwUExURf///wAAAGG/vvT09P///vr6+vn5+ePj4+zs7Pb29uDg4N3d3ejo6O7u7pOTk+Xl5cvLy7Kysr+/v9PT06urq39/f6mpqXFxcYqKipqamjIyMri4uKOjo8XFxdLS0khISISEhEFBQW1tbWNjY1tbW1JSUhAQECsrKzk5OSAgIBgYGCcnJ0VFRW9vb1C8uAsLC9Tu7XfIx8Ll5KXX2GO9wOr292DAuZXS0OPy78fk53/Kxbbg223GvFC9tJ3Y1+fy9WKrrDVRUVGTkrnY1W2tqUJqaDldW1mfnGDGw0+GgUd2eGO4syk0Nz1JSigdH6Dc1VhWqKwAAAAJcEhZcwAADsMAAA7DAcdvqGQAABktSURBVHhe7Z0Jf+K4ksARYC4Hh8sc4UoCJEDS5ISkk5menXfs69nZ3ff9v81WlUqWbGywEzLbnZ//M50Q2xxWSXWpJDIpKSkpKSkpKSkpKSkpKSkpKSkpKSkpKSnvI9d3TwRw7fZLfOjjyMN/O7HK/OADqApR5Ic/FPY5tr/ievCRYoDmRwnkd4ihL8Ri1un17SofOCTXy4/vZMnJ+SRATId87kNYP98+r/lxCDX+EMDFmdtuWnz8INRPcvzoRwJ6XQiLFp+OwV7dIskj669Pm9VqlV1ln275eJAlfwSPS7d/zOciADFZFbtI0rIQOsoUCoEHFv+u2nYRtZ7FJwooHnpsFehV/K/zcbh8o1vctPmK/eSt29enu7u7l5en10hxwIn1/V12tckyq7t7PuWjxe/v52IyaKq2DKE2w4su4dERXX7pVlAwyEAIWz4Sok+/26IGP+05XYmPxAQP98Q5/BQCJFGhU0J08fiHQ589giv8qPuApr194lbNZh9Xd898Yov1E/R+uEReCTyufvmKJ/xiu+R3D2Hm1MI1iSsunX6968DDqpgMGz1oX9WFzmYCjwMn4obE2EehlMRZY1RrufB3UXTgZ01M8eSJgGuOxLTeag96cRrgvVjXfHcRnPJ10eQz97/8ym3K3IcY3Hy+8BC4jFi9/AYKii8ibH7rKBad9igoCEf0+BFYN9niDSGkTbOFfbKkR5n5lHo6nAPPyBGe81USIIljMaM/zgSMn2qMOz8UY76xSGa7NWI+8/yy0h1bsvrGZ01es1vXSVYP/nHg8DvvZOmazk1FfOFHQJkVSF+c0G93AdpI9ucz55y00VAc4dDxJFkFGeRYBJnxDfzIoVT+GnYpIoY/WRSvqF22ePF1bTDZ93eh10lefD7SGb/xPip8PeAKw2SXVRe+JDNgiQGqJzpy5uaEAH93KECCdTFWL5EDsS3kJdAmF/Djr5PBtk8aAuvSMPLWCzdjkJe1KYTbX3ZIAOzD47OWGbRSPLCpmCvsuoqCkkFXNOBnC7v7BFseuvg5/AmdimSAHXDaxMPwnuPlnB4BJIOymNVbA+fjzUGsUU9uQhjQar95Ls4Wd0qH5cEUR2ghxWazuvX0kREc7EE7z8JrQKCgunCbZLCU5pZ6EsgAWr7NMkCHSUxROCCDsbjmT8zjgIjvGb4RsFoB5mdbrjkQGa7dRosAhLCWfbvwbdcYYB6zt0oGPX7X/SjlATLgMdG8gKYuKxn00ArURLcOCLLK1yAD1EY1KYNMoX1BuikHQ8dVWpdl0IE4wwssPgrpR2umNPDKw614oU6Xb3MLjRslhc0me4etmn81fdFI4GWUTYgMV7Y442eAv8P2oILd3ZPBFB2fCV9MY+IMxdYQUxttssTFq0n7T/h5YyWDvwBK0XlcGL29L4MXhYxrtrjl9ovkCdzWx5BBsMrePT28QkznO0ciA7xGE9N+d7ojVhBj+QTAkS4nuJfgoipzeoTNeMTGoUK+P8kg0xEDw4ZfQVyHfhE2CPW26xvyTf8KGZzynUjO/InKxoKPI+FpgufIMcBsVg8vj9/5D83L67MyFT5dplxUHbCQi5mz626EpySbGgH9MsDfJRwHqgufoZbpCml1Mwvs+icUhFkXV4ZTNYfhdESvBYoBE6pzGR9IqX4oftO37YBqtUyfO0A+v96SAHTvO/qlCOogGBMv96Ybmi9vHo2X+Y1kcMVvaxpEqznQw8PDcFrgbiYjC9QQyQB6e7lxKUZwglIRCEVxl/I+R5S8qMETMjkHpSfjZPCZruDnpYyTZ/ZoVBvWPzCJboEx0uhRrSmp2MEMhjR3fhms7rh1889R7mo2+7qVK/3NVEcvdIjfFQjowErr3Byd/r5hc7AJmqckH82wT/c9ldJEaVA+Ceii/Pj+cAQ0yb5bYEHgcnIEi/Jk1N0fBJ/lW4YLu00neSz7yGeeAuYYk2+YFcWzfMiPzM/5sxIAmGwPcFDRs/QIcc6P+qdKV42VRmOO+4NeHbN6hdqw3x/KtjtuKuNrNWFY2Jy7szDZUen3nF6fzpebUjeVm3C3TcyVl5t2E/63D5s39+HPyfAn2yI3OK2He2dm04Esnnyf9F5nRhWrl/A8dT5jGObHJzjCvRiJ+FiFZut0eh7hKPxE+KxcgokCSR69Uo/HzasXYEmC2gglsDUCJPm1MZ5WoKuM3uH5j5+SOt8loUOdmOQtbjNmaxLgnk8Qm9Vd1FwNkM888HUIvBLYS0VEfP5J8Bnk5LeqZwsAI83A5C1DF4EEwkeAYv0nXwmAVR7ypwI+ThX/APjyRCGWbw/3hvp4XNEkjA/o21JXwWVkB3YLwRwIeWNidcHnPyWG6yHeEA6uub2Q79uKiGCLgBLYLQA4v9bGZfXMzhhi5uE+HeYwuEielTItLgS3oeS/ZVc7LLFJ3nhBGFQ6NtwzcfFTU+Z7JJKWsFh5UxNxWBWGtat4xY/xig8QPikS+wo/EWZyOHFSxGdvs9lCVD8PzBHvxHCznozgUaeDPh2+LEVyn+gbtxay2uPyxAXTTJI7Y2qPZl0+J2ZsQMnGRDwb0VmUMUgMu1HgSN1lpvzRhFEpEY9cc4RRXTknwSM0gQndLmdlCny4nCvDAfhT5WdycFI+oKvhOv4bXkg+ODzGtAFmCcOxyrnqccUGKsXjaq7sueqmQX7Z6/PExIjpjAg+WfjeoDmPkp4jhxadsxyHom74WyeYpEZmmFiF9uCM2CXVurS8OSv4JB8UoTTl+xM4teQnZ/d77vTsyhfEIYtpDcvWzCTFyjdt/x68V91kjdR1goyQlemIcWvYwPmaU1HvY3kWOHwwpqjCegR3aveHtbpwm7VhDbPbtVGjI0szxmouYUxN3r5gQ1QWVx8lgy98h4CeCySaA39uOAj2Ka25N4/BLNHbMSIEI3WdJHg81aOmq0u3JjN5jza7f0W2MZZsZpduaabmqGbU5M5kLgvC+pdGAdJBMStHjJvM9UPmSILUfImgg2kiQwYwDvi9gLCkeQS2EWp2dcr/vONQq9t8q0oGGXl5jWQwVbnBKU33uJ2efOeZ43zQ5IFWi0YcOopVZySuM4ZfCiHtwTB1Eb8XoKcb99IxcqyOLCVCzmeZJWbAbZpS25JBiw4HZDB1KzQFXRKVXpKPkAAjaa2swTBiunabVyM8e0gQAOwEXsbIGBkBZIJOuODaFsQRvcGgR3PRnTPo6wuUgRxTfhkMpUaaqjeakAxOnMwCHzhYIZlgKMbHm6LzUmLVvRWnmv/ghkLksw9A3jQHL1V+KyB8ci8UM7fkiJsbeDY+7MBhrF2pcGMeezJYXoN7KJ2mgAzAsDhoPuBsP8RpOQBGjCxjA1VnHwudZV6Fp+rexpMeXd+Moic+GwdZwSWRWpw8mi8omoVoHm2Ng7njuBfSUk+0TYYfOWj3CgyTIWi0WmRl1bswggNp87UrGANdKHFHTz4MRtXw6t7oE3w6DnNDcTnaNpyjDGxxUt2yB5ijAfcEJeUqjXOGgiTTcSYykym68XKkHJZjvj1AZorCl0FF8LsuFjpQkgK51yLIbtY6fDFU/F4cn1/krbo8pzKKnqCiR4DK8BCZD2xR9cyAe3uBmmSIdrglhvgMaZwPDRa5MvJTxS8sBDxz8Hh3GL8Uzfpt1igDezGmMuXigXhAl/big1Mtg4m0eWPWOtDJ5coES8qgQKUuRU6SN0j7t3FE5QTVO5Y+pM5L218uFo8RFXj8zWssKkI5ACAC39Rz9t6YygxEkLupwcBuFjIlaEZXtEa1YaMOzT6Vd1lSPqCSQY5rk85JDU3oaFO+oYzwZnTIWxVySIwAjRPDEYHBxXx27jpOD3CQXm/Q+vt35Zk+buSTD8C/zTKY74+mckx2/zaXHelEAGgn0OtEi9VNjVXWEYQ6yFCOB9kRZ+SHTbHIDkYD1tWUVUnYITHmyzlGNpST5GrSa1RCQ3Rj2d+hnKLnF185JA4vndUNK7HcxXG/3cYVtMd2BbFBpxRVhZIt76hsS3NdsKW6srjmq1Jv1/nSoo12Okc/M/YHxGh6jko5HUZFFegnt++FmFuY9SzWYSyyl7JmcFJOx/FJZfCToEvavXlCb2552VWdBsjZtf7Acc+n45OrJUY8S/fvusHCVvwlhIyxj83jBvOwemB+zqlMwxzo3HyH/p6wbrKKfec8PHfxD2WS/zyEY2r9OzAIcDkUoIPIzykDo9zdUHQ197xHkWKh5uxaprlUawkgPnunEPIBd4iQRkary4/wC///0eN8O/6ptvcuk/2b9IsOMIO5fgoMAuBeylUHLJ9TBtoRDdq7/l4BAP+UjfXr83tVUcggyKpiMKkaER35fiZ0sohDdok1CFuMuc1/si7ip72NfH79sj0I7rAWiWSg+8l7ZVAtfdiU/Nux+OYAMycbvktKCDwOcJHAOwhZ129qN11W8U4Z2GLxA8rASElqk3wcewJH/EEB1buy1vnGP74bgTHxCHpIzwfpbMo7S7xuEuU6/iqMKNnrIfv2SDG4+VPK4B3mYHAhxL+MFB2y8o8r3SXeJ4P6j2nSdQiqq8q3alii4ZTd45vnMIeyakOn/pBNIP2nbVaivHG5kCuVKL8gsfsNGXKWeDIhdyTPlo/K8FgWOlvHmBaAJyJ8Hp5aG3mLgWv1hp6oPgTa9faWYfrW4+zkRjXdW2dvcp6m/0O+EPEUTHvoOaUkMuAZ0LlMUWdqJO1LTIpOefpmyjbwFH53OR9YJpujmoX0c0lm/OSsjuy0k0OaFV1Z5G32oz3Bffz+XabXNm80yebeGH94I+F+a1BpF02mmeNRFrNms3bKjdcS81ruCCJuaPYG+4BKt41FAWNxyqNa9B490W70+/U2NjVEsd3GsN6hZu+IcztnQxMdcCjoGMC7vaiwYOb2+qNKwciq/hfb0s2bIjTLnyP/Jwlh9bRdHW9hckqSRAaWjOh69KQRZ6bBBzlS+eeamJICLmMKZHA1l/UvJJ+BXv9pizOtz+SLoUSTzCbtQatab5o0ZApn2qt5yVPtKIp/kQSg4V75XCIKxishFGqEOVhGaYsvhtmHzC7JOZprVWBUx77foSl7t9Oipm7gjFpLNKU6poaAv/AxMjdqOcpe05/7XPn3oe2vtwmBuRQBOHP8S6L5MKJKKt7qmhppc+T3DQyCEONupBUTzaffUORfxxYuedm+Aqboa1RAIvq0lQVIBG6wJaBd6Sj+qHvjoGnKve+10uiAITvfG+CVbJjTBwuZuTMwlqn+t1bhfDIpgdmi/+HDAYzyokQyuEAZDHlW3nvmNU6KYZdvgjd+hsqIrEJdoKzBBrMMTns9x4Ur1dQ/ceoNj3LoVhJvg+8N0BXN3vTBRLoPPoy+KzU48PYQzQhPkJPQEi6jvEjWP8VkIRZgzakb13VifoqBUBdU0ym0YlsUYVBgw4IMQCnNWQYtsbwAKwRXnmrLoHQYkWxqeyd8b4Ch36Rn5AaHAGGkkZQ5eM90vll1D1yFzdkZsXyi5QfLy0HPuaIB3tfSG+N0oQ1dDnfLrcL4cClhjDIAbdQL6qIul1/QPHTHO1w44NQ+3xtg2pia+8UJd77MGFpXOb4jVXHkzw1ehAjekFOiDSlusJmsK+zNWn1b0idafCmRezmdZxY0UlpoFKylQKngX0oFtFRsjrJzvA/QPGCZEd8bEM/OG7VH/6sm9B/f5hcxhUByyhj6jDHNxH0yFtYNqewG+kWWt3ymLy2Dc9OictSGGElXv021EyPx5RrPy32XETBGsjdi1WPT6/0dT0jvh+8NiNXFzJXknX8rGcSN0dQ+OgECPqphAyVGKLd1bgcWhwRUNuWwYwR2l2xORcyklRYTkgW4BxSDdcUNDouBlnZXXNEZqoIfs2PEOzAfBh3+xFK1Zk576O2Vs4mdqwhXWoHCvmBvMGovk8igzIXXLg3xmZjBCKstlWcj95pFEyAtRY8DiBMKJ3rCGTb69RbaEohZB5Vc+RxlAD7jaSljtcUi1Ht4GzoVE8vlMKuBM1+9rP/KF0FEkM88362+ho6EwJ6qgY9iCH5bUUVT5dlZViBS0JcqQ9/BJgVaXAWpKlKxvhr/kpA2UwET3iSvCpjIBN9hCGzWtwcznXdq7nnGE7+7ecD6ufCF+oE8oREWAUYUEeqqRWAd89UV+fuo5Rg7tlf5ZIELUavyaxLgMqzWrh4TRa7cbvZb9RH3/ObAGRjVDwdAJybixH1mVrviW0q/Twb5zK3cnCuiMtiwu4jvwxijJMx1/enRm2lKA7YTU2XMoC31gsw9S2LhJG/su8lG5PcCE0em921s+HlIFfDDsKu0JYixUEFaR2PJ2B7PCOvn1HxlhN4q+VeenOgFHEYynY98Loxkwd6MuOnIk8th7pEQtSITbbDlLx2KuDQYKHiZS60v9VzfZ8Lo2/uCNF+WU7rP3KhIlHsKIvi6Wfm3lrXCbUIwa658VD2h8UNOyb8fvjtgz3y5z3WRxgP3DvcIfHGHR0j93FPEpcFAgdMBuir5k5Zd60622yD4HRfpp+fLRvOGJizymftg2QoQvZQ8MHcxJqOgN2s4XM7+h8LwdXYpI78IVFvk9cZFGxTCVvdeB3c1BcKmKz2C6xFBHxllaP644dNgzMnsWOQTiKE4XMln1r+aih50jJYCPFqbe0t5bO/5aGJ8HuJsaIg/Uer658HcwSuym/m35PcGDLS4uQdmNvuLmQ8yvh/N4Gmfi3+8o7wpSdr0Z8K0g958po9m4DsfTK3s38kuu7r7dru21uvne/nNcwFWWMLIz4wk5/+yC5MkOYKjoiKXKVerR0XD984V1VLZCmeJbKvMVxeLnNqot4fUX6q8FM+qyJDFkrkPq1jh7MYxPyhXMIw/qnAvy1X2evsK30xWyMREJVhn4VdZvl2uiRXCj31sfo25YCqQzNbIxoiHluRARaJTFfdB1CezHjkZ9tUhLtfqFqOQqvwMqBmGXHrV4OC9ItPgDc95vuZmq5GunKrABl4hdlhvbJUgxJLKmjxyje328EnX277XR4gvBIde0B3aOwyQgI+qiN7mLYTRqFk5FQ3bHpWgfdsVezgTJ7LDWmLC8wAWFavYGHgc1Zr2ULhFG7faPwLbU83Vzqi52WOED0W/W7LtJzPlKkMnpWZv0gmXE7A5eJN482JA0BUZO/1R5fi4Mqp3w7ZvCabw8/61rNEkmfAMFFwwZhIpFj3WXn35qS+5eRoipzZ1uYDf8IfKmars8RV731OcdXPlH6IjX2VC3bsqhi5viPFlKnuH3BnslDvpQBQSxDO7vuJni23RFriNd3P3nGR3U3PuTBMnve6jx01JVVzYmFLVX08g6JdnljACFl4hnZJBS01hlHHWYEQqqSnkVxnxngo9AcflVFxnKiedi/QuasuwhQsqTym/vQTyxjsJ8w6fuZl3sPqWoP2JsAJ8lbyIjZLBUMqANmFBhV6DfzItsBxn5rq3llgGM6+2jvo+KazuGA7D75rshiiPK6mc3DkYH7jsmMYJy6AGby2FF4/4Vb7hjtM+Iaz2xAShVLfdI552iY8qG6UdV6pqQxwXRYF1vsDVcmFMSlSlDKwbb+ujFva6Lr7zRRv+gBdwaT6NtnLp8fC6wh5ThlEkZUCvN0Vlx0KKRdwNi+gtt8mv9UxCGPStLEkHwlYKT21pkgAtA9rGSxqHAimahhzSixMwtd4XW7MMyjo5SIVJFfhhQ/fGbzGVVXmZMdom3mYEZJDBL2MzZVClQSu/GDIevt0RIlkopzqEp+2vu2F+BXcoefsTgWnm5NkirYvc9gAam3roQJw6jtOV5buLazQ9ytVjXVTQHph0gubXGQcvnyxAFjiYwD/FXVOuaGi66MzOxTBnyKArunDBaRI3Is7uabvmsfOZr2ExGfAUIyqLxO+yxe9TCr9N5h1Zri7mJycn8wU15hJUhi5kV/bg0tMh0icaiMwc7e9QHPdITbkCX+PkhBQ+yeBY3CgZgD2wxJLeZMmeWCyOdu4ki+w1iK8bkII5GlbZzUPsvfbDsc3EBR9LgJJBX3562jlWbUgn98xB3xRalBeqqS9xdJXhK8tpo2PRkMZItMbY6mXldVLo0CGxtARtOyh9Uyr2Bvos1HgEVmQEcffV06DneetLUNw94Brvtw8CohyySCU+DlthlgGV3FHNL0KpxxsaAnP294rsLR3zfszeMoP5WA4Vd0yyaKkx+QUfUOURxcV4lBxgtUkSVdonYOgLmH10qBPsA5v7t6+vD8D97fptdngbzyho9yU2Xa5IrHO/hhYpeSrahYbn6lNoc7LXtprIAiXYKmeKcjcvoMdeZk2qLW9dSAMHhNx/E/MeKOkOvJTtbeqglrzFpqGrjQyuBknSNIr3DgANhy+xatACuKShsQnlszuiQV+RSeBX63O+CBQ+6Zym13Y8z6588RG/EH33Jlym/CZ4ftXr9A1KgGC+qOM9sZ08uD8aTH2p44tp0nqmgzW9xsL45Q2aCJqIl8aWS7LfFkq5qrda1iqB8Szx6JLLYC1jK4Var9dQl8J59Rsdk7K+DF+u6p3Ed8H3DLxJco5qra7b6bhOvRY7+frB2ANpW1NSUlJSUlJSUlJSUlJSUlJSUlJSUlJSUlJSUlJSUj4pmcz/ASwPpGphnn7XAAAAAElFTkSuQmCC"/>
          <p:cNvSpPr>
            <a:spLocks noChangeAspect="1" noChangeArrowheads="1"/>
          </p:cNvSpPr>
          <p:nvPr userDrawn="1"/>
        </p:nvSpPr>
        <p:spPr bwMode="auto">
          <a:xfrm>
            <a:off x="6096000" y="-136525"/>
            <a:ext cx="4064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80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E2F4920-A1D9-4A1D-8E1C-49733B001FB4}"/>
              </a:ext>
            </a:extLst>
          </p:cNvPr>
          <p:cNvSpPr/>
          <p:nvPr userDrawn="1"/>
        </p:nvSpPr>
        <p:spPr>
          <a:xfrm>
            <a:off x="5841816" y="3709626"/>
            <a:ext cx="3912781" cy="798579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26DF40B-B5A6-4411-8CA3-A525E210E2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" t="1" b="2872"/>
          <a:stretch/>
        </p:blipFill>
        <p:spPr>
          <a:xfrm>
            <a:off x="-1" y="6168019"/>
            <a:ext cx="6502401" cy="689982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0BF0E811-E868-4EFA-9D0F-EB55CE2207D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502403" y="6384938"/>
            <a:ext cx="5522667" cy="392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2435AFEC-EAFA-4268-A6F0-4966F19BD89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754597" y="168275"/>
            <a:ext cx="2300391" cy="42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5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6BE28358-5D13-4F08-A09D-2C2B318213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165" y="1774311"/>
            <a:ext cx="10747756" cy="1636295"/>
          </a:xfrm>
        </p:spPr>
        <p:txBody>
          <a:bodyPr/>
          <a:lstStyle/>
          <a:p>
            <a:r>
              <a:rPr lang="pl-P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Green Progress -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animacja rozwoju obszarów Inteligentnych Specjalizacji Pomorza oraz klastrów w kierunku gospodarki neutralnej klimatycznie</a:t>
            </a:r>
            <a:endParaRPr lang="pl-PL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7F78DF4-63D3-482B-880A-48CCAF9C81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81819" y="4564807"/>
            <a:ext cx="7022447" cy="1304898"/>
          </a:xfrm>
        </p:spPr>
        <p:txBody>
          <a:bodyPr/>
          <a:lstStyle/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Stanisław Szultka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Dyrektor Departamentu Rozwoju Gospodarczego,          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Pomorskiego</a:t>
            </a: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Gdańsk, 3 stycznia 2024 r. 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8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EB5A2D2-BA1F-4824-9E92-F32AFA27CC3F}"/>
              </a:ext>
            </a:extLst>
          </p:cNvPr>
          <p:cNvSpPr/>
          <p:nvPr/>
        </p:nvSpPr>
        <p:spPr>
          <a:xfrm>
            <a:off x="11130455" y="105103"/>
            <a:ext cx="1061545" cy="515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69202CC-DB75-4DAB-AD7E-A8AE491185F2}"/>
              </a:ext>
            </a:extLst>
          </p:cNvPr>
          <p:cNvSpPr/>
          <p:nvPr/>
        </p:nvSpPr>
        <p:spPr>
          <a:xfrm>
            <a:off x="6358759" y="6074980"/>
            <a:ext cx="5749159" cy="67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F8F7473-CA53-4A3D-91BF-37190F732AFB}"/>
              </a:ext>
            </a:extLst>
          </p:cNvPr>
          <p:cNvSpPr/>
          <p:nvPr/>
        </p:nvSpPr>
        <p:spPr>
          <a:xfrm>
            <a:off x="6432331" y="6201103"/>
            <a:ext cx="5675587" cy="656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1481353-E949-4BC3-A0A8-A21CD1A3A5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82" y="677993"/>
            <a:ext cx="2736304" cy="75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Obraz 37">
            <a:extLst>
              <a:ext uri="{FF2B5EF4-FFF2-40B4-BE49-F238E27FC236}">
                <a16:creationId xmlns:a16="http://schemas.microsoft.com/office/drawing/2014/main" id="{ECC5C2BD-2664-43CB-84FC-1DFF97408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64" y="210858"/>
            <a:ext cx="1585097" cy="524301"/>
          </a:xfrm>
          <a:prstGeom prst="rect">
            <a:avLst/>
          </a:prstGeom>
        </p:spPr>
      </p:pic>
      <p:sp>
        <p:nvSpPr>
          <p:cNvPr id="4" name="Tytuł 1">
            <a:extLst>
              <a:ext uri="{FF2B5EF4-FFF2-40B4-BE49-F238E27FC236}">
                <a16:creationId xmlns:a16="http://schemas.microsoft.com/office/drawing/2014/main" id="{128318A3-0B88-46B3-B8BC-ECB4E205D872}"/>
              </a:ext>
            </a:extLst>
          </p:cNvPr>
          <p:cNvSpPr txBox="1">
            <a:spLocks/>
          </p:cNvSpPr>
          <p:nvPr/>
        </p:nvSpPr>
        <p:spPr>
          <a:xfrm>
            <a:off x="838200" y="963461"/>
            <a:ext cx="10515600" cy="2342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Smart Green Progress </a:t>
            </a:r>
            <a:br>
              <a:rPr kumimoji="0" lang="pl-PL" sz="3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sz="3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=&gt; wzmocnienie procesu przedsiębiorczego odkrywania </a:t>
            </a:r>
            <a:br>
              <a:rPr kumimoji="0" lang="pl-PL" sz="3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sz="3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=&gt; wzmacnianie regionalnego ekosystemu innowacji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BF26740-9207-466E-9462-0D1268C3490A}"/>
              </a:ext>
            </a:extLst>
          </p:cNvPr>
          <p:cNvSpPr txBox="1"/>
          <p:nvPr/>
        </p:nvSpPr>
        <p:spPr>
          <a:xfrm>
            <a:off x="328474" y="3429000"/>
            <a:ext cx="254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C00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Agendy Badawcze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39CA328-8BE9-497D-AF1B-654515DE4B6C}"/>
              </a:ext>
            </a:extLst>
          </p:cNvPr>
          <p:cNvSpPr txBox="1"/>
          <p:nvPr/>
        </p:nvSpPr>
        <p:spPr>
          <a:xfrm>
            <a:off x="2246049" y="3840646"/>
            <a:ext cx="261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C00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Klastry/grupy zadaniowe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6F363D4-8416-4DEF-B435-6EAF6F0D4E16}"/>
              </a:ext>
            </a:extLst>
          </p:cNvPr>
          <p:cNvSpPr txBox="1"/>
          <p:nvPr/>
        </p:nvSpPr>
        <p:spPr>
          <a:xfrm>
            <a:off x="4376690" y="4284813"/>
            <a:ext cx="236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C00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Promocja ISP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C7B712A-A1C9-4FA6-BA3C-B4855A655EAD}"/>
              </a:ext>
            </a:extLst>
          </p:cNvPr>
          <p:cNvSpPr txBox="1"/>
          <p:nvPr/>
        </p:nvSpPr>
        <p:spPr>
          <a:xfrm>
            <a:off x="6096000" y="4654145"/>
            <a:ext cx="208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C00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Wiedza i monitoring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56317AD-4C7F-46FA-8583-A427DEE48F39}"/>
              </a:ext>
            </a:extLst>
          </p:cNvPr>
          <p:cNvSpPr txBox="1"/>
          <p:nvPr/>
        </p:nvSpPr>
        <p:spPr>
          <a:xfrm>
            <a:off x="8327254" y="5023477"/>
            <a:ext cx="3026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C00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Współpraca międzynarodowa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7A8ABE6-BE5F-4D72-8ADF-78C35E6FF86C}"/>
              </a:ext>
            </a:extLst>
          </p:cNvPr>
          <p:cNvSpPr txBox="1"/>
          <p:nvPr/>
        </p:nvSpPr>
        <p:spPr>
          <a:xfrm>
            <a:off x="216440" y="5038866"/>
            <a:ext cx="5768198" cy="1015663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Przedsięwzięcie Strategiczne RPS Gospodarka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(3,9 mln EURO) - FEP</a:t>
            </a:r>
          </a:p>
        </p:txBody>
      </p:sp>
    </p:spTree>
    <p:extLst>
      <p:ext uri="{BB962C8B-B14F-4D97-AF65-F5344CB8AC3E}">
        <p14:creationId xmlns:p14="http://schemas.microsoft.com/office/powerpoint/2010/main" val="103352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34F2C8-409E-46BC-BECA-FEC91BB0A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043" y="2918618"/>
            <a:ext cx="5482331" cy="1325563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246862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ole tekstowe 22"/>
          <p:cNvSpPr txBox="1"/>
          <p:nvPr/>
        </p:nvSpPr>
        <p:spPr>
          <a:xfrm>
            <a:off x="4318105" y="6596390"/>
            <a:ext cx="1314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i="1" dirty="0">
                <a:solidFill>
                  <a:schemeClr val="bg1">
                    <a:lumMod val="65000"/>
                  </a:schemeClr>
                </a:solidFill>
              </a:rPr>
              <a:t>Źródło: BDL GUS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7CD184E8-0D46-4F41-9700-8F1B878E40C6}"/>
              </a:ext>
            </a:extLst>
          </p:cNvPr>
          <p:cNvSpPr txBox="1"/>
          <p:nvPr/>
        </p:nvSpPr>
        <p:spPr>
          <a:xfrm>
            <a:off x="2960710" y="144567"/>
            <a:ext cx="65318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Innowacyjność </a:t>
            </a:r>
            <a:r>
              <a:rPr lang="pl-PL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wojewódzwa</a:t>
            </a:r>
            <a:r>
              <a:rPr lang="pl-PL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pomorskiego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Obraz 18">
            <a:extLst>
              <a:ext uri="{FF2B5EF4-FFF2-40B4-BE49-F238E27FC236}">
                <a16:creationId xmlns:a16="http://schemas.microsoft.com/office/drawing/2014/main" id="{E4AFED68-43B8-423B-947F-85DAFB252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366334"/>
            <a:ext cx="1585097" cy="524301"/>
          </a:xfrm>
          <a:prstGeom prst="rect">
            <a:avLst/>
          </a:prstGeom>
        </p:spPr>
      </p:pic>
      <p:graphicFrame>
        <p:nvGraphicFramePr>
          <p:cNvPr id="16" name="Wykres 15">
            <a:extLst>
              <a:ext uri="{FF2B5EF4-FFF2-40B4-BE49-F238E27FC236}">
                <a16:creationId xmlns:a16="http://schemas.microsoft.com/office/drawing/2014/main" id="{1D0F4F26-1051-483D-A9CB-B99AE1C5F9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87364"/>
              </p:ext>
            </p:extLst>
          </p:nvPr>
        </p:nvGraphicFramePr>
        <p:xfrm>
          <a:off x="376335" y="3931015"/>
          <a:ext cx="53274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Wykres 20">
            <a:extLst>
              <a:ext uri="{FF2B5EF4-FFF2-40B4-BE49-F238E27FC236}">
                <a16:creationId xmlns:a16="http://schemas.microsoft.com/office/drawing/2014/main" id="{187D0816-68D2-42E1-83E3-9D3530A2F7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80049"/>
              </p:ext>
            </p:extLst>
          </p:nvPr>
        </p:nvGraphicFramePr>
        <p:xfrm>
          <a:off x="447261" y="968593"/>
          <a:ext cx="5431025" cy="2954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Wykres 21">
            <a:extLst>
              <a:ext uri="{FF2B5EF4-FFF2-40B4-BE49-F238E27FC236}">
                <a16:creationId xmlns:a16="http://schemas.microsoft.com/office/drawing/2014/main" id="{F30B67B5-2B24-4133-8EC3-CF774900AA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069639"/>
              </p:ext>
            </p:extLst>
          </p:nvPr>
        </p:nvGraphicFramePr>
        <p:xfrm>
          <a:off x="6308035" y="3766193"/>
          <a:ext cx="5251174" cy="2741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Wykres 23">
            <a:extLst>
              <a:ext uri="{FF2B5EF4-FFF2-40B4-BE49-F238E27FC236}">
                <a16:creationId xmlns:a16="http://schemas.microsoft.com/office/drawing/2014/main" id="{7D9346A4-137C-44C4-B222-4A7E502C58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782390"/>
              </p:ext>
            </p:extLst>
          </p:nvPr>
        </p:nvGraphicFramePr>
        <p:xfrm>
          <a:off x="6308035" y="1015373"/>
          <a:ext cx="5251174" cy="275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8216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ole tekstowe 22"/>
          <p:cNvSpPr txBox="1"/>
          <p:nvPr/>
        </p:nvSpPr>
        <p:spPr>
          <a:xfrm>
            <a:off x="386980" y="6478777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i="1" dirty="0">
                <a:solidFill>
                  <a:schemeClr val="bg1">
                    <a:lumMod val="65000"/>
                  </a:schemeClr>
                </a:solidFill>
              </a:rPr>
              <a:t>Źródło: BDL GUS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570BC23A-D299-4E9E-8F73-266A3802E0CB}"/>
              </a:ext>
            </a:extLst>
          </p:cNvPr>
          <p:cNvSpPr txBox="1"/>
          <p:nvPr/>
        </p:nvSpPr>
        <p:spPr>
          <a:xfrm>
            <a:off x="2988045" y="223864"/>
            <a:ext cx="65665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Innowacyjność województwa pomorskiego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698EBCF4-C941-4F02-8DCD-F3D33CD0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366334"/>
            <a:ext cx="1585097" cy="524301"/>
          </a:xfrm>
          <a:prstGeom prst="rect">
            <a:avLst/>
          </a:prstGeom>
        </p:spPr>
      </p:pic>
      <p:graphicFrame>
        <p:nvGraphicFramePr>
          <p:cNvPr id="22" name="Wykres 21">
            <a:extLst>
              <a:ext uri="{FF2B5EF4-FFF2-40B4-BE49-F238E27FC236}">
                <a16:creationId xmlns:a16="http://schemas.microsoft.com/office/drawing/2014/main" id="{DF5E74F6-2327-4A87-A14F-71D2EEF108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186791"/>
              </p:ext>
            </p:extLst>
          </p:nvPr>
        </p:nvGraphicFramePr>
        <p:xfrm>
          <a:off x="551384" y="4031382"/>
          <a:ext cx="4572000" cy="218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674E1842-A749-4E74-8844-E7E04A132F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850962"/>
              </p:ext>
            </p:extLst>
          </p:nvPr>
        </p:nvGraphicFramePr>
        <p:xfrm>
          <a:off x="551384" y="1143284"/>
          <a:ext cx="4572000" cy="2741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Wykres 18">
            <a:extLst>
              <a:ext uri="{FF2B5EF4-FFF2-40B4-BE49-F238E27FC236}">
                <a16:creationId xmlns:a16="http://schemas.microsoft.com/office/drawing/2014/main" id="{2A1A397D-011C-44FD-9BF9-7D296C3605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598932"/>
              </p:ext>
            </p:extLst>
          </p:nvPr>
        </p:nvGraphicFramePr>
        <p:xfrm>
          <a:off x="6016488" y="3710432"/>
          <a:ext cx="5513465" cy="2741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Wykres 19">
            <a:extLst>
              <a:ext uri="{FF2B5EF4-FFF2-40B4-BE49-F238E27FC236}">
                <a16:creationId xmlns:a16="http://schemas.microsoft.com/office/drawing/2014/main" id="{8479EF48-6A63-448E-985E-AA91D0BA03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986914"/>
              </p:ext>
            </p:extLst>
          </p:nvPr>
        </p:nvGraphicFramePr>
        <p:xfrm>
          <a:off x="6175513" y="1171543"/>
          <a:ext cx="4856922" cy="2741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223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az 18">
            <a:extLst>
              <a:ext uri="{FF2B5EF4-FFF2-40B4-BE49-F238E27FC236}">
                <a16:creationId xmlns:a16="http://schemas.microsoft.com/office/drawing/2014/main" id="{C5C5C21B-C707-4850-962B-3A10F75BB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31" y="1231142"/>
            <a:ext cx="5112935" cy="3271583"/>
          </a:xfrm>
          <a:prstGeom prst="rect">
            <a:avLst/>
          </a:prstGeom>
        </p:spPr>
      </p:pic>
      <p:grpSp>
        <p:nvGrpSpPr>
          <p:cNvPr id="16" name="Grupa 15">
            <a:extLst>
              <a:ext uri="{FF2B5EF4-FFF2-40B4-BE49-F238E27FC236}">
                <a16:creationId xmlns:a16="http://schemas.microsoft.com/office/drawing/2014/main" id="{6084A411-4C01-43C3-96FB-333EA69F451E}"/>
              </a:ext>
            </a:extLst>
          </p:cNvPr>
          <p:cNvGrpSpPr/>
          <p:nvPr/>
        </p:nvGrpSpPr>
        <p:grpSpPr>
          <a:xfrm>
            <a:off x="585779" y="4522437"/>
            <a:ext cx="2805647" cy="1431360"/>
            <a:chOff x="604157" y="4400621"/>
            <a:chExt cx="2805647" cy="1431360"/>
          </a:xfrm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8110C215-7825-4722-852D-B32B3D7E2752}"/>
                </a:ext>
              </a:extLst>
            </p:cNvPr>
            <p:cNvSpPr/>
            <p:nvPr/>
          </p:nvSpPr>
          <p:spPr>
            <a:xfrm>
              <a:off x="604935" y="4469363"/>
              <a:ext cx="374779" cy="11796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FC80332F-7590-44DE-AD61-ACC4B753D901}"/>
                </a:ext>
              </a:extLst>
            </p:cNvPr>
            <p:cNvSpPr/>
            <p:nvPr/>
          </p:nvSpPr>
          <p:spPr>
            <a:xfrm>
              <a:off x="608902" y="4830038"/>
              <a:ext cx="374779" cy="117964"/>
            </a:xfrm>
            <a:prstGeom prst="rect">
              <a:avLst/>
            </a:prstGeom>
            <a:solidFill>
              <a:srgbClr val="FAEB0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Prostokąt 9">
              <a:extLst>
                <a:ext uri="{FF2B5EF4-FFF2-40B4-BE49-F238E27FC236}">
                  <a16:creationId xmlns:a16="http://schemas.microsoft.com/office/drawing/2014/main" id="{1F5F5EE5-5356-428A-AD42-35611626BDF9}"/>
                </a:ext>
              </a:extLst>
            </p:cNvPr>
            <p:cNvSpPr/>
            <p:nvPr/>
          </p:nvSpPr>
          <p:spPr>
            <a:xfrm>
              <a:off x="610311" y="5155747"/>
              <a:ext cx="374779" cy="117964"/>
            </a:xfrm>
            <a:prstGeom prst="rect">
              <a:avLst/>
            </a:prstGeom>
            <a:solidFill>
              <a:srgbClr val="E8941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Prostokąt 10">
              <a:extLst>
                <a:ext uri="{FF2B5EF4-FFF2-40B4-BE49-F238E27FC236}">
                  <a16:creationId xmlns:a16="http://schemas.microsoft.com/office/drawing/2014/main" id="{2EBB3556-650B-4435-8680-555A6C92F17D}"/>
                </a:ext>
              </a:extLst>
            </p:cNvPr>
            <p:cNvSpPr/>
            <p:nvPr/>
          </p:nvSpPr>
          <p:spPr>
            <a:xfrm>
              <a:off x="604157" y="5483915"/>
              <a:ext cx="374779" cy="117964"/>
            </a:xfrm>
            <a:prstGeom prst="rect">
              <a:avLst/>
            </a:prstGeom>
            <a:solidFill>
              <a:srgbClr val="D46E2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pole tekstowe 11">
              <a:extLst>
                <a:ext uri="{FF2B5EF4-FFF2-40B4-BE49-F238E27FC236}">
                  <a16:creationId xmlns:a16="http://schemas.microsoft.com/office/drawing/2014/main" id="{8DF1C7D2-50C4-4C8C-9E47-1E2A2F88F723}"/>
                </a:ext>
              </a:extLst>
            </p:cNvPr>
            <p:cNvSpPr txBox="1"/>
            <p:nvPr/>
          </p:nvSpPr>
          <p:spPr>
            <a:xfrm>
              <a:off x="1110671" y="4400621"/>
              <a:ext cx="20332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Umiarkowany Innowator + </a:t>
              </a:r>
              <a:b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(en. </a:t>
              </a:r>
              <a:r>
                <a:rPr kumimoji="0" lang="pl-PL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Moderate</a:t>
              </a: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pl-PL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Innovator</a:t>
              </a: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+)</a:t>
              </a:r>
            </a:p>
          </p:txBody>
        </p:sp>
        <p:sp>
          <p:nvSpPr>
            <p:cNvPr id="13" name="pole tekstowe 12">
              <a:extLst>
                <a:ext uri="{FF2B5EF4-FFF2-40B4-BE49-F238E27FC236}">
                  <a16:creationId xmlns:a16="http://schemas.microsoft.com/office/drawing/2014/main" id="{49D3C926-F2EC-4268-A378-1BA632BD6123}"/>
                </a:ext>
              </a:extLst>
            </p:cNvPr>
            <p:cNvSpPr txBox="1"/>
            <p:nvPr/>
          </p:nvSpPr>
          <p:spPr>
            <a:xfrm>
              <a:off x="1110671" y="4747947"/>
              <a:ext cx="20332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Umiarkowany Innowator</a:t>
              </a:r>
              <a:br>
                <a:rPr kumimoji="0" lang="pl-PL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(en. </a:t>
              </a:r>
              <a:r>
                <a:rPr kumimoji="0" lang="pl-PL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Moderate</a:t>
              </a: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pl-PL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Innovator</a:t>
              </a: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4" name="pole tekstowe 13">
              <a:extLst>
                <a:ext uri="{FF2B5EF4-FFF2-40B4-BE49-F238E27FC236}">
                  <a16:creationId xmlns:a16="http://schemas.microsoft.com/office/drawing/2014/main" id="{20E0738D-5FAA-41F7-839B-9E0A1A010492}"/>
                </a:ext>
              </a:extLst>
            </p:cNvPr>
            <p:cNvSpPr txBox="1"/>
            <p:nvPr/>
          </p:nvSpPr>
          <p:spPr>
            <a:xfrm>
              <a:off x="1097655" y="5088743"/>
              <a:ext cx="23121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Wyłaniający się Innowator +</a:t>
              </a:r>
              <a:b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(en. </a:t>
              </a:r>
              <a:r>
                <a:rPr kumimoji="0" lang="pl-PL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Emerging</a:t>
              </a: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pl-PL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Innovator</a:t>
              </a: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+)</a:t>
              </a:r>
            </a:p>
          </p:txBody>
        </p:sp>
        <p:sp>
          <p:nvSpPr>
            <p:cNvPr id="15" name="pole tekstowe 14">
              <a:extLst>
                <a:ext uri="{FF2B5EF4-FFF2-40B4-BE49-F238E27FC236}">
                  <a16:creationId xmlns:a16="http://schemas.microsoft.com/office/drawing/2014/main" id="{7330414B-7331-45D3-9099-B77D3C22F4AD}"/>
                </a:ext>
              </a:extLst>
            </p:cNvPr>
            <p:cNvSpPr txBox="1"/>
            <p:nvPr/>
          </p:nvSpPr>
          <p:spPr>
            <a:xfrm>
              <a:off x="1097655" y="5416483"/>
              <a:ext cx="203329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Wyłaniający się Innowator</a:t>
              </a:r>
              <a:br>
                <a:rPr kumimoji="0" lang="pl-PL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(en. </a:t>
              </a:r>
              <a:r>
                <a:rPr kumimoji="0" lang="pl-PL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Emerging</a:t>
              </a: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pl-PL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Innovator</a:t>
              </a: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</a:p>
          </p:txBody>
        </p:sp>
      </p:grpSp>
      <p:sp>
        <p:nvSpPr>
          <p:cNvPr id="20" name="Prostokąt 19">
            <a:extLst>
              <a:ext uri="{FF2B5EF4-FFF2-40B4-BE49-F238E27FC236}">
                <a16:creationId xmlns:a16="http://schemas.microsoft.com/office/drawing/2014/main" id="{77DC9FCC-781E-4A63-AFCC-17F8CFB89FEE}"/>
              </a:ext>
            </a:extLst>
          </p:cNvPr>
          <p:cNvSpPr/>
          <p:nvPr/>
        </p:nvSpPr>
        <p:spPr>
          <a:xfrm>
            <a:off x="341620" y="567688"/>
            <a:ext cx="1713390" cy="509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C5209E9-C5F2-4D77-9EAB-65AB4DD31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081" y="158665"/>
            <a:ext cx="5989458" cy="928471"/>
          </a:xfrm>
        </p:spPr>
        <p:txBody>
          <a:bodyPr>
            <a:normAutofit/>
          </a:bodyPr>
          <a:lstStyle/>
          <a:p>
            <a:r>
              <a:rPr lang="pl-PL" sz="2400" b="1" dirty="0" err="1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Regional</a:t>
            </a:r>
            <a:r>
              <a:rPr lang="pl-PL" sz="24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Innovation</a:t>
            </a:r>
            <a:r>
              <a:rPr lang="pl-PL" sz="24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Scoreboard</a:t>
            </a:r>
            <a:r>
              <a:rPr lang="pl-PL" sz="24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 2023 </a:t>
            </a:r>
            <a:br>
              <a:rPr lang="pl-PL" sz="24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pl-PL" sz="24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– </a:t>
            </a:r>
            <a:r>
              <a:rPr lang="pl-PL" sz="2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województwo</a:t>
            </a:r>
            <a:r>
              <a:rPr lang="pl-PL" sz="24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 pomorskie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D561102A-AB33-43CD-8E5F-9B4257442439}"/>
              </a:ext>
            </a:extLst>
          </p:cNvPr>
          <p:cNvSpPr/>
          <p:nvPr/>
        </p:nvSpPr>
        <p:spPr>
          <a:xfrm>
            <a:off x="3158065" y="986233"/>
            <a:ext cx="512411" cy="3641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Obraz 24">
            <a:extLst>
              <a:ext uri="{FF2B5EF4-FFF2-40B4-BE49-F238E27FC236}">
                <a16:creationId xmlns:a16="http://schemas.microsoft.com/office/drawing/2014/main" id="{E8132BD0-BCF4-4BA8-B910-CC7D290982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325" y="1461058"/>
            <a:ext cx="8594477" cy="46017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425" y="32834"/>
            <a:ext cx="158509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1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498AB2-09FF-48EA-8819-4E04E5EB2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7769"/>
            <a:ext cx="10515600" cy="4704413"/>
          </a:xfrm>
        </p:spPr>
        <p:txBody>
          <a:bodyPr>
            <a:noAutofit/>
          </a:bodyPr>
          <a:lstStyle/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Pomorze utrzymuje się na wysokim poziomie w zakresie innowacyjności w skali kraju, jednak pozycja od wielu lat jest właściwie niezmienna,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aktualnie 187 na 239 regionów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(EIS 2023)</a:t>
            </a:r>
          </a:p>
          <a:p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Polska zajmuje 24. miejsce wśród krajów UE-27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, osiągając wyniki poniżej średniej UE w kilku wymiarach innowacji (EIS 2023)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Polska pozostaje w gronie „wschodzących innowatorów”,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osiągając poziom 62,8% średniej UE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Wydajność jest powyżej średniej w tej grupie. Wyniki rosną w szybszym tempie niż UE (8,5 pkt. proc.) (EIS 2023)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 ostatniej edycji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Global Innovation Index Polska znalazła się na 38. miejscu wśród 132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gospodarek świata</a:t>
            </a:r>
          </a:p>
          <a:p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Wydatki krajowe brutto Polski na badania i rozwój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(GERD) jako procent PKB wyniosły w 2021 r.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1,44%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(Eurostat, 2023)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 2022 r.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udział w Polsce osób z wyższym wykształceniem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w grupie wiekowej 30–34 lata wyniósł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46,6%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, średnia unijna 42,8% (Eurostat, 2023)</a:t>
            </a:r>
          </a:p>
          <a:p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Liczba pracowników naukowych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(EPC w przeliczeniu na pełne etaty)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wzrosła ponad dwukrotnie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 Polsce w latach 2011-2021 (Eurostat, 2022)</a:t>
            </a:r>
          </a:p>
        </p:txBody>
      </p:sp>
      <p:sp>
        <p:nvSpPr>
          <p:cNvPr id="4" name="Prostokąt zaokrąglony 11">
            <a:extLst>
              <a:ext uri="{FF2B5EF4-FFF2-40B4-BE49-F238E27FC236}">
                <a16:creationId xmlns:a16="http://schemas.microsoft.com/office/drawing/2014/main" id="{2D4CAB05-6F3A-4194-9861-0746251F2A38}"/>
              </a:ext>
            </a:extLst>
          </p:cNvPr>
          <p:cNvSpPr/>
          <p:nvPr/>
        </p:nvSpPr>
        <p:spPr>
          <a:xfrm>
            <a:off x="701879" y="1031256"/>
            <a:ext cx="10788242" cy="5110926"/>
          </a:xfrm>
          <a:prstGeom prst="roundRect">
            <a:avLst>
              <a:gd name="adj" fmla="val 1014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4AFED68-43B8-423B-947F-85DAFB252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52" y="233960"/>
            <a:ext cx="1585097" cy="524301"/>
          </a:xfrm>
          <a:prstGeom prst="rect">
            <a:avLst/>
          </a:prstGeom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448A91E3-7430-4893-B86E-4E43A38D98BD}"/>
              </a:ext>
            </a:extLst>
          </p:cNvPr>
          <p:cNvSpPr txBox="1">
            <a:spLocks/>
          </p:cNvSpPr>
          <p:nvPr/>
        </p:nvSpPr>
        <p:spPr>
          <a:xfrm>
            <a:off x="3670490" y="145403"/>
            <a:ext cx="5518608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Statystyka – Pomorze, Polska</a:t>
            </a:r>
          </a:p>
        </p:txBody>
      </p:sp>
    </p:spTree>
    <p:extLst>
      <p:ext uri="{BB962C8B-B14F-4D97-AF65-F5344CB8AC3E}">
        <p14:creationId xmlns:p14="http://schemas.microsoft.com/office/powerpoint/2010/main" val="307203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448A91E3-7430-4893-B86E-4E43A38D98BD}"/>
              </a:ext>
            </a:extLst>
          </p:cNvPr>
          <p:cNvSpPr txBox="1">
            <a:spLocks/>
          </p:cNvSpPr>
          <p:nvPr/>
        </p:nvSpPr>
        <p:spPr>
          <a:xfrm>
            <a:off x="5464853" y="111860"/>
            <a:ext cx="3626049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Wyzwania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 cele </a:t>
            </a:r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14ACC852-2772-46CA-8550-4D8EDB26141F}"/>
              </a:ext>
            </a:extLst>
          </p:cNvPr>
          <p:cNvSpPr/>
          <p:nvPr/>
        </p:nvSpPr>
        <p:spPr>
          <a:xfrm>
            <a:off x="1026730" y="884835"/>
            <a:ext cx="3662241" cy="1582379"/>
          </a:xfrm>
          <a:prstGeom prst="ellipse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Rozwój i wdrożenie </a:t>
            </a: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innowacyjnych</a:t>
            </a: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produktów i usług</a:t>
            </a:r>
          </a:p>
        </p:txBody>
      </p:sp>
      <p:sp>
        <p:nvSpPr>
          <p:cNvPr id="9" name="Owal 8">
            <a:extLst>
              <a:ext uri="{FF2B5EF4-FFF2-40B4-BE49-F238E27FC236}">
                <a16:creationId xmlns:a16="http://schemas.microsoft.com/office/drawing/2014/main" id="{C4BBFE5F-BF33-4C42-BDE4-BFD9047CFC18}"/>
              </a:ext>
            </a:extLst>
          </p:cNvPr>
          <p:cNvSpPr/>
          <p:nvPr/>
        </p:nvSpPr>
        <p:spPr>
          <a:xfrm>
            <a:off x="4324784" y="2711413"/>
            <a:ext cx="3419620" cy="1528827"/>
          </a:xfrm>
          <a:prstGeom prst="ellipse">
            <a:avLst/>
          </a:prstGeom>
          <a:solidFill>
            <a:srgbClr val="A5A5A5"/>
          </a:solidFill>
          <a:ln w="12700" cap="flat" cmpd="sng" algn="ctr">
            <a:solidFill>
              <a:srgbClr val="A5A5A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Networking (</a:t>
            </a: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stymulowanie</a:t>
            </a: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pomysłów i projektów, wzmacnianie sieci)</a:t>
            </a:r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E36C8452-3986-4C6D-88BA-766C3185465A}"/>
              </a:ext>
            </a:extLst>
          </p:cNvPr>
          <p:cNvSpPr/>
          <p:nvPr/>
        </p:nvSpPr>
        <p:spPr>
          <a:xfrm>
            <a:off x="7392020" y="884835"/>
            <a:ext cx="3714322" cy="1593072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Transformacja </a:t>
            </a: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przedsiębiorstw</a:t>
            </a: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(cyfrowa i zielona)</a:t>
            </a:r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B27C53A5-D59E-4DBC-84F1-3A182D256E4E}"/>
              </a:ext>
            </a:extLst>
          </p:cNvPr>
          <p:cNvSpPr/>
          <p:nvPr/>
        </p:nvSpPr>
        <p:spPr>
          <a:xfrm>
            <a:off x="7392019" y="4500268"/>
            <a:ext cx="3776724" cy="1454396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Umiędzynarodowienie</a:t>
            </a:r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id="{0BF2E8AB-F5A0-4449-83D7-89445792771C}"/>
              </a:ext>
            </a:extLst>
          </p:cNvPr>
          <p:cNvSpPr/>
          <p:nvPr/>
        </p:nvSpPr>
        <p:spPr>
          <a:xfrm>
            <a:off x="1097756" y="4254956"/>
            <a:ext cx="3541193" cy="1775168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Rozwój wiedzy i talentów (komercjalizacja, współpraca biznes-nauka, </a:t>
            </a:r>
            <a:r>
              <a:rPr kumimoji="0" lang="pl-PL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spin</a:t>
            </a: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-off). 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92D54818-5A07-4D96-9911-2A9B2B031D43}"/>
              </a:ext>
            </a:extLst>
          </p:cNvPr>
          <p:cNvCxnSpPr>
            <a:cxnSpLocks/>
          </p:cNvCxnSpPr>
          <p:nvPr/>
        </p:nvCxnSpPr>
        <p:spPr>
          <a:xfrm>
            <a:off x="5038532" y="1555868"/>
            <a:ext cx="1912774" cy="0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EF472611-D788-4949-97B0-90E11C351463}"/>
              </a:ext>
            </a:extLst>
          </p:cNvPr>
          <p:cNvCxnSpPr>
            <a:cxnSpLocks/>
          </p:cNvCxnSpPr>
          <p:nvPr/>
        </p:nvCxnSpPr>
        <p:spPr>
          <a:xfrm>
            <a:off x="2875369" y="2762462"/>
            <a:ext cx="0" cy="1254376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F499F13F-5676-43A9-90B9-2D2323F20032}"/>
              </a:ext>
            </a:extLst>
          </p:cNvPr>
          <p:cNvCxnSpPr>
            <a:cxnSpLocks/>
          </p:cNvCxnSpPr>
          <p:nvPr/>
        </p:nvCxnSpPr>
        <p:spPr>
          <a:xfrm>
            <a:off x="5038532" y="5292642"/>
            <a:ext cx="1912774" cy="0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661AD8FA-5B6E-4B5C-80F9-8318F97D9443}"/>
              </a:ext>
            </a:extLst>
          </p:cNvPr>
          <p:cNvCxnSpPr>
            <a:cxnSpLocks/>
          </p:cNvCxnSpPr>
          <p:nvPr/>
        </p:nvCxnSpPr>
        <p:spPr>
          <a:xfrm>
            <a:off x="9389888" y="2762462"/>
            <a:ext cx="0" cy="1444867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17C0A1EF-D786-4428-9F1E-F2FBF2BC6BCE}"/>
              </a:ext>
            </a:extLst>
          </p:cNvPr>
          <p:cNvCxnSpPr>
            <a:cxnSpLocks/>
          </p:cNvCxnSpPr>
          <p:nvPr/>
        </p:nvCxnSpPr>
        <p:spPr>
          <a:xfrm>
            <a:off x="4200773" y="2429217"/>
            <a:ext cx="669807" cy="396104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5B2D10CC-C0BB-43EB-A8B2-FF89F66214AB}"/>
              </a:ext>
            </a:extLst>
          </p:cNvPr>
          <p:cNvCxnSpPr>
            <a:cxnSpLocks/>
          </p:cNvCxnSpPr>
          <p:nvPr/>
        </p:nvCxnSpPr>
        <p:spPr>
          <a:xfrm>
            <a:off x="7277878" y="4164683"/>
            <a:ext cx="466526" cy="468505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276AF7D5-A697-4865-B202-3543377E17B2}"/>
              </a:ext>
            </a:extLst>
          </p:cNvPr>
          <p:cNvCxnSpPr>
            <a:cxnSpLocks/>
          </p:cNvCxnSpPr>
          <p:nvPr/>
        </p:nvCxnSpPr>
        <p:spPr>
          <a:xfrm flipH="1">
            <a:off x="4469891" y="4207329"/>
            <a:ext cx="568641" cy="522870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8CFC41E8-111C-4D09-9A55-D9389BC67546}"/>
              </a:ext>
            </a:extLst>
          </p:cNvPr>
          <p:cNvCxnSpPr>
            <a:cxnSpLocks/>
          </p:cNvCxnSpPr>
          <p:nvPr/>
        </p:nvCxnSpPr>
        <p:spPr>
          <a:xfrm flipH="1">
            <a:off x="7210411" y="2318465"/>
            <a:ext cx="394778" cy="539771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pic>
        <p:nvPicPr>
          <p:cNvPr id="38" name="Obraz 37">
            <a:extLst>
              <a:ext uri="{FF2B5EF4-FFF2-40B4-BE49-F238E27FC236}">
                <a16:creationId xmlns:a16="http://schemas.microsoft.com/office/drawing/2014/main" id="{ECC5C2BD-2664-43CB-84FC-1DFF97408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64" y="210858"/>
            <a:ext cx="158509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1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E4AFED68-43B8-423B-947F-85DAFB252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52" y="233960"/>
            <a:ext cx="1585097" cy="524301"/>
          </a:xfrm>
          <a:prstGeom prst="rect">
            <a:avLst/>
          </a:prstGeom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448A91E3-7430-4893-B86E-4E43A38D98BD}"/>
              </a:ext>
            </a:extLst>
          </p:cNvPr>
          <p:cNvSpPr txBox="1">
            <a:spLocks/>
          </p:cNvSpPr>
          <p:nvPr/>
        </p:nvSpPr>
        <p:spPr>
          <a:xfrm>
            <a:off x="2769018" y="233960"/>
            <a:ext cx="6804190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r>
              <a:rPr lang="pl-PL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Rozwój i wdrożenie innowacyjnych produktów </a:t>
            </a:r>
          </a:p>
          <a:p>
            <a:pPr lvl="0" algn="r">
              <a:defRPr/>
            </a:pPr>
            <a:r>
              <a:rPr lang="pl-PL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usług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A2A3FD18-9433-4869-936F-EA16C1B49691}"/>
              </a:ext>
            </a:extLst>
          </p:cNvPr>
          <p:cNvSpPr/>
          <p:nvPr/>
        </p:nvSpPr>
        <p:spPr>
          <a:xfrm>
            <a:off x="239698" y="990504"/>
            <a:ext cx="2102970" cy="1302747"/>
          </a:xfrm>
          <a:prstGeom prst="roundRect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B+R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71B7AF4A-9618-489F-A37C-6075B5A92E76}"/>
              </a:ext>
            </a:extLst>
          </p:cNvPr>
          <p:cNvSpPr/>
          <p:nvPr/>
        </p:nvSpPr>
        <p:spPr>
          <a:xfrm>
            <a:off x="2945906" y="997447"/>
            <a:ext cx="2590357" cy="1302747"/>
          </a:xfrm>
          <a:prstGeom prst="round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Pilotażowe wdrożenia, testowanie,  przygotowanie do komercjalizacji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BAF5490E-FD63-49FE-A31D-4E039AB724F2}"/>
              </a:ext>
            </a:extLst>
          </p:cNvPr>
          <p:cNvSpPr/>
          <p:nvPr/>
        </p:nvSpPr>
        <p:spPr>
          <a:xfrm>
            <a:off x="6131511" y="990504"/>
            <a:ext cx="2454972" cy="1302747"/>
          </a:xfrm>
          <a:prstGeom prst="round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Wdrożenie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42B432AE-0C6D-4361-AB8F-8D3078F2561F}"/>
              </a:ext>
            </a:extLst>
          </p:cNvPr>
          <p:cNvSpPr/>
          <p:nvPr/>
        </p:nvSpPr>
        <p:spPr>
          <a:xfrm>
            <a:off x="9117367" y="1054869"/>
            <a:ext cx="2166151" cy="1198882"/>
          </a:xfrm>
          <a:prstGeom prst="round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Eksport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D8F53AA0-1F8E-48CD-9E1F-73222CFB08D4}"/>
              </a:ext>
            </a:extLst>
          </p:cNvPr>
          <p:cNvSpPr/>
          <p:nvPr/>
        </p:nvSpPr>
        <p:spPr>
          <a:xfrm>
            <a:off x="408373" y="3145955"/>
            <a:ext cx="2485748" cy="1846556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Dofinansowanie projektów B+R</a:t>
            </a:r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9751285D-B048-43DC-8057-746D498B4DBD}"/>
              </a:ext>
            </a:extLst>
          </p:cNvPr>
          <p:cNvSpPr/>
          <p:nvPr/>
        </p:nvSpPr>
        <p:spPr>
          <a:xfrm>
            <a:off x="0" y="2591101"/>
            <a:ext cx="1651247" cy="967666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Agendy Badawcze</a:t>
            </a:r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D56A2F75-5132-4FF4-8F2D-ADAA4BEA5F53}"/>
              </a:ext>
            </a:extLst>
          </p:cNvPr>
          <p:cNvSpPr/>
          <p:nvPr/>
        </p:nvSpPr>
        <p:spPr>
          <a:xfrm>
            <a:off x="3389792" y="2565261"/>
            <a:ext cx="3241828" cy="719091"/>
          </a:xfrm>
          <a:prstGeom prst="ellipse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Doradztwo (SPECTRUM)</a:t>
            </a:r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22D74DFF-4D61-403C-A8A7-3BBC9772E219}"/>
              </a:ext>
            </a:extLst>
          </p:cNvPr>
          <p:cNvSpPr/>
          <p:nvPr/>
        </p:nvSpPr>
        <p:spPr>
          <a:xfrm>
            <a:off x="3494843" y="3345704"/>
            <a:ext cx="2612995" cy="807867"/>
          </a:xfrm>
          <a:prstGeom prst="ellipse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Regionalny fundusz kapitałowy (VC)</a:t>
            </a:r>
          </a:p>
        </p:txBody>
      </p:sp>
      <p:sp>
        <p:nvSpPr>
          <p:cNvPr id="16" name="Owal 15">
            <a:extLst>
              <a:ext uri="{FF2B5EF4-FFF2-40B4-BE49-F238E27FC236}">
                <a16:creationId xmlns:a16="http://schemas.microsoft.com/office/drawing/2014/main" id="{5CAFD4AF-57B1-4470-9B77-E27E1E82BDAD}"/>
              </a:ext>
            </a:extLst>
          </p:cNvPr>
          <p:cNvSpPr/>
          <p:nvPr/>
        </p:nvSpPr>
        <p:spPr>
          <a:xfrm>
            <a:off x="4379652" y="4153571"/>
            <a:ext cx="3036163" cy="1074198"/>
          </a:xfrm>
          <a:prstGeom prst="ellipse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Współpraca z samorządowymi podmiotami (spółki, szpitale)</a:t>
            </a:r>
          </a:p>
        </p:txBody>
      </p:sp>
      <p:sp>
        <p:nvSpPr>
          <p:cNvPr id="17" name="Owal 16">
            <a:extLst>
              <a:ext uri="{FF2B5EF4-FFF2-40B4-BE49-F238E27FC236}">
                <a16:creationId xmlns:a16="http://schemas.microsoft.com/office/drawing/2014/main" id="{174A4586-11AC-44F9-AE9A-92E2954B68B1}"/>
              </a:ext>
            </a:extLst>
          </p:cNvPr>
          <p:cNvSpPr/>
          <p:nvPr/>
        </p:nvSpPr>
        <p:spPr>
          <a:xfrm>
            <a:off x="6906829" y="2821921"/>
            <a:ext cx="2272683" cy="1074198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Fundusze pożyczkowe</a:t>
            </a:r>
          </a:p>
        </p:txBody>
      </p:sp>
      <p:sp>
        <p:nvSpPr>
          <p:cNvPr id="18" name="Owal 17">
            <a:extLst>
              <a:ext uri="{FF2B5EF4-FFF2-40B4-BE49-F238E27FC236}">
                <a16:creationId xmlns:a16="http://schemas.microsoft.com/office/drawing/2014/main" id="{8AFB306C-3F90-4661-A8D8-018D48E3E04B}"/>
              </a:ext>
            </a:extLst>
          </p:cNvPr>
          <p:cNvSpPr/>
          <p:nvPr/>
        </p:nvSpPr>
        <p:spPr>
          <a:xfrm>
            <a:off x="9357065" y="3532134"/>
            <a:ext cx="2612995" cy="1074198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Broker eksportowy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05294F5E-2A2F-430E-8EB9-1F3024ED94E0}"/>
              </a:ext>
            </a:extLst>
          </p:cNvPr>
          <p:cNvSpPr/>
          <p:nvPr/>
        </p:nvSpPr>
        <p:spPr>
          <a:xfrm>
            <a:off x="1109709" y="5387568"/>
            <a:ext cx="9978501" cy="626323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Sieci, klastry, grupy zadaniowe</a:t>
            </a:r>
          </a:p>
        </p:txBody>
      </p:sp>
      <p:sp>
        <p:nvSpPr>
          <p:cNvPr id="20" name="Strzałka: w prawo 19">
            <a:extLst>
              <a:ext uri="{FF2B5EF4-FFF2-40B4-BE49-F238E27FC236}">
                <a16:creationId xmlns:a16="http://schemas.microsoft.com/office/drawing/2014/main" id="{CAE220F5-9397-4780-8B62-08B0534C579D}"/>
              </a:ext>
            </a:extLst>
          </p:cNvPr>
          <p:cNvSpPr/>
          <p:nvPr/>
        </p:nvSpPr>
        <p:spPr>
          <a:xfrm>
            <a:off x="2511566" y="1370358"/>
            <a:ext cx="257452" cy="665827"/>
          </a:xfrm>
          <a:prstGeom prst="rightArrow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trzałka: w prawo 20">
            <a:extLst>
              <a:ext uri="{FF2B5EF4-FFF2-40B4-BE49-F238E27FC236}">
                <a16:creationId xmlns:a16="http://schemas.microsoft.com/office/drawing/2014/main" id="{B8A5969B-D08A-47C9-8AFC-37F36ADA5220}"/>
              </a:ext>
            </a:extLst>
          </p:cNvPr>
          <p:cNvSpPr/>
          <p:nvPr/>
        </p:nvSpPr>
        <p:spPr>
          <a:xfrm>
            <a:off x="5672979" y="1370358"/>
            <a:ext cx="257452" cy="665827"/>
          </a:xfrm>
          <a:prstGeom prst="rightArrow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trzałka: w prawo 21">
            <a:extLst>
              <a:ext uri="{FF2B5EF4-FFF2-40B4-BE49-F238E27FC236}">
                <a16:creationId xmlns:a16="http://schemas.microsoft.com/office/drawing/2014/main" id="{07467F16-4123-401C-A495-B8A3A55D2931}"/>
              </a:ext>
            </a:extLst>
          </p:cNvPr>
          <p:cNvSpPr/>
          <p:nvPr/>
        </p:nvSpPr>
        <p:spPr>
          <a:xfrm>
            <a:off x="8787563" y="1329965"/>
            <a:ext cx="257452" cy="665827"/>
          </a:xfrm>
          <a:prstGeom prst="rightArrow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3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448A91E3-7430-4893-B86E-4E43A38D98BD}"/>
              </a:ext>
            </a:extLst>
          </p:cNvPr>
          <p:cNvSpPr txBox="1">
            <a:spLocks/>
          </p:cNvSpPr>
          <p:nvPr/>
        </p:nvSpPr>
        <p:spPr>
          <a:xfrm>
            <a:off x="5764506" y="149182"/>
            <a:ext cx="3626049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Agendy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badawcze</a:t>
            </a:r>
          </a:p>
        </p:txBody>
      </p:sp>
      <p:pic>
        <p:nvPicPr>
          <p:cNvPr id="38" name="Obraz 37">
            <a:extLst>
              <a:ext uri="{FF2B5EF4-FFF2-40B4-BE49-F238E27FC236}">
                <a16:creationId xmlns:a16="http://schemas.microsoft.com/office/drawing/2014/main" id="{ECC5C2BD-2664-43CB-84FC-1DFF97408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64" y="210858"/>
            <a:ext cx="1585097" cy="524301"/>
          </a:xfrm>
          <a:prstGeom prst="rect">
            <a:avLst/>
          </a:prstGeom>
        </p:spPr>
      </p:pic>
      <p:grpSp>
        <p:nvGrpSpPr>
          <p:cNvPr id="21" name="Grupa 20">
            <a:extLst>
              <a:ext uri="{FF2B5EF4-FFF2-40B4-BE49-F238E27FC236}">
                <a16:creationId xmlns:a16="http://schemas.microsoft.com/office/drawing/2014/main" id="{834FD12F-AA8C-4C5F-ABAC-82E1520DC2EE}"/>
              </a:ext>
            </a:extLst>
          </p:cNvPr>
          <p:cNvGrpSpPr/>
          <p:nvPr/>
        </p:nvGrpSpPr>
        <p:grpSpPr>
          <a:xfrm>
            <a:off x="622015" y="2049233"/>
            <a:ext cx="4844549" cy="2088774"/>
            <a:chOff x="531371" y="1844824"/>
            <a:chExt cx="4844549" cy="2088774"/>
          </a:xfrm>
        </p:grpSpPr>
        <p:sp>
          <p:nvSpPr>
            <p:cNvPr id="22" name="Prostokąt zaokrąglony 7">
              <a:extLst>
                <a:ext uri="{FF2B5EF4-FFF2-40B4-BE49-F238E27FC236}">
                  <a16:creationId xmlns:a16="http://schemas.microsoft.com/office/drawing/2014/main" id="{E17B9BCF-62BD-4319-A046-83760E208A74}"/>
                </a:ext>
              </a:extLst>
            </p:cNvPr>
            <p:cNvSpPr/>
            <p:nvPr/>
          </p:nvSpPr>
          <p:spPr bwMode="auto">
            <a:xfrm>
              <a:off x="531371" y="1844824"/>
              <a:ext cx="4844549" cy="2088774"/>
            </a:xfrm>
            <a:prstGeom prst="roundRect">
              <a:avLst>
                <a:gd name="adj" fmla="val 7486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  <a:extLst/>
          </p:spPr>
          <p:txBody>
            <a:bodyPr/>
            <a:lstStyle/>
            <a:p>
              <a:pPr marL="0" marR="0" lvl="0" indent="0" defTabSz="414772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Prostokąt zaokrąglony 22">
              <a:extLst>
                <a:ext uri="{FF2B5EF4-FFF2-40B4-BE49-F238E27FC236}">
                  <a16:creationId xmlns:a16="http://schemas.microsoft.com/office/drawing/2014/main" id="{97F15185-59CB-471E-A304-167AA22F0F5E}"/>
                </a:ext>
              </a:extLst>
            </p:cNvPr>
            <p:cNvSpPr/>
            <p:nvPr/>
          </p:nvSpPr>
          <p:spPr>
            <a:xfrm>
              <a:off x="682856" y="2403527"/>
              <a:ext cx="4477040" cy="358949"/>
            </a:xfrm>
            <a:prstGeom prst="round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6CF143EF-B284-4F08-BDC7-89877DFFB2C6}"/>
                </a:ext>
              </a:extLst>
            </p:cNvPr>
            <p:cNvSpPr txBox="1"/>
            <p:nvPr/>
          </p:nvSpPr>
          <p:spPr>
            <a:xfrm>
              <a:off x="682856" y="2417740"/>
              <a:ext cx="4693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Podtemat 1 (uszczegółowione zagadnienie)</a:t>
              </a:r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id="{FBE243AC-8AE1-4C9D-BA82-E54E75B74F5C}"/>
                </a:ext>
              </a:extLst>
            </p:cNvPr>
            <p:cNvSpPr txBox="1"/>
            <p:nvPr/>
          </p:nvSpPr>
          <p:spPr>
            <a:xfrm>
              <a:off x="822775" y="1927527"/>
              <a:ext cx="43562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Agenda (AB) 1 - temat (np. AI)</a:t>
              </a:r>
            </a:p>
          </p:txBody>
        </p:sp>
        <p:sp>
          <p:nvSpPr>
            <p:cNvPr id="26" name="Prostokąt zaokrąglony 22">
              <a:extLst>
                <a:ext uri="{FF2B5EF4-FFF2-40B4-BE49-F238E27FC236}">
                  <a16:creationId xmlns:a16="http://schemas.microsoft.com/office/drawing/2014/main" id="{0739561E-BB43-4A5E-B2DE-A3203F48DF33}"/>
                </a:ext>
              </a:extLst>
            </p:cNvPr>
            <p:cNvSpPr/>
            <p:nvPr/>
          </p:nvSpPr>
          <p:spPr>
            <a:xfrm>
              <a:off x="682856" y="3163298"/>
              <a:ext cx="4477040" cy="358949"/>
            </a:xfrm>
            <a:prstGeom prst="round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pole tekstowe 26">
              <a:extLst>
                <a:ext uri="{FF2B5EF4-FFF2-40B4-BE49-F238E27FC236}">
                  <a16:creationId xmlns:a16="http://schemas.microsoft.com/office/drawing/2014/main" id="{9C666C5E-56D0-4E72-9FAD-1719E63B2F99}"/>
                </a:ext>
              </a:extLst>
            </p:cNvPr>
            <p:cNvSpPr txBox="1"/>
            <p:nvPr/>
          </p:nvSpPr>
          <p:spPr>
            <a:xfrm>
              <a:off x="678138" y="3163298"/>
              <a:ext cx="46930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Podtemat 2 (uszczegółowione zagadnienie)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325730AD-9EFF-40D4-9DCE-C08655E2AB8B}"/>
                </a:ext>
              </a:extLst>
            </p:cNvPr>
            <p:cNvSpPr txBox="1"/>
            <p:nvPr/>
          </p:nvSpPr>
          <p:spPr>
            <a:xfrm>
              <a:off x="1020028" y="2787072"/>
              <a:ext cx="4139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l-P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Projekt B+R (min. 1? 2-3?)</a:t>
              </a:r>
            </a:p>
          </p:txBody>
        </p:sp>
        <p:sp>
          <p:nvSpPr>
            <p:cNvPr id="29" name="pole tekstowe 28">
              <a:extLst>
                <a:ext uri="{FF2B5EF4-FFF2-40B4-BE49-F238E27FC236}">
                  <a16:creationId xmlns:a16="http://schemas.microsoft.com/office/drawing/2014/main" id="{2253E08F-329C-4DA2-8A51-F5BD85BE04C8}"/>
                </a:ext>
              </a:extLst>
            </p:cNvPr>
            <p:cNvSpPr txBox="1"/>
            <p:nvPr/>
          </p:nvSpPr>
          <p:spPr>
            <a:xfrm>
              <a:off x="1029628" y="3564266"/>
              <a:ext cx="4139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l-P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Projekt B+R (min. 1? 2-3?)</a:t>
              </a:r>
            </a:p>
          </p:txBody>
        </p:sp>
      </p:grpSp>
      <p:grpSp>
        <p:nvGrpSpPr>
          <p:cNvPr id="30" name="Grupa 29">
            <a:extLst>
              <a:ext uri="{FF2B5EF4-FFF2-40B4-BE49-F238E27FC236}">
                <a16:creationId xmlns:a16="http://schemas.microsoft.com/office/drawing/2014/main" id="{58A70F6E-E547-4A6A-A2E0-5F5215FD8E1E}"/>
              </a:ext>
            </a:extLst>
          </p:cNvPr>
          <p:cNvGrpSpPr/>
          <p:nvPr/>
        </p:nvGrpSpPr>
        <p:grpSpPr>
          <a:xfrm>
            <a:off x="5606848" y="2049233"/>
            <a:ext cx="4844549" cy="2088774"/>
            <a:chOff x="531371" y="1844824"/>
            <a:chExt cx="4844549" cy="2088774"/>
          </a:xfrm>
        </p:grpSpPr>
        <p:sp>
          <p:nvSpPr>
            <p:cNvPr id="31" name="Prostokąt zaokrąglony 7">
              <a:extLst>
                <a:ext uri="{FF2B5EF4-FFF2-40B4-BE49-F238E27FC236}">
                  <a16:creationId xmlns:a16="http://schemas.microsoft.com/office/drawing/2014/main" id="{2036FFC7-E9B8-454B-B65E-4DB4843A4A09}"/>
                </a:ext>
              </a:extLst>
            </p:cNvPr>
            <p:cNvSpPr/>
            <p:nvPr/>
          </p:nvSpPr>
          <p:spPr bwMode="auto">
            <a:xfrm>
              <a:off x="531371" y="1844824"/>
              <a:ext cx="4844549" cy="2088774"/>
            </a:xfrm>
            <a:prstGeom prst="roundRect">
              <a:avLst>
                <a:gd name="adj" fmla="val 7486"/>
              </a:avLst>
            </a:prstGeom>
            <a:solidFill>
              <a:sysClr val="window" lastClr="FFFFFF">
                <a:lumMod val="85000"/>
              </a:sys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  <a:extLst/>
          </p:spPr>
          <p:txBody>
            <a:bodyPr/>
            <a:lstStyle/>
            <a:p>
              <a:pPr marL="0" marR="0" lvl="0" indent="0" defTabSz="414772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Prostokąt zaokrąglony 22">
              <a:extLst>
                <a:ext uri="{FF2B5EF4-FFF2-40B4-BE49-F238E27FC236}">
                  <a16:creationId xmlns:a16="http://schemas.microsoft.com/office/drawing/2014/main" id="{E08F3DD5-9026-41E7-A34F-E7D3F3EF5835}"/>
                </a:ext>
              </a:extLst>
            </p:cNvPr>
            <p:cNvSpPr/>
            <p:nvPr/>
          </p:nvSpPr>
          <p:spPr>
            <a:xfrm>
              <a:off x="682856" y="2403527"/>
              <a:ext cx="4477040" cy="358949"/>
            </a:xfrm>
            <a:prstGeom prst="round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pole tekstowe 32">
              <a:extLst>
                <a:ext uri="{FF2B5EF4-FFF2-40B4-BE49-F238E27FC236}">
                  <a16:creationId xmlns:a16="http://schemas.microsoft.com/office/drawing/2014/main" id="{A1239884-0C3D-4E28-B1B6-E6C196757A08}"/>
                </a:ext>
              </a:extLst>
            </p:cNvPr>
            <p:cNvSpPr txBox="1"/>
            <p:nvPr/>
          </p:nvSpPr>
          <p:spPr>
            <a:xfrm>
              <a:off x="682856" y="2417740"/>
              <a:ext cx="4693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Podtemat 1 (uszczegółowione zagadnienie)</a:t>
              </a:r>
            </a:p>
          </p:txBody>
        </p:sp>
        <p:sp>
          <p:nvSpPr>
            <p:cNvPr id="34" name="pole tekstowe 33">
              <a:extLst>
                <a:ext uri="{FF2B5EF4-FFF2-40B4-BE49-F238E27FC236}">
                  <a16:creationId xmlns:a16="http://schemas.microsoft.com/office/drawing/2014/main" id="{93278E6D-9C54-4D22-BDC0-5122DFF4037B}"/>
                </a:ext>
              </a:extLst>
            </p:cNvPr>
            <p:cNvSpPr txBox="1"/>
            <p:nvPr/>
          </p:nvSpPr>
          <p:spPr>
            <a:xfrm>
              <a:off x="678138" y="1927527"/>
              <a:ext cx="46412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Agenda (AB) 2 - temat (np. </a:t>
              </a:r>
              <a:r>
                <a:rPr kumimoji="0" lang="pl-PL" sz="20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offshore</a:t>
              </a:r>
              <a:r>
                <a:rPr kumimoji="0" lang="pl-PL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35" name="Prostokąt zaokrąglony 22">
              <a:extLst>
                <a:ext uri="{FF2B5EF4-FFF2-40B4-BE49-F238E27FC236}">
                  <a16:creationId xmlns:a16="http://schemas.microsoft.com/office/drawing/2014/main" id="{37EB0767-7E64-4A2F-8778-B8283A1CE0ED}"/>
                </a:ext>
              </a:extLst>
            </p:cNvPr>
            <p:cNvSpPr/>
            <p:nvPr/>
          </p:nvSpPr>
          <p:spPr>
            <a:xfrm>
              <a:off x="682856" y="3163298"/>
              <a:ext cx="4477040" cy="358949"/>
            </a:xfrm>
            <a:prstGeom prst="round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pole tekstowe 35">
              <a:extLst>
                <a:ext uri="{FF2B5EF4-FFF2-40B4-BE49-F238E27FC236}">
                  <a16:creationId xmlns:a16="http://schemas.microsoft.com/office/drawing/2014/main" id="{49932397-4CDB-4737-98E6-B8E5A12FD261}"/>
                </a:ext>
              </a:extLst>
            </p:cNvPr>
            <p:cNvSpPr txBox="1"/>
            <p:nvPr/>
          </p:nvSpPr>
          <p:spPr>
            <a:xfrm>
              <a:off x="678138" y="3163298"/>
              <a:ext cx="46930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Podtemat 2 (uszczegółowione zagadnienie)</a:t>
              </a:r>
            </a:p>
          </p:txBody>
        </p:sp>
        <p:sp>
          <p:nvSpPr>
            <p:cNvPr id="37" name="pole tekstowe 36">
              <a:extLst>
                <a:ext uri="{FF2B5EF4-FFF2-40B4-BE49-F238E27FC236}">
                  <a16:creationId xmlns:a16="http://schemas.microsoft.com/office/drawing/2014/main" id="{5AE0C133-578B-4CAB-A792-DE29E8776BB1}"/>
                </a:ext>
              </a:extLst>
            </p:cNvPr>
            <p:cNvSpPr txBox="1"/>
            <p:nvPr/>
          </p:nvSpPr>
          <p:spPr>
            <a:xfrm>
              <a:off x="1020028" y="2787072"/>
              <a:ext cx="4139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l-P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Projekt B+R (min.1? 2-3?)</a:t>
              </a:r>
            </a:p>
          </p:txBody>
        </p:sp>
        <p:sp>
          <p:nvSpPr>
            <p:cNvPr id="39" name="pole tekstowe 38">
              <a:extLst>
                <a:ext uri="{FF2B5EF4-FFF2-40B4-BE49-F238E27FC236}">
                  <a16:creationId xmlns:a16="http://schemas.microsoft.com/office/drawing/2014/main" id="{1ED0392D-5493-41F9-9909-0D87B6C0C286}"/>
                </a:ext>
              </a:extLst>
            </p:cNvPr>
            <p:cNvSpPr txBox="1"/>
            <p:nvPr/>
          </p:nvSpPr>
          <p:spPr>
            <a:xfrm>
              <a:off x="1029628" y="3564266"/>
              <a:ext cx="4139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l-P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Projekt B+R (min. 1? 2-3?)</a:t>
              </a:r>
            </a:p>
          </p:txBody>
        </p:sp>
      </p:grpSp>
      <p:sp>
        <p:nvSpPr>
          <p:cNvPr id="40" name="Prostokąt: zaokrąglone rogi 39">
            <a:extLst>
              <a:ext uri="{FF2B5EF4-FFF2-40B4-BE49-F238E27FC236}">
                <a16:creationId xmlns:a16="http://schemas.microsoft.com/office/drawing/2014/main" id="{BC8DC941-47EC-4E1B-A10D-5DFE37568C00}"/>
              </a:ext>
            </a:extLst>
          </p:cNvPr>
          <p:cNvSpPr/>
          <p:nvPr/>
        </p:nvSpPr>
        <p:spPr>
          <a:xfrm>
            <a:off x="751463" y="842489"/>
            <a:ext cx="10929977" cy="414512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B3B7FCE5-6228-4F4B-9F8F-6FE06478F5BC}"/>
              </a:ext>
            </a:extLst>
          </p:cNvPr>
          <p:cNvSpPr txBox="1"/>
          <p:nvPr/>
        </p:nvSpPr>
        <p:spPr>
          <a:xfrm>
            <a:off x="1093353" y="856702"/>
            <a:ext cx="8963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Tematy strategicznie ważne dla regionu z obszaru ISP</a:t>
            </a:r>
          </a:p>
        </p:txBody>
      </p:sp>
      <p:sp>
        <p:nvSpPr>
          <p:cNvPr id="42" name="Strzałka: w dół 41">
            <a:extLst>
              <a:ext uri="{FF2B5EF4-FFF2-40B4-BE49-F238E27FC236}">
                <a16:creationId xmlns:a16="http://schemas.microsoft.com/office/drawing/2014/main" id="{454A293B-B69C-4A21-BB25-BA37E6920D00}"/>
              </a:ext>
            </a:extLst>
          </p:cNvPr>
          <p:cNvSpPr/>
          <p:nvPr/>
        </p:nvSpPr>
        <p:spPr>
          <a:xfrm>
            <a:off x="5250540" y="1503550"/>
            <a:ext cx="504056" cy="421830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6010AC95-F645-4FD1-B34F-5470EF0CC50B}"/>
              </a:ext>
            </a:extLst>
          </p:cNvPr>
          <p:cNvSpPr txBox="1"/>
          <p:nvPr/>
        </p:nvSpPr>
        <p:spPr>
          <a:xfrm>
            <a:off x="5905454" y="1541826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 otwarty dla podmiotów z regionu</a:t>
            </a:r>
          </a:p>
        </p:txBody>
      </p:sp>
      <p:sp>
        <p:nvSpPr>
          <p:cNvPr id="44" name="Strzałka: w dół 43">
            <a:extLst>
              <a:ext uri="{FF2B5EF4-FFF2-40B4-BE49-F238E27FC236}">
                <a16:creationId xmlns:a16="http://schemas.microsoft.com/office/drawing/2014/main" id="{F8EC03C0-FA13-4BEA-9665-6A4C333BFD19}"/>
              </a:ext>
            </a:extLst>
          </p:cNvPr>
          <p:cNvSpPr/>
          <p:nvPr/>
        </p:nvSpPr>
        <p:spPr>
          <a:xfrm>
            <a:off x="5281064" y="4303318"/>
            <a:ext cx="504056" cy="421830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A8FD0A81-DA08-46FB-BBB6-B1F670D02ACE}"/>
              </a:ext>
            </a:extLst>
          </p:cNvPr>
          <p:cNvSpPr txBox="1"/>
          <p:nvPr/>
        </p:nvSpPr>
        <p:spPr>
          <a:xfrm>
            <a:off x="6023992" y="4346409"/>
            <a:ext cx="5822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Konkursy IP (≈ 30 mln € )</a:t>
            </a:r>
          </a:p>
        </p:txBody>
      </p:sp>
      <p:sp>
        <p:nvSpPr>
          <p:cNvPr id="46" name="Prostokąt: zaokrąglone rogi 45">
            <a:extLst>
              <a:ext uri="{FF2B5EF4-FFF2-40B4-BE49-F238E27FC236}">
                <a16:creationId xmlns:a16="http://schemas.microsoft.com/office/drawing/2014/main" id="{4C20B9D1-000D-4E3C-8F52-03A076E15C8F}"/>
              </a:ext>
            </a:extLst>
          </p:cNvPr>
          <p:cNvSpPr/>
          <p:nvPr/>
        </p:nvSpPr>
        <p:spPr>
          <a:xfrm>
            <a:off x="604696" y="4851104"/>
            <a:ext cx="2968273" cy="132848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6AB933F4-0617-4D4C-A4FA-22AD049A4652}"/>
              </a:ext>
            </a:extLst>
          </p:cNvPr>
          <p:cNvSpPr txBox="1"/>
          <p:nvPr/>
        </p:nvSpPr>
        <p:spPr>
          <a:xfrm>
            <a:off x="744126" y="4915182"/>
            <a:ext cx="2679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z AB z certyfikatem (projekty </a:t>
            </a:r>
            <a:r>
              <a:rPr lang="pl-PL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premium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+25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</a:p>
        </p:txBody>
      </p:sp>
      <p:sp>
        <p:nvSpPr>
          <p:cNvPr id="48" name="Prostokąt: zaokrąglone rogi 47">
            <a:extLst>
              <a:ext uri="{FF2B5EF4-FFF2-40B4-BE49-F238E27FC236}">
                <a16:creationId xmlns:a16="http://schemas.microsoft.com/office/drawing/2014/main" id="{E9196343-320D-4C6D-AD13-7058CFFC495A}"/>
              </a:ext>
            </a:extLst>
          </p:cNvPr>
          <p:cNvSpPr/>
          <p:nvPr/>
        </p:nvSpPr>
        <p:spPr>
          <a:xfrm>
            <a:off x="4329826" y="4849522"/>
            <a:ext cx="2968273" cy="132848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DFAF7D5E-885E-43F7-B787-730ABD75D92D}"/>
              </a:ext>
            </a:extLst>
          </p:cNvPr>
          <p:cNvSpPr txBox="1"/>
          <p:nvPr/>
        </p:nvSpPr>
        <p:spPr>
          <a:xfrm>
            <a:off x="4513761" y="4934813"/>
            <a:ext cx="2679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wpisujące się w podtematy AB</a:t>
            </a:r>
          </a:p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+10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</a:p>
        </p:txBody>
      </p:sp>
      <p:sp>
        <p:nvSpPr>
          <p:cNvPr id="50" name="Prostokąt: zaokrąglone rogi 49">
            <a:extLst>
              <a:ext uri="{FF2B5EF4-FFF2-40B4-BE49-F238E27FC236}">
                <a16:creationId xmlns:a16="http://schemas.microsoft.com/office/drawing/2014/main" id="{28E0ED86-E58B-4B2B-B110-E64358AEF500}"/>
              </a:ext>
            </a:extLst>
          </p:cNvPr>
          <p:cNvSpPr/>
          <p:nvPr/>
        </p:nvSpPr>
        <p:spPr>
          <a:xfrm>
            <a:off x="8054956" y="4852560"/>
            <a:ext cx="2968273" cy="132848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pole tekstowe 50">
            <a:extLst>
              <a:ext uri="{FF2B5EF4-FFF2-40B4-BE49-F238E27FC236}">
                <a16:creationId xmlns:a16="http://schemas.microsoft.com/office/drawing/2014/main" id="{54F210BC-0937-41A7-AF12-F729D7EE3DAA}"/>
              </a:ext>
            </a:extLst>
          </p:cNvPr>
          <p:cNvSpPr txBox="1"/>
          <p:nvPr/>
        </p:nvSpPr>
        <p:spPr>
          <a:xfrm>
            <a:off x="8194386" y="4916638"/>
            <a:ext cx="2679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z obszaru ISP nie wpisujące się w podtematy AB</a:t>
            </a:r>
          </a:p>
          <a:p>
            <a:pPr algn="ctr">
              <a:defRPr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pkt</a:t>
            </a:r>
          </a:p>
        </p:txBody>
      </p:sp>
      <p:sp>
        <p:nvSpPr>
          <p:cNvPr id="52" name="Prostokąt: zaokrąglone rogi 51">
            <a:extLst>
              <a:ext uri="{FF2B5EF4-FFF2-40B4-BE49-F238E27FC236}">
                <a16:creationId xmlns:a16="http://schemas.microsoft.com/office/drawing/2014/main" id="{FBE93B97-BD00-4362-9872-93AC40EE5778}"/>
              </a:ext>
            </a:extLst>
          </p:cNvPr>
          <p:cNvSpPr/>
          <p:nvPr/>
        </p:nvSpPr>
        <p:spPr>
          <a:xfrm>
            <a:off x="10601320" y="2014955"/>
            <a:ext cx="1080120" cy="208877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2C8DAF17-F37E-4FD7-97A9-887199E6935A}"/>
              </a:ext>
            </a:extLst>
          </p:cNvPr>
          <p:cNvSpPr txBox="1"/>
          <p:nvPr/>
        </p:nvSpPr>
        <p:spPr>
          <a:xfrm>
            <a:off x="10598164" y="2074782"/>
            <a:ext cx="1083276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Ok. 3-5 AB</a:t>
            </a:r>
          </a:p>
        </p:txBody>
      </p:sp>
    </p:spTree>
    <p:extLst>
      <p:ext uri="{BB962C8B-B14F-4D97-AF65-F5344CB8AC3E}">
        <p14:creationId xmlns:p14="http://schemas.microsoft.com/office/powerpoint/2010/main" val="239270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Obraz 37">
            <a:extLst>
              <a:ext uri="{FF2B5EF4-FFF2-40B4-BE49-F238E27FC236}">
                <a16:creationId xmlns:a16="http://schemas.microsoft.com/office/drawing/2014/main" id="{ECC5C2BD-2664-43CB-84FC-1DFF97408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64" y="210858"/>
            <a:ext cx="1585097" cy="524301"/>
          </a:xfrm>
          <a:prstGeom prst="rect">
            <a:avLst/>
          </a:prstGeom>
        </p:spPr>
      </p:pic>
      <p:pic>
        <p:nvPicPr>
          <p:cNvPr id="54" name="Obraz 53">
            <a:extLst>
              <a:ext uri="{FF2B5EF4-FFF2-40B4-BE49-F238E27FC236}">
                <a16:creationId xmlns:a16="http://schemas.microsoft.com/office/drawing/2014/main" id="{F95CE95F-9144-44EE-8ED3-7BD689BE6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293" y="956537"/>
            <a:ext cx="9222630" cy="515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7290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. Wzorzec">
  <a:themeElements>
    <a:clrScheme name="Niestandardowy 9">
      <a:dk1>
        <a:srgbClr val="595959"/>
      </a:dk1>
      <a:lt1>
        <a:sysClr val="window" lastClr="FFFFFF"/>
      </a:lt1>
      <a:dk2>
        <a:srgbClr val="004B88"/>
      </a:dk2>
      <a:lt2>
        <a:srgbClr val="0094CF"/>
      </a:lt2>
      <a:accent1>
        <a:srgbClr val="635D8C"/>
      </a:accent1>
      <a:accent2>
        <a:srgbClr val="42BEBD"/>
      </a:accent2>
      <a:accent3>
        <a:srgbClr val="48AA48"/>
      </a:accent3>
      <a:accent4>
        <a:srgbClr val="A0CC1E"/>
      </a:accent4>
      <a:accent5>
        <a:srgbClr val="FFCA21"/>
      </a:accent5>
      <a:accent6>
        <a:srgbClr val="E54337"/>
      </a:accent6>
      <a:hlink>
        <a:srgbClr val="0000FF"/>
      </a:hlink>
      <a:folHlink>
        <a:srgbClr val="800080"/>
      </a:folHlink>
    </a:clrScheme>
    <a:fontScheme name="pb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gradFill flip="none" rotWithShape="1">
            <a:gsLst>
              <a:gs pos="70000">
                <a:schemeClr val="accent1"/>
              </a:gs>
              <a:gs pos="0">
                <a:schemeClr val="accent1">
                  <a:lumMod val="5000"/>
                  <a:lumOff val="95000"/>
                </a:schemeClr>
              </a:gs>
              <a:gs pos="30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1. Wzorzec">
  <a:themeElements>
    <a:clrScheme name="Niestandardowy 9">
      <a:dk1>
        <a:srgbClr val="595959"/>
      </a:dk1>
      <a:lt1>
        <a:sysClr val="window" lastClr="FFFFFF"/>
      </a:lt1>
      <a:dk2>
        <a:srgbClr val="004B88"/>
      </a:dk2>
      <a:lt2>
        <a:srgbClr val="0094CF"/>
      </a:lt2>
      <a:accent1>
        <a:srgbClr val="635D8C"/>
      </a:accent1>
      <a:accent2>
        <a:srgbClr val="42BEBD"/>
      </a:accent2>
      <a:accent3>
        <a:srgbClr val="48AA48"/>
      </a:accent3>
      <a:accent4>
        <a:srgbClr val="A0CC1E"/>
      </a:accent4>
      <a:accent5>
        <a:srgbClr val="FFCA21"/>
      </a:accent5>
      <a:accent6>
        <a:srgbClr val="E54337"/>
      </a:accent6>
      <a:hlink>
        <a:srgbClr val="0000FF"/>
      </a:hlink>
      <a:folHlink>
        <a:srgbClr val="800080"/>
      </a:folHlink>
    </a:clrScheme>
    <a:fontScheme name="pb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gradFill flip="none" rotWithShape="1">
            <a:gsLst>
              <a:gs pos="70000">
                <a:schemeClr val="accent1"/>
              </a:gs>
              <a:gs pos="0">
                <a:schemeClr val="accent1">
                  <a:lumMod val="5000"/>
                  <a:lumOff val="95000"/>
                </a:schemeClr>
              </a:gs>
              <a:gs pos="30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9">
    <a:dk1>
      <a:srgbClr val="595959"/>
    </a:dk1>
    <a:lt1>
      <a:sysClr val="window" lastClr="FFFFFF"/>
    </a:lt1>
    <a:dk2>
      <a:srgbClr val="004B88"/>
    </a:dk2>
    <a:lt2>
      <a:srgbClr val="0094CF"/>
    </a:lt2>
    <a:accent1>
      <a:srgbClr val="635D8C"/>
    </a:accent1>
    <a:accent2>
      <a:srgbClr val="42BEBD"/>
    </a:accent2>
    <a:accent3>
      <a:srgbClr val="48AA48"/>
    </a:accent3>
    <a:accent4>
      <a:srgbClr val="A0CC1E"/>
    </a:accent4>
    <a:accent5>
      <a:srgbClr val="FFCA21"/>
    </a:accent5>
    <a:accent6>
      <a:srgbClr val="E54337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660</Words>
  <Application>Microsoft Office PowerPoint</Application>
  <PresentationFormat>Panoramiczny</PresentationFormat>
  <Paragraphs>91</Paragraphs>
  <Slides>11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Courier New</vt:lpstr>
      <vt:lpstr>Wingdings</vt:lpstr>
      <vt:lpstr>Motyw pakietu Office</vt:lpstr>
      <vt:lpstr>1. Wzorzec</vt:lpstr>
      <vt:lpstr>1_1. Wzorzec</vt:lpstr>
      <vt:lpstr>Prezentacja programu PowerPoint</vt:lpstr>
      <vt:lpstr>Prezentacja programu PowerPoint</vt:lpstr>
      <vt:lpstr>Prezentacja programu PowerPoint</vt:lpstr>
      <vt:lpstr>Regional Innovation Scoreboard 2023  – województwo pomorskie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Planowane wsparcie z FEP na CP 1 – alokacja w EURO</dc:title>
  <dc:creator>DRG</dc:creator>
  <cp:lastModifiedBy>DRG2</cp:lastModifiedBy>
  <cp:revision>65</cp:revision>
  <cp:lastPrinted>2023-10-27T11:46:47Z</cp:lastPrinted>
  <dcterms:created xsi:type="dcterms:W3CDTF">2023-08-29T11:12:27Z</dcterms:created>
  <dcterms:modified xsi:type="dcterms:W3CDTF">2024-01-03T08:48:39Z</dcterms:modified>
</cp:coreProperties>
</file>