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7" r:id="rId2"/>
    <p:sldId id="376" r:id="rId3"/>
    <p:sldId id="377" r:id="rId4"/>
    <p:sldId id="378" r:id="rId5"/>
    <p:sldId id="257" r:id="rId6"/>
    <p:sldId id="374" r:id="rId7"/>
    <p:sldId id="368" r:id="rId8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3185"/>
    <a:srgbClr val="002B82"/>
    <a:srgbClr val="4A206A"/>
    <a:srgbClr val="E31E24"/>
    <a:srgbClr val="F39314"/>
    <a:srgbClr val="2E3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7" autoAdjust="0"/>
    <p:restoredTop sz="95000" autoAdjust="0"/>
  </p:normalViewPr>
  <p:slideViewPr>
    <p:cSldViewPr showGuides="1">
      <p:cViewPr varScale="1">
        <p:scale>
          <a:sx n="82" d="100"/>
          <a:sy n="82" d="100"/>
        </p:scale>
        <p:origin x="461" y="67"/>
      </p:cViewPr>
      <p:guideLst>
        <p:guide orient="horz" pos="1752"/>
        <p:guide pos="665"/>
      </p:guideLst>
    </p:cSldViewPr>
  </p:slideViewPr>
  <p:outlineViewPr>
    <p:cViewPr>
      <p:scale>
        <a:sx n="33" d="100"/>
        <a:sy n="33" d="100"/>
      </p:scale>
      <p:origin x="0" y="-5659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8" d="100"/>
          <a:sy n="128" d="100"/>
        </p:scale>
        <p:origin x="4884" y="1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A78EB-A17D-4DEB-ADC3-58691BEE7E2B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29776-1C07-4EBA-9860-AFD6840558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2014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1A48C-7AB4-4432-82D3-5020B422F8CB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1A6A5-6D4E-4617-A015-458F3EFD4B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27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1A6A5-6D4E-4617-A015-458F3EFD4BF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6482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1A6A5-6D4E-4617-A015-458F3EFD4BF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812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1A6A5-6D4E-4617-A015-458F3EFD4BF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4646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1A6A5-6D4E-4617-A015-458F3EFD4BF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3297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1A6A5-6D4E-4617-A015-458F3EFD4BF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260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86BAC-94C1-4FD4-BA9F-CA9D9C21E8DF}" type="datetimeFigureOut">
              <a:rPr lang="pl-PL" smtClean="0"/>
              <a:t>2024-01-03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66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86BAC-94C1-4FD4-BA9F-CA9D9C21E8D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195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86BAC-94C1-4FD4-BA9F-CA9D9C21E8D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304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86BAC-94C1-4FD4-BA9F-CA9D9C21E8D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475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86BAC-94C1-4FD4-BA9F-CA9D9C21E8D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66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86BAC-94C1-4FD4-BA9F-CA9D9C21E8D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56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86BAC-94C1-4FD4-BA9F-CA9D9C21E8D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512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86BAC-94C1-4FD4-BA9F-CA9D9C21E8D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32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86BAC-94C1-4FD4-BA9F-CA9D9C21E8D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21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86BAC-94C1-4FD4-BA9F-CA9D9C21E8D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255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586BAC-94C1-4FD4-BA9F-CA9D9C21E8DF}" type="datetimeFigureOut">
              <a:rPr lang="pl-PL" smtClean="0"/>
              <a:t>2024-01-03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24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tytułu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7502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erb województwa + napis Urząd Marszałkowski Województwa Pomorski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1192926"/>
            <a:ext cx="7078827" cy="129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1199964" y="2708920"/>
            <a:ext cx="9792072" cy="1584176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0070C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Założenia Rocznego Planu Realizacji na 2024 rok</a:t>
            </a:r>
            <a:br>
              <a:rPr lang="pl-PL" sz="4000" b="1" dirty="0">
                <a:solidFill>
                  <a:srgbClr val="0070C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</a:br>
            <a:endParaRPr lang="pl-PL" sz="40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Symbol zastępczy tekstu 2"/>
          <p:cNvSpPr txBox="1">
            <a:spLocks/>
          </p:cNvSpPr>
          <p:nvPr/>
        </p:nvSpPr>
        <p:spPr>
          <a:xfrm>
            <a:off x="3071664" y="4670466"/>
            <a:ext cx="640871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312E9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Stanisław </a:t>
            </a:r>
            <a:r>
              <a:rPr lang="pl-PL" dirty="0">
                <a:solidFill>
                  <a:sysClr val="windowText" lastClr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</a:t>
            </a:r>
            <a:r>
              <a:rPr kumimoji="0" lang="pl-PL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zultka</a:t>
            </a:r>
            <a:endParaRPr kumimoji="0" lang="pl-PL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Dyrektor Departamentu Rozwoju Gospodarczego </a:t>
            </a:r>
            <a:br>
              <a:rPr kumimoji="0" lang="pl-PL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kumimoji="0" lang="pl-PL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Urząd Marszałkowski Województwa Pomorskiego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1400" dirty="0">
              <a:solidFill>
                <a:sysClr val="windowText" lastClr="00000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Gdańsk, </a:t>
            </a:r>
            <a:r>
              <a:rPr lang="pl-PL" sz="1400" dirty="0">
                <a:solidFill>
                  <a:sysClr val="windowText" lastClr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03.01.2024 </a:t>
            </a:r>
            <a:r>
              <a:rPr kumimoji="0" lang="pl-PL" sz="1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325160512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5" y="162391"/>
            <a:ext cx="2495600" cy="458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5640" y="154878"/>
            <a:ext cx="8928992" cy="687611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Finansowanie w ramach Celów Szczegółowych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F3158AE-A354-4581-A4E4-BA4EC3042441}"/>
              </a:ext>
            </a:extLst>
          </p:cNvPr>
          <p:cNvSpPr txBox="1"/>
          <p:nvPr/>
        </p:nvSpPr>
        <p:spPr>
          <a:xfrm>
            <a:off x="4673842" y="2604714"/>
            <a:ext cx="2844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Cel szczegółowy 2. </a:t>
            </a:r>
          </a:p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Atrakcyjny rynek pracy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38E72FC7-6F79-49EA-A025-6577E6292B56}"/>
              </a:ext>
            </a:extLst>
          </p:cNvPr>
          <p:cNvSpPr txBox="1"/>
          <p:nvPr/>
        </p:nvSpPr>
        <p:spPr>
          <a:xfrm>
            <a:off x="802837" y="2604714"/>
            <a:ext cx="3204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Cel szczegółowy 1. </a:t>
            </a:r>
          </a:p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Wysoka pozycja konkurencyjna</a:t>
            </a: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8AADA0B1-4114-442F-BD72-AF4BF0133CAF}"/>
              </a:ext>
            </a:extLst>
          </p:cNvPr>
          <p:cNvSpPr txBox="1"/>
          <p:nvPr/>
        </p:nvSpPr>
        <p:spPr>
          <a:xfrm>
            <a:off x="7968208" y="2595698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Cel szczegółowy 3. </a:t>
            </a:r>
          </a:p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Inspirująca oferta turystyczna </a:t>
            </a:r>
          </a:p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i czasu wolnego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7D6D97D-CF2D-4E8F-A433-119BEE5525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1131599"/>
            <a:ext cx="1212119" cy="1212119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AD00294B-D047-401D-B39B-9A2A1790B4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768" y="1262569"/>
            <a:ext cx="1061068" cy="1061068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2E3AEB6E-6555-459B-BF50-181D4A8B23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205" y="1131599"/>
            <a:ext cx="1212119" cy="1212119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F15A1A3E-B4F0-4A4B-83F0-6EDDB58232FE}"/>
              </a:ext>
            </a:extLst>
          </p:cNvPr>
          <p:cNvSpPr txBox="1"/>
          <p:nvPr/>
        </p:nvSpPr>
        <p:spPr>
          <a:xfrm>
            <a:off x="1343472" y="3933056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u="sng" dirty="0">
                <a:latin typeface="Arial" panose="020B0604020202020204" pitchFamily="34" charset="0"/>
                <a:cs typeface="Arial" panose="020B0604020202020204" pitchFamily="34" charset="0"/>
              </a:rPr>
              <a:t>95,3 mln zł ogółem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832 tys. zł finansowania SWP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83 mln zł - FEP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C0497DD-3BE9-4831-A813-99046F8530E7}"/>
              </a:ext>
            </a:extLst>
          </p:cNvPr>
          <p:cNvSpPr txBox="1"/>
          <p:nvPr/>
        </p:nvSpPr>
        <p:spPr>
          <a:xfrm>
            <a:off x="8328248" y="3933056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u="sng" dirty="0">
                <a:latin typeface="Arial" panose="020B0604020202020204" pitchFamily="34" charset="0"/>
                <a:cs typeface="Arial" panose="020B0604020202020204" pitchFamily="34" charset="0"/>
              </a:rPr>
              <a:t>3 mln zł ogółem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 mln zł finansowania SWP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0 zł FEP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D163646F-733F-4F4F-AE61-24DC27CFC3ED}"/>
              </a:ext>
            </a:extLst>
          </p:cNvPr>
          <p:cNvSpPr txBox="1"/>
          <p:nvPr/>
        </p:nvSpPr>
        <p:spPr>
          <a:xfrm>
            <a:off x="4907868" y="3941440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u="sng" dirty="0">
                <a:latin typeface="Arial" panose="020B0604020202020204" pitchFamily="34" charset="0"/>
                <a:cs typeface="Arial" panose="020B0604020202020204" pitchFamily="34" charset="0"/>
              </a:rPr>
              <a:t>184,8 mln zł ogółem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1,7 mln zł finansowania SWP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57,5 </a:t>
            </a:r>
            <a:r>
              <a:rPr lang="pl-PL" dirty="0"/>
              <a:t>mln zł - FEP</a:t>
            </a:r>
          </a:p>
        </p:txBody>
      </p:sp>
    </p:spTree>
    <p:extLst>
      <p:ext uri="{BB962C8B-B14F-4D97-AF65-F5344CB8AC3E}">
        <p14:creationId xmlns:p14="http://schemas.microsoft.com/office/powerpoint/2010/main" val="2594023996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7FF3F8DF-7558-48A3-9E35-63BE62C7CCF5}"/>
              </a:ext>
            </a:extLst>
          </p:cNvPr>
          <p:cNvSpPr/>
          <p:nvPr/>
        </p:nvSpPr>
        <p:spPr>
          <a:xfrm>
            <a:off x="873046" y="746326"/>
            <a:ext cx="10630585" cy="45829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9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5" y="162391"/>
            <a:ext cx="2495600" cy="458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5640" y="154878"/>
            <a:ext cx="8928992" cy="687611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szczegółowy 1 - Wysoka pozycja konkurencyjna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F3158AE-A354-4581-A4E4-BA4EC3042441}"/>
              </a:ext>
            </a:extLst>
          </p:cNvPr>
          <p:cNvSpPr txBox="1"/>
          <p:nvPr/>
        </p:nvSpPr>
        <p:spPr>
          <a:xfrm>
            <a:off x="2603921" y="1796071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Pomorski Broker Eksportowy 2030 -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11, 8 mln zł 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38E72FC7-6F79-49EA-A025-6577E6292B56}"/>
              </a:ext>
            </a:extLst>
          </p:cNvPr>
          <p:cNvSpPr txBox="1"/>
          <p:nvPr/>
        </p:nvSpPr>
        <p:spPr>
          <a:xfrm>
            <a:off x="2618526" y="1400616"/>
            <a:ext cx="482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Invest in Pomerania 2030 -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20 mln zł</a:t>
            </a: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8AADA0B1-4114-442F-BD72-AF4BF0133CAF}"/>
              </a:ext>
            </a:extLst>
          </p:cNvPr>
          <p:cNvSpPr txBox="1"/>
          <p:nvPr/>
        </p:nvSpPr>
        <p:spPr>
          <a:xfrm>
            <a:off x="2601623" y="2185978"/>
            <a:ext cx="889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Pomorski System Usług Informacyjnych i Doradczych ( Spektrum II) -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6,4 mln zł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1FE2179-2DCF-4765-B313-FDA31F9E55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195" y="1231459"/>
            <a:ext cx="841259" cy="791773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6BF7255A-666D-44A3-BF5F-93E1B7B115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107" y="1893901"/>
            <a:ext cx="841260" cy="79177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698E8CDD-657D-42D4-9976-46B6AD4F5F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152" y="2672420"/>
            <a:ext cx="1409169" cy="791774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0AFED478-73AD-4372-95D6-41EFE7B93044}"/>
              </a:ext>
            </a:extLst>
          </p:cNvPr>
          <p:cNvSpPr txBox="1"/>
          <p:nvPr/>
        </p:nvSpPr>
        <p:spPr>
          <a:xfrm>
            <a:off x="2601623" y="2564541"/>
            <a:ext cx="889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Smart Green Progress 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62,5 tys. zł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A4DC0B5-9A8C-4CF0-8D45-356400295CAB}"/>
              </a:ext>
            </a:extLst>
          </p:cNvPr>
          <p:cNvSpPr txBox="1"/>
          <p:nvPr/>
        </p:nvSpPr>
        <p:spPr>
          <a:xfrm>
            <a:off x="2601623" y="2948688"/>
            <a:ext cx="889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in Pomorskie 2030 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100 tys. zł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AFB5CBC0-4597-4E18-84FB-671905D71F02}"/>
              </a:ext>
            </a:extLst>
          </p:cNvPr>
          <p:cNvSpPr txBox="1"/>
          <p:nvPr/>
        </p:nvSpPr>
        <p:spPr>
          <a:xfrm>
            <a:off x="3724604" y="79080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PRZEDSIĘWZIĘCIA STRATEGICZNE: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AF70D9A7-2E6B-4DD6-AA9E-AE7D03F9E275}"/>
              </a:ext>
            </a:extLst>
          </p:cNvPr>
          <p:cNvSpPr/>
          <p:nvPr/>
        </p:nvSpPr>
        <p:spPr>
          <a:xfrm>
            <a:off x="866825" y="3564810"/>
            <a:ext cx="10527802" cy="45829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31122217-618D-4520-9610-7A5C5495E035}"/>
              </a:ext>
            </a:extLst>
          </p:cNvPr>
          <p:cNvSpPr txBox="1"/>
          <p:nvPr/>
        </p:nvSpPr>
        <p:spPr>
          <a:xfrm>
            <a:off x="4643064" y="3601945"/>
            <a:ext cx="4290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INNE DZIAŁANIA: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ECFC0453-B39D-4C78-A9E0-EFF52A377B92}"/>
              </a:ext>
            </a:extLst>
          </p:cNvPr>
          <p:cNvSpPr txBox="1"/>
          <p:nvPr/>
        </p:nvSpPr>
        <p:spPr>
          <a:xfrm>
            <a:off x="1415480" y="4049684"/>
            <a:ext cx="9361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Organizacja 25 edycji konkursu o Nagrodę Pomorska „Gryf Gospodarczy” – 105 tys.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Zielony Gryf podczas Pomorskiego Forum Solidarności Klimatycznej  - 50 tys. zł.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Działania na rzecz  kreowania i rozwoju polityki innowacji – 93 tys.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Działania na rzecz klastrów – 20 tys.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Stypendia Marszałka Województwa Pomorskiego dla studentów – 171 tys.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Pożyczka rozwojowa – 56 mln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991952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5" y="162391"/>
            <a:ext cx="2495600" cy="458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5640" y="154878"/>
            <a:ext cx="8928992" cy="687611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szczegółowy 2 – Atrakcyjny rynek pracy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A6CDCDA6-9170-439A-9C74-7FF48DEB20E5}"/>
              </a:ext>
            </a:extLst>
          </p:cNvPr>
          <p:cNvSpPr/>
          <p:nvPr/>
        </p:nvSpPr>
        <p:spPr>
          <a:xfrm>
            <a:off x="771443" y="798007"/>
            <a:ext cx="10630585" cy="45829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F13FC2C0-F813-4B5F-9669-A81C187E9ACA}"/>
              </a:ext>
            </a:extLst>
          </p:cNvPr>
          <p:cNvSpPr txBox="1"/>
          <p:nvPr/>
        </p:nvSpPr>
        <p:spPr>
          <a:xfrm>
            <a:off x="3623001" y="842489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PRZEDSIĘWZIĘCIA STRATEGICZNE: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3FF8B2E8-283E-4127-96E7-BA43BFB75F1F}"/>
              </a:ext>
            </a:extLst>
          </p:cNvPr>
          <p:cNvSpPr txBox="1"/>
          <p:nvPr/>
        </p:nvSpPr>
        <p:spPr>
          <a:xfrm>
            <a:off x="1343472" y="1419065"/>
            <a:ext cx="889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Pomorskie Obserwatorium Gospodarcze 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675 tys. zł</a:t>
            </a: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3DF3C5C3-AE32-43D2-A484-8127CF8F1935}"/>
              </a:ext>
            </a:extLst>
          </p:cNvPr>
          <p:cNvSpPr/>
          <p:nvPr/>
        </p:nvSpPr>
        <p:spPr>
          <a:xfrm>
            <a:off x="749698" y="2037919"/>
            <a:ext cx="10692604" cy="45829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FAAF8ABB-D7D1-4D02-A031-DDE8BD27F1FA}"/>
              </a:ext>
            </a:extLst>
          </p:cNvPr>
          <p:cNvSpPr txBox="1"/>
          <p:nvPr/>
        </p:nvSpPr>
        <p:spPr>
          <a:xfrm>
            <a:off x="4525938" y="2075054"/>
            <a:ext cx="276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INNE DZIAŁANIA: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319DF601-662F-410A-988C-37FFCF6FD4A5}"/>
              </a:ext>
            </a:extLst>
          </p:cNvPr>
          <p:cNvSpPr txBox="1"/>
          <p:nvPr/>
        </p:nvSpPr>
        <p:spPr>
          <a:xfrm>
            <a:off x="1034354" y="2745738"/>
            <a:ext cx="104178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Współorganizacja Edukacyjnych Targów </a:t>
            </a:r>
            <a:r>
              <a:rPr lang="pl-PL" dirty="0" err="1"/>
              <a:t>Edu</a:t>
            </a:r>
            <a:r>
              <a:rPr lang="pl-PL" dirty="0"/>
              <a:t> </a:t>
            </a:r>
            <a:r>
              <a:rPr lang="pl-PL" dirty="0" err="1"/>
              <a:t>Offshore</a:t>
            </a:r>
            <a:r>
              <a:rPr lang="pl-PL" dirty="0"/>
              <a:t> Wind - 1,5 mln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Zbudowanie systemu koordynacji i monitorowania regionalnych działań na rzecz kształcenia zawodowego, szkolnictwa wyższego oraz uczenia się przez całe życie, w tym uczenia się dorosłych (PWZK - KPO) – 7,4 mln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Projekt DEBUTING w ramach Programu </a:t>
            </a:r>
            <a:r>
              <a:rPr lang="pl-PL" dirty="0" err="1"/>
              <a:t>Interreg</a:t>
            </a:r>
            <a:r>
              <a:rPr lang="pl-PL" dirty="0"/>
              <a:t> Europa – 227 tys.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Projekty finansowane z EFS+ w ramach działania 5.2. Rynek pracy – projekty powiatowych urzędów pracy – 54 mln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Projekt realizowany przez Pomorską Wojewódzką Komendę Ochotniczych Hufców Pracy z EFS+ w ramach działania 5.1. Rynek pracy – 1,2 mln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Wdrożenie i koordynowanie realizacji programu regionalnego „Praca dla Pomorzan” – 7,9 mln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Koordynowanie wdrażania wsparcia na rzecz rozwoju zawodowego z Krajowego Funduszu Szkoleniowego – 14 mln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9129943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5" y="162391"/>
            <a:ext cx="2495600" cy="458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5640" y="154878"/>
            <a:ext cx="8928992" cy="687611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szczegółowy 3 – Inspirująca oferta turystyczna i czasu wolnego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44CAB12F-C0D7-4F87-A6DC-05CA8AC6AF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87756" y="1433623"/>
          <a:ext cx="8064896" cy="2573086"/>
        </p:xfrm>
        <a:graphic>
          <a:graphicData uri="http://schemas.openxmlformats.org/drawingml/2006/table">
            <a:tbl>
              <a:tblPr firstRow="1" firstCol="1" bandRow="1"/>
              <a:tblGrid>
                <a:gridCol w="5168048">
                  <a:extLst>
                    <a:ext uri="{9D8B030D-6E8A-4147-A177-3AD203B41FA5}">
                      <a16:colId xmlns:a16="http://schemas.microsoft.com/office/drawing/2014/main" val="2093988545"/>
                    </a:ext>
                  </a:extLst>
                </a:gridCol>
                <a:gridCol w="2896848">
                  <a:extLst>
                    <a:ext uri="{9D8B030D-6E8A-4147-A177-3AD203B41FA5}">
                      <a16:colId xmlns:a16="http://schemas.microsoft.com/office/drawing/2014/main" val="71091076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Pomorskie Trasy Rowerowe - etap 2 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tys. zł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353260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Pomorskie Trasy Rowerowe - etap 3 Trasa </a:t>
                      </a:r>
                      <a:r>
                        <a:rPr lang="pl-PL" sz="16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Subregionalna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tys. zł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6478920"/>
                  </a:ext>
                </a:extLst>
              </a:tr>
              <a:tr h="3391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Pomorska Turystyka Konna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tys. zł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456105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Pomorskie Szlaki Kajakowe. Etap II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tys. zł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145734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Rozwój oferty turystyki wodnej w obszarze Pętli Żuławskiej, Zatoki Gdańskiej i Morza Bałtyckiego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tys. zł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3349488"/>
                  </a:ext>
                </a:extLst>
              </a:tr>
              <a:tr h="289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Pomorskie Kąpieliska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tys. zł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0902090"/>
                  </a:ext>
                </a:extLst>
              </a:tr>
            </a:tbl>
          </a:graphicData>
        </a:graphic>
      </p:graphicFrame>
      <p:pic>
        <p:nvPicPr>
          <p:cNvPr id="12" name="Obraz 11">
            <a:extLst>
              <a:ext uri="{FF2B5EF4-FFF2-40B4-BE49-F238E27FC236}">
                <a16:creationId xmlns:a16="http://schemas.microsoft.com/office/drawing/2014/main" id="{2AD45FBE-0A6B-4C88-901B-C708989BCA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083" y="2566284"/>
            <a:ext cx="1363785" cy="1363785"/>
          </a:xfrm>
          <a:prstGeom prst="rect">
            <a:avLst/>
          </a:prstGeom>
        </p:spPr>
      </p:pic>
      <p:pic>
        <p:nvPicPr>
          <p:cNvPr id="2050" name="Picture 2" descr="Mountain Bike Vector Images (over 26,000)">
            <a:extLst>
              <a:ext uri="{FF2B5EF4-FFF2-40B4-BE49-F238E27FC236}">
                <a16:creationId xmlns:a16="http://schemas.microsoft.com/office/drawing/2014/main" id="{BAD6D5DA-8BF7-4F34-BBA2-9B840F98F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7" y="1696983"/>
            <a:ext cx="1203058" cy="72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C3AD2437-C69A-4521-938D-7976542877A4}"/>
              </a:ext>
            </a:extLst>
          </p:cNvPr>
          <p:cNvSpPr/>
          <p:nvPr/>
        </p:nvSpPr>
        <p:spPr>
          <a:xfrm>
            <a:off x="771443" y="798007"/>
            <a:ext cx="10630585" cy="45829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007F944-6A6F-49AA-B195-8A8D5CB688DE}"/>
              </a:ext>
            </a:extLst>
          </p:cNvPr>
          <p:cNvSpPr txBox="1"/>
          <p:nvPr/>
        </p:nvSpPr>
        <p:spPr>
          <a:xfrm>
            <a:off x="3623001" y="842489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PRZEDSIĘWZIĘCIA STRATEGICZNE: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FA0EC685-42CF-4B3E-AB88-75B29F9C2326}"/>
              </a:ext>
            </a:extLst>
          </p:cNvPr>
          <p:cNvSpPr/>
          <p:nvPr/>
        </p:nvSpPr>
        <p:spPr>
          <a:xfrm>
            <a:off x="771443" y="4415340"/>
            <a:ext cx="10692604" cy="45829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C6CDBBC1-FC15-4D39-B846-E77757754591}"/>
              </a:ext>
            </a:extLst>
          </p:cNvPr>
          <p:cNvSpPr txBox="1"/>
          <p:nvPr/>
        </p:nvSpPr>
        <p:spPr>
          <a:xfrm>
            <a:off x="4547683" y="4452475"/>
            <a:ext cx="276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INNE DZIAŁANIA: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16CB80A-8910-418C-B622-5364A9A69B1C}"/>
              </a:ext>
            </a:extLst>
          </p:cNvPr>
          <p:cNvSpPr txBox="1"/>
          <p:nvPr/>
        </p:nvSpPr>
        <p:spPr>
          <a:xfrm>
            <a:off x="771442" y="5052045"/>
            <a:ext cx="10797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Rozwój pomorskiej turystyki karawaningowej – 20 tys.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Działania dot. dziedzictwa kulinarnego województwa – 324 tys.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Działania dot. przygotowania się regionu do udziału w EXPO 2025 – 100 tys. zł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Działania dot. rozwoju szlaków kulturowych w województwie – 261 tys. zł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4472C24-CCD1-42FE-A0C3-C493BF3F26A4}"/>
              </a:ext>
            </a:extLst>
          </p:cNvPr>
          <p:cNvSpPr txBox="1"/>
          <p:nvPr/>
        </p:nvSpPr>
        <p:spPr>
          <a:xfrm>
            <a:off x="2887756" y="4040162"/>
            <a:ext cx="8320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Pomorska Platforma Wsparcia Ruchu Turystycznego                                  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50 tys. zł</a:t>
            </a:r>
          </a:p>
        </p:txBody>
      </p:sp>
    </p:spTree>
    <p:extLst>
      <p:ext uri="{BB962C8B-B14F-4D97-AF65-F5344CB8AC3E}">
        <p14:creationId xmlns:p14="http://schemas.microsoft.com/office/powerpoint/2010/main" val="1517026745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5" y="162391"/>
            <a:ext cx="2495600" cy="458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5640" y="154878"/>
            <a:ext cx="8928992" cy="687611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Nakłady finansowe na RPR 2024 w PLN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0E53F5D-498E-417F-91AA-CCC391DEA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295245"/>
              </p:ext>
            </p:extLst>
          </p:nvPr>
        </p:nvGraphicFramePr>
        <p:xfrm>
          <a:off x="965429" y="1268760"/>
          <a:ext cx="10261141" cy="4821340"/>
        </p:xfrm>
        <a:graphic>
          <a:graphicData uri="http://schemas.openxmlformats.org/drawingml/2006/table">
            <a:tbl>
              <a:tblPr firstRow="1" firstCol="1" bandRow="1"/>
              <a:tblGrid>
                <a:gridCol w="1440160">
                  <a:extLst>
                    <a:ext uri="{9D8B030D-6E8A-4147-A177-3AD203B41FA5}">
                      <a16:colId xmlns:a16="http://schemas.microsoft.com/office/drawing/2014/main" val="42530877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770263732"/>
                    </a:ext>
                  </a:extLst>
                </a:gridCol>
                <a:gridCol w="1314147">
                  <a:extLst>
                    <a:ext uri="{9D8B030D-6E8A-4147-A177-3AD203B41FA5}">
                      <a16:colId xmlns:a16="http://schemas.microsoft.com/office/drawing/2014/main" val="3201275146"/>
                    </a:ext>
                  </a:extLst>
                </a:gridCol>
                <a:gridCol w="1206133">
                  <a:extLst>
                    <a:ext uri="{9D8B030D-6E8A-4147-A177-3AD203B41FA5}">
                      <a16:colId xmlns:a16="http://schemas.microsoft.com/office/drawing/2014/main" val="2867570676"/>
                    </a:ext>
                  </a:extLst>
                </a:gridCol>
                <a:gridCol w="1170131">
                  <a:extLst>
                    <a:ext uri="{9D8B030D-6E8A-4147-A177-3AD203B41FA5}">
                      <a16:colId xmlns:a16="http://schemas.microsoft.com/office/drawing/2014/main" val="3364056490"/>
                    </a:ext>
                  </a:extLst>
                </a:gridCol>
                <a:gridCol w="1386154">
                  <a:extLst>
                    <a:ext uri="{9D8B030D-6E8A-4147-A177-3AD203B41FA5}">
                      <a16:colId xmlns:a16="http://schemas.microsoft.com/office/drawing/2014/main" val="935311886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366801583"/>
                    </a:ext>
                  </a:extLst>
                </a:gridCol>
                <a:gridCol w="1314146">
                  <a:extLst>
                    <a:ext uri="{9D8B030D-6E8A-4147-A177-3AD203B41FA5}">
                      <a16:colId xmlns:a16="http://schemas.microsoft.com/office/drawing/2014/main" val="3117139296"/>
                    </a:ext>
                  </a:extLst>
                </a:gridCol>
              </a:tblGrid>
              <a:tr h="8402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Środki własne SWP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FEP 2021-2027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KPO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Programy Interreg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Środki centralne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Inne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Ogółem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08556"/>
                  </a:ext>
                </a:extLst>
              </a:tr>
              <a:tr h="683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OGÓŁEM RPS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5 567 062,00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157 746 059,53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6 302 000,00 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181 600,00 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117 552 896,58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15 533 267,38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302 882 885,49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39970"/>
                  </a:ext>
                </a:extLst>
              </a:tr>
              <a:tr h="683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tym Przedsięwzięcia strategiczne ogółem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957 500,00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37 082 000,00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 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2 630 000,00 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40 669 500,00 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768392"/>
                  </a:ext>
                </a:extLst>
              </a:tr>
              <a:tr h="683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tym Zobowiązania SWP ogółem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2 686 927,00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42 358 815,27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6 302 000,00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14 370 000,00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3 799 438,15 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69 517 180,42 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48822"/>
                  </a:ext>
                </a:extLst>
              </a:tr>
              <a:tr h="1033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zapewnione finansowanie w budżecie SWP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4 974 562,00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 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6 302 000,00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181 600,00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11 458 162,00 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099825"/>
                  </a:ext>
                </a:extLst>
              </a:tr>
              <a:tr h="683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bez zapewnionego finansowania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592 500,00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157 746 059,53 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 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 </a:t>
                      </a:r>
                      <a:endParaRPr lang="pl-PL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117 552 896,58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15 533 267,38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291 424 723,49 </a:t>
                      </a:r>
                      <a:endParaRPr lang="pl-PL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234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269053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1192926"/>
            <a:ext cx="7078827" cy="129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607029" y="3140967"/>
            <a:ext cx="9144000" cy="1089543"/>
          </a:xfrm>
        </p:spPr>
        <p:txBody>
          <a:bodyPr>
            <a:normAutofit/>
          </a:bodyPr>
          <a:lstStyle/>
          <a:p>
            <a:r>
              <a:rPr lang="pl-PL" sz="5400" b="1" dirty="0">
                <a:latin typeface="Arial" panose="020B0604020202020204" pitchFamily="34" charset="0"/>
                <a:cs typeface="Arial" panose="020B0604020202020204" pitchFamily="34" charset="0"/>
              </a:rPr>
              <a:t>Dziękuję za uwagę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16085551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tena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646</Words>
  <Application>Microsoft Office PowerPoint</Application>
  <PresentationFormat>Panoramiczny</PresentationFormat>
  <Paragraphs>126</Paragraphs>
  <Slides>7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Segoe UI</vt:lpstr>
      <vt:lpstr>Times New Roman</vt:lpstr>
      <vt:lpstr>Wingdings</vt:lpstr>
      <vt:lpstr>Motyw pakietu Office</vt:lpstr>
      <vt:lpstr>Założenia Rocznego Planu Realizacji na 2024 rok </vt:lpstr>
      <vt:lpstr>Finansowanie w ramach Celów Szczegółowych</vt:lpstr>
      <vt:lpstr>Cel szczegółowy 1 - Wysoka pozycja konkurencyjna</vt:lpstr>
      <vt:lpstr>Cel szczegółowy 2 – Atrakcyjny rynek pracy</vt:lpstr>
      <vt:lpstr>Cel szczegółowy 3 – Inspirująca oferta turystyczna i czasu wolnego</vt:lpstr>
      <vt:lpstr>Nakłady finansowe na RPR 2024 w PLN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 z elementami dostępności dla ON</dc:title>
  <dc:subject>dostepność we wzorze prezentacji ppt</dc:subject>
  <dc:creator>Anna Bizub-jechna</dc:creator>
  <cp:keywords>szablon prezentacji</cp:keywords>
  <cp:lastModifiedBy>DRG2</cp:lastModifiedBy>
  <cp:revision>193</cp:revision>
  <cp:lastPrinted>2023-12-28T07:26:24Z</cp:lastPrinted>
  <dcterms:created xsi:type="dcterms:W3CDTF">2016-05-20T13:17:07Z</dcterms:created>
  <dcterms:modified xsi:type="dcterms:W3CDTF">2024-01-03T09:22:27Z</dcterms:modified>
</cp:coreProperties>
</file>