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79" r:id="rId4"/>
    <p:sldId id="257" r:id="rId5"/>
    <p:sldId id="266" r:id="rId6"/>
    <p:sldId id="280" r:id="rId7"/>
    <p:sldId id="281" r:id="rId8"/>
    <p:sldId id="282" r:id="rId9"/>
    <p:sldId id="258" r:id="rId10"/>
    <p:sldId id="270" r:id="rId11"/>
    <p:sldId id="271" r:id="rId12"/>
    <p:sldId id="273" r:id="rId13"/>
    <p:sldId id="272" r:id="rId14"/>
    <p:sldId id="283" r:id="rId15"/>
    <p:sldId id="27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  <a:srgbClr val="921E5A"/>
    <a:srgbClr val="FFE500"/>
    <a:srgbClr val="F0DEC7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9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B321A1E6-82C9-438D-BD03-87D9F2618A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2732" y="1465463"/>
            <a:ext cx="10812679" cy="509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lnSpc>
                <a:spcPct val="150000"/>
              </a:lnSpc>
              <a:defRPr sz="1900">
                <a:latin typeface="Fira Sans SemiBold" panose="020B06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6;p5">
            <a:extLst>
              <a:ext uri="{FF2B5EF4-FFF2-40B4-BE49-F238E27FC236}">
                <a16:creationId xmlns:a16="http://schemas.microsoft.com/office/drawing/2014/main" id="{E273C5BD-03D2-49D0-9FC3-F5BDA7FB27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2732" y="2333097"/>
            <a:ext cx="10812679" cy="509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defRPr sz="1700">
                <a:latin typeface="Fira Sans" panose="020B05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9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B321A1E6-82C9-438D-BD03-87D9F2618A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3200" y="1465463"/>
            <a:ext cx="10832163" cy="57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lnSpc>
                <a:spcPct val="150000"/>
              </a:lnSpc>
              <a:defRPr sz="1900">
                <a:latin typeface="Fira Sans SemiBold" panose="020B06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6;p5">
            <a:extLst>
              <a:ext uri="{FF2B5EF4-FFF2-40B4-BE49-F238E27FC236}">
                <a16:creationId xmlns:a16="http://schemas.microsoft.com/office/drawing/2014/main" id="{E273C5BD-03D2-49D0-9FC3-F5BDA7FB27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3201" y="2256091"/>
            <a:ext cx="10832162" cy="57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700">
                <a:latin typeface="Fira Sans" panose="020B05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8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2D56BF-1D78-4F5F-BB8C-C8E9D6D3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0" y="1440000"/>
            <a:ext cx="10892414" cy="388550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69F0CD-E404-43AC-8059-B870F329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6273" y="6356350"/>
            <a:ext cx="1949381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23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5805E-2B0C-46BF-B0DC-F3E934D6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7B8D8F-E571-4F8A-80DE-3AEB03E3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1" y="1440000"/>
            <a:ext cx="10822114" cy="226043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7BC9DA-BC24-4865-B578-99BE3BE3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4716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65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08CBF-258E-43C0-AD84-CDE04181E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200" y="1477416"/>
            <a:ext cx="5364945" cy="4303760"/>
          </a:xfrm>
        </p:spPr>
        <p:txBody>
          <a:bodyPr>
            <a:normAutofit/>
          </a:bodyPr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466428-00B1-45E0-B292-A3E83CC87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144" y="1477416"/>
            <a:ext cx="5305656" cy="4303759"/>
          </a:xfrm>
        </p:spPr>
        <p:txBody>
          <a:bodyPr>
            <a:normAutofit/>
          </a:bodyPr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7D7162-D12D-4615-BABB-D5682620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647" y="6356350"/>
            <a:ext cx="2820153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6A84B4B-8A62-4E55-993D-DB5594E9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2665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75C357-08AF-4DF4-9194-19BD5E7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75149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6F37573-E026-41B3-B27A-B704CF9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034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B8C363-488F-4576-B4CF-0A0F215E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4666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7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CA9EE-F113-4105-B407-9D3E414D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460311"/>
            <a:ext cx="3932237" cy="103723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8376528-AE80-49AE-B970-A6D8D6CF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693" y="1460310"/>
            <a:ext cx="6271621" cy="4114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24F27C-32B0-4181-824E-694F9BE1D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199" y="2497542"/>
            <a:ext cx="3932237" cy="307699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7D3753-87B5-4594-A7CC-B59BFB34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4714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77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168B03-1B26-4EA9-8012-CEB1BB1A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200" y="1446663"/>
            <a:ext cx="10832163" cy="3665164"/>
          </a:xfrm>
        </p:spPr>
        <p:txBody>
          <a:bodyPr vert="eaVert"/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6C6AE5-F48C-4988-A680-C26F85BC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94764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2CFFD5D-03FA-4B13-93E3-D4F8E752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670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D50E431-0608-44E0-97E4-317DAB025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88675" y="1460310"/>
            <a:ext cx="2630125" cy="4059142"/>
          </a:xfrm>
          <a:prstGeom prst="rect">
            <a:avLst/>
          </a:prstGeom>
        </p:spPr>
        <p:txBody>
          <a:bodyPr vert="eaVert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A80ACC-456C-4141-9775-00BAABA5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200" y="1460309"/>
            <a:ext cx="8044079" cy="4059142"/>
          </a:xfrm>
        </p:spPr>
        <p:txBody>
          <a:bodyPr vert="eaVert"/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96DDD-D11F-474F-8E5C-3FCC3943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08200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17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92188-DBD6-4169-BE67-6C09F1C0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1" y="1446663"/>
            <a:ext cx="10802018" cy="366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FC5260-0273-4B2A-9087-B635E1B5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6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3669-668D-488D-94DD-56FCB242B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2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kern="1200">
          <a:solidFill>
            <a:schemeClr val="tx1"/>
          </a:solidFill>
          <a:latin typeface="Fira Sans SemiBold" panose="020B060305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slide" Target="slide9.xml"/><Relationship Id="rId5" Type="http://schemas.openxmlformats.org/officeDocument/2006/relationships/image" Target="../media/image60.pn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slide" Target="slide6.xml"/><Relationship Id="rId1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slide" Target="slide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29.png"/><Relationship Id="rId26" Type="http://schemas.openxmlformats.org/officeDocument/2006/relationships/slide" Target="slide10.xml"/><Relationship Id="rId3" Type="http://schemas.openxmlformats.org/officeDocument/2006/relationships/image" Target="../media/image19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slide" Target="slide11.xml"/><Relationship Id="rId25" Type="http://schemas.openxmlformats.org/officeDocument/2006/relationships/image" Target="../media/image33.png"/><Relationship Id="rId2" Type="http://schemas.openxmlformats.org/officeDocument/2006/relationships/image" Target="../media/image18.gif"/><Relationship Id="rId16" Type="http://schemas.openxmlformats.org/officeDocument/2006/relationships/image" Target="../media/image29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24" Type="http://schemas.openxmlformats.org/officeDocument/2006/relationships/image" Target="../media/image32.png"/><Relationship Id="rId5" Type="http://schemas.openxmlformats.org/officeDocument/2006/relationships/image" Target="../media/image21.png"/><Relationship Id="rId15" Type="http://schemas.openxmlformats.org/officeDocument/2006/relationships/image" Target="../media/image28.svg"/><Relationship Id="rId23" Type="http://schemas.openxmlformats.org/officeDocument/2006/relationships/slide" Target="slide12.xml"/><Relationship Id="rId10" Type="http://schemas.openxmlformats.org/officeDocument/2006/relationships/image" Target="../media/image26.sv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6C7F00-72A2-4952-A908-790FA53E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203022"/>
            <a:ext cx="3843549" cy="1225979"/>
          </a:xfrm>
        </p:spPr>
        <p:txBody>
          <a:bodyPr/>
          <a:lstStyle/>
          <a:p>
            <a:pPr algn="l"/>
            <a:r>
              <a:rPr lang="pl-PL" dirty="0"/>
              <a:t>Przedsięwzięcie Strategiczne </a:t>
            </a:r>
            <a:br>
              <a:rPr lang="pl-PL" dirty="0"/>
            </a:br>
            <a:r>
              <a:rPr lang="pl-PL" dirty="0"/>
              <a:t>Pomorski Broker Zawodowy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F3479C-5867-496C-B2BA-4DDC598D5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4568714"/>
            <a:ext cx="5016741" cy="142664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pl-PL" b="1" dirty="0"/>
              <a:t>Katarzyna Biełuszko </a:t>
            </a:r>
          </a:p>
          <a:p>
            <a:pPr>
              <a:lnSpc>
                <a:spcPct val="100000"/>
              </a:lnSpc>
              <a:buNone/>
            </a:pPr>
            <a:r>
              <a:rPr lang="pl-PL" sz="1333" dirty="0"/>
              <a:t>Wydział Rozwoju Umiejętności i Kariery </a:t>
            </a:r>
          </a:p>
          <a:p>
            <a:pPr>
              <a:lnSpc>
                <a:spcPct val="100000"/>
              </a:lnSpc>
              <a:buNone/>
            </a:pPr>
            <a:r>
              <a:rPr lang="pl-PL" sz="1333" dirty="0"/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2380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2">
            <a:extLst>
              <a:ext uri="{FF2B5EF4-FFF2-40B4-BE49-F238E27FC236}">
                <a16:creationId xmlns:a16="http://schemas.microsoft.com/office/drawing/2014/main" id="{748BA727-45B4-614C-F3D2-9732EF15EDAF}"/>
              </a:ext>
            </a:extLst>
          </p:cNvPr>
          <p:cNvSpPr/>
          <p:nvPr/>
        </p:nvSpPr>
        <p:spPr>
          <a:xfrm>
            <a:off x="8985149" y="3429000"/>
            <a:ext cx="2711550" cy="1128067"/>
          </a:xfrm>
          <a:custGeom>
            <a:avLst/>
            <a:gdLst/>
            <a:ahLst/>
            <a:cxnLst/>
            <a:rect l="l" t="t" r="r" b="b"/>
            <a:pathLst>
              <a:path w="2933013" h="1374274">
                <a:moveTo>
                  <a:pt x="0" y="0"/>
                </a:moveTo>
                <a:lnTo>
                  <a:pt x="2933014" y="0"/>
                </a:lnTo>
                <a:lnTo>
                  <a:pt x="2933014" y="1374274"/>
                </a:lnTo>
                <a:lnTo>
                  <a:pt x="0" y="1374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65D96393-E8DA-90C4-ED85-FC23AB141481}"/>
              </a:ext>
            </a:extLst>
          </p:cNvPr>
          <p:cNvSpPr/>
          <p:nvPr/>
        </p:nvSpPr>
        <p:spPr>
          <a:xfrm>
            <a:off x="342900" y="942975"/>
            <a:ext cx="8153400" cy="5248275"/>
          </a:xfrm>
          <a:custGeom>
            <a:avLst/>
            <a:gdLst/>
            <a:ahLst/>
            <a:cxnLst/>
            <a:rect l="l" t="t" r="r" b="b"/>
            <a:pathLst>
              <a:path w="5836609" h="6393740">
                <a:moveTo>
                  <a:pt x="0" y="0"/>
                </a:moveTo>
                <a:lnTo>
                  <a:pt x="5836609" y="0"/>
                </a:lnTo>
                <a:lnTo>
                  <a:pt x="5836609" y="6393740"/>
                </a:lnTo>
                <a:lnTo>
                  <a:pt x="0" y="6393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087C8CFA-89AA-D43F-F263-CE10D2501252}"/>
              </a:ext>
            </a:extLst>
          </p:cNvPr>
          <p:cNvSpPr txBox="1"/>
          <p:nvPr/>
        </p:nvSpPr>
        <p:spPr>
          <a:xfrm>
            <a:off x="1481181" y="2276623"/>
            <a:ext cx="6297103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956" lvl="1"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</a:rPr>
              <a:t>Kształcenie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ustawiczne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Usługi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rozwojowe</a:t>
            </a:r>
            <a:r>
              <a:rPr lang="en-US" sz="2000" dirty="0">
                <a:solidFill>
                  <a:srgbClr val="000000"/>
                </a:solidFill>
              </a:rPr>
              <a:t>, w </a:t>
            </a:r>
            <a:r>
              <a:rPr lang="en-US" sz="2000" dirty="0" err="1">
                <a:solidFill>
                  <a:srgbClr val="000000"/>
                </a:solidFill>
              </a:rPr>
              <a:t>tym</a:t>
            </a:r>
            <a:r>
              <a:rPr lang="en-US" sz="2000" dirty="0">
                <a:solidFill>
                  <a:srgbClr val="000000"/>
                </a:solidFill>
              </a:rPr>
              <a:t> w </a:t>
            </a:r>
            <a:r>
              <a:rPr lang="en-US" sz="2000" dirty="0" err="1">
                <a:solidFill>
                  <a:srgbClr val="000000"/>
                </a:solidFill>
              </a:rPr>
              <a:t>zakresie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kompetencji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cyfrowych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w </a:t>
            </a:r>
            <a:r>
              <a:rPr lang="en-US" sz="2000" dirty="0" err="1">
                <a:solidFill>
                  <a:srgbClr val="000000"/>
                </a:solidFill>
              </a:rPr>
              <a:t>ramach</a:t>
            </a:r>
            <a:r>
              <a:rPr lang="en-US" sz="2000" dirty="0">
                <a:solidFill>
                  <a:srgbClr val="000000"/>
                </a:solidFill>
              </a:rPr>
              <a:t> PSF </a:t>
            </a:r>
            <a:r>
              <a:rPr lang="en-US" sz="2000" dirty="0" err="1">
                <a:solidFill>
                  <a:srgbClr val="000000"/>
                </a:solidFill>
              </a:rPr>
              <a:t>dla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osób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dorosłych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które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chcą</a:t>
            </a:r>
            <a:r>
              <a:rPr lang="en-US" sz="2000" dirty="0">
                <a:solidFill>
                  <a:srgbClr val="000000"/>
                </a:solidFill>
              </a:rPr>
              <a:t> z </a:t>
            </a:r>
            <a:r>
              <a:rPr lang="en-US" sz="2000" dirty="0" err="1">
                <a:solidFill>
                  <a:srgbClr val="000000"/>
                </a:solidFill>
              </a:rPr>
              <a:t>własnej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inicjatywy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podnieść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potwierdzić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swoje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kompetencje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oraz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lub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nabyć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kwalifikacje</a:t>
            </a:r>
            <a:r>
              <a:rPr lang="en-US" sz="2000" dirty="0">
                <a:solidFill>
                  <a:srgbClr val="000000"/>
                </a:solidFill>
              </a:rPr>
              <a:t>, w </a:t>
            </a:r>
            <a:r>
              <a:rPr lang="en-US" sz="2000" dirty="0" err="1">
                <a:solidFill>
                  <a:srgbClr val="000000"/>
                </a:solidFill>
              </a:rPr>
              <a:t>tym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wsparcie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osób</a:t>
            </a:r>
            <a:r>
              <a:rPr lang="en-US" sz="2000" dirty="0">
                <a:solidFill>
                  <a:srgbClr val="000000"/>
                </a:solidFill>
              </a:rPr>
              <a:t> z </a:t>
            </a:r>
            <a:r>
              <a:rPr lang="en-US" sz="2000" dirty="0" err="1">
                <a:solidFill>
                  <a:srgbClr val="000000"/>
                </a:solidFill>
              </a:rPr>
              <a:t>najtrudniejszych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grup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docelowych</a:t>
            </a:r>
            <a:r>
              <a:rPr lang="en-US" sz="2000" dirty="0">
                <a:solidFill>
                  <a:srgbClr val="000000"/>
                </a:solidFill>
              </a:rPr>
              <a:t> – za </a:t>
            </a:r>
            <a:r>
              <a:rPr lang="en-US" sz="2000" dirty="0" err="1">
                <a:solidFill>
                  <a:srgbClr val="000000"/>
                </a:solidFill>
              </a:rPr>
              <a:t>pośrednictwem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Bazy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Usług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Rozwojowych</a:t>
            </a:r>
            <a:r>
              <a:rPr lang="en-US" sz="2000" dirty="0">
                <a:solidFill>
                  <a:srgbClr val="000000"/>
                </a:solidFill>
              </a:rPr>
              <a:t> (BUR) </a:t>
            </a:r>
          </a:p>
          <a:p>
            <a:pPr marL="197911" lvl="1" indent="-98955">
              <a:spcAft>
                <a:spcPts val="600"/>
              </a:spcAft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środki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FEP</a:t>
            </a:r>
            <a:r>
              <a:rPr lang="en-US" sz="2000" dirty="0">
                <a:solidFill>
                  <a:srgbClr val="000000"/>
                </a:solidFill>
              </a:rPr>
              <a:t> 2021-2027 </a:t>
            </a:r>
          </a:p>
          <a:p>
            <a:pPr marL="197911" lvl="1" indent="-98955">
              <a:spcAft>
                <a:spcPts val="600"/>
              </a:spcAft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okres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realizacji</a:t>
            </a:r>
            <a:r>
              <a:rPr lang="en-US" sz="2000" dirty="0">
                <a:solidFill>
                  <a:srgbClr val="000000"/>
                </a:solidFill>
              </a:rPr>
              <a:t> 2024-2028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788D4AB-30BE-B135-CC94-48DDA571C863}"/>
              </a:ext>
            </a:extLst>
          </p:cNvPr>
          <p:cNvSpPr txBox="1"/>
          <p:nvPr/>
        </p:nvSpPr>
        <p:spPr>
          <a:xfrm>
            <a:off x="797169" y="2350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Działanie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FEPM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5.9 </a:t>
            </a:r>
            <a:endParaRPr lang="pl-PL" sz="4000" dirty="0">
              <a:solidFill>
                <a:schemeClr val="accent1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7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9DFE8A-100F-6A6C-0993-1FDD61DA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8" t="16540" r="30804" b="26077"/>
          <a:stretch/>
        </p:blipFill>
        <p:spPr>
          <a:xfrm>
            <a:off x="8959923" y="2824618"/>
            <a:ext cx="2145146" cy="2384449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E47461C-84C4-4EDC-43B3-668C463A7A42}"/>
              </a:ext>
            </a:extLst>
          </p:cNvPr>
          <p:cNvSpPr txBox="1"/>
          <p:nvPr/>
        </p:nvSpPr>
        <p:spPr>
          <a:xfrm>
            <a:off x="8816423" y="2411660"/>
            <a:ext cx="2432145" cy="57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dirty="0">
                <a:solidFill>
                  <a:srgbClr val="C29A16"/>
                </a:solidFill>
                <a:latin typeface="Anton"/>
              </a:rPr>
              <a:t>Centrum </a:t>
            </a:r>
            <a:r>
              <a:rPr lang="en-US" dirty="0" err="1">
                <a:solidFill>
                  <a:srgbClr val="C29A16"/>
                </a:solidFill>
                <a:latin typeface="Anton"/>
              </a:rPr>
              <a:t>Umiejętności</a:t>
            </a:r>
            <a:r>
              <a:rPr lang="en-US" dirty="0">
                <a:solidFill>
                  <a:srgbClr val="C29A16"/>
                </a:solidFill>
                <a:latin typeface="Anton"/>
              </a:rPr>
              <a:t> </a:t>
            </a:r>
            <a:br>
              <a:rPr lang="pl-PL" dirty="0">
                <a:solidFill>
                  <a:srgbClr val="C29A16"/>
                </a:solidFill>
                <a:latin typeface="Anton"/>
              </a:rPr>
            </a:br>
            <a:r>
              <a:rPr lang="en-US" dirty="0" err="1">
                <a:solidFill>
                  <a:srgbClr val="C29A16"/>
                </a:solidFill>
                <a:latin typeface="Anton"/>
              </a:rPr>
              <a:t>dla</a:t>
            </a:r>
            <a:r>
              <a:rPr lang="en-US" dirty="0">
                <a:solidFill>
                  <a:srgbClr val="C29A16"/>
                </a:solidFill>
                <a:latin typeface="Anton"/>
              </a:rPr>
              <a:t> </a:t>
            </a:r>
            <a:r>
              <a:rPr lang="en-US" dirty="0" err="1">
                <a:solidFill>
                  <a:srgbClr val="C29A16"/>
                </a:solidFill>
                <a:latin typeface="Anton"/>
              </a:rPr>
              <a:t>Branż</a:t>
            </a:r>
            <a:r>
              <a:rPr lang="en-US" dirty="0">
                <a:solidFill>
                  <a:srgbClr val="C29A16"/>
                </a:solidFill>
                <a:latin typeface="Anton"/>
              </a:rPr>
              <a:t> </a:t>
            </a:r>
            <a:r>
              <a:rPr lang="en-US" dirty="0" err="1">
                <a:solidFill>
                  <a:srgbClr val="C29A16"/>
                </a:solidFill>
                <a:latin typeface="Anton"/>
              </a:rPr>
              <a:t>Rozwojowych</a:t>
            </a:r>
            <a:endParaRPr lang="en-US" dirty="0">
              <a:solidFill>
                <a:srgbClr val="C29A16"/>
              </a:solidFill>
              <a:latin typeface="Anton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86E5FA8-C9DC-82D8-1ED2-960E0EFC8ABC}"/>
              </a:ext>
            </a:extLst>
          </p:cNvPr>
          <p:cNvSpPr/>
          <p:nvPr/>
        </p:nvSpPr>
        <p:spPr>
          <a:xfrm>
            <a:off x="8414729" y="5169082"/>
            <a:ext cx="3235531" cy="1103022"/>
          </a:xfrm>
          <a:custGeom>
            <a:avLst/>
            <a:gdLst/>
            <a:ahLst/>
            <a:cxnLst/>
            <a:rect l="l" t="t" r="r" b="b"/>
            <a:pathLst>
              <a:path w="2243918" h="764972">
                <a:moveTo>
                  <a:pt x="0" y="0"/>
                </a:moveTo>
                <a:lnTo>
                  <a:pt x="2243918" y="0"/>
                </a:lnTo>
                <a:lnTo>
                  <a:pt x="2243918" y="764972"/>
                </a:lnTo>
                <a:lnTo>
                  <a:pt x="0" y="764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1B05F648-060D-E849-5885-BB15337324D4}"/>
              </a:ext>
            </a:extLst>
          </p:cNvPr>
          <p:cNvGrpSpPr/>
          <p:nvPr/>
        </p:nvGrpSpPr>
        <p:grpSpPr>
          <a:xfrm>
            <a:off x="27999" y="1123950"/>
            <a:ext cx="8386729" cy="4772025"/>
            <a:chOff x="-203465" y="-771057"/>
            <a:chExt cx="5767793" cy="6981304"/>
          </a:xfrm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852EBB5-64D2-1182-49BC-2F420C67804A}"/>
                </a:ext>
              </a:extLst>
            </p:cNvPr>
            <p:cNvSpPr/>
            <p:nvPr/>
          </p:nvSpPr>
          <p:spPr>
            <a:xfrm>
              <a:off x="-203465" y="-771057"/>
              <a:ext cx="5767793" cy="6981304"/>
            </a:xfrm>
            <a:custGeom>
              <a:avLst/>
              <a:gdLst/>
              <a:ahLst/>
              <a:cxnLst/>
              <a:rect l="l" t="t" r="r" b="b"/>
              <a:pathLst>
                <a:path w="5669105" h="6210247">
                  <a:moveTo>
                    <a:pt x="0" y="0"/>
                  </a:moveTo>
                  <a:lnTo>
                    <a:pt x="5669105" y="0"/>
                  </a:lnTo>
                  <a:lnTo>
                    <a:pt x="5669105" y="6210247"/>
                  </a:lnTo>
                  <a:lnTo>
                    <a:pt x="0" y="621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28">
              <a:extLst>
                <a:ext uri="{FF2B5EF4-FFF2-40B4-BE49-F238E27FC236}">
                  <a16:creationId xmlns:a16="http://schemas.microsoft.com/office/drawing/2014/main" id="{7E02D305-FF98-45FD-C21B-A6DDCBF5FA45}"/>
                </a:ext>
              </a:extLst>
            </p:cNvPr>
            <p:cNvSpPr txBox="1"/>
            <p:nvPr/>
          </p:nvSpPr>
          <p:spPr>
            <a:xfrm>
              <a:off x="732260" y="968752"/>
              <a:ext cx="4128296" cy="4052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0689" lvl="1">
                <a:spcAft>
                  <a:spcPts val="60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„</a:t>
              </a:r>
              <a:r>
                <a:rPr lang="en-US" sz="2000" dirty="0" err="1">
                  <a:solidFill>
                    <a:srgbClr val="000000"/>
                  </a:solidFill>
                </a:rPr>
                <a:t>Zbudowanie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systemu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koordynacji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monitorowania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regionalnych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działań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na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rzecz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kształcenia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zawodowego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szkolnictwa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wyższego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oraz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uczenia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się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przez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całe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życie</a:t>
              </a:r>
              <a:r>
                <a:rPr lang="en-US" sz="2000" dirty="0">
                  <a:solidFill>
                    <a:srgbClr val="000000"/>
                  </a:solidFill>
                </a:rPr>
                <a:t>, w </a:t>
              </a:r>
              <a:r>
                <a:rPr lang="en-US" sz="2000" dirty="0" err="1">
                  <a:solidFill>
                    <a:srgbClr val="000000"/>
                  </a:solidFill>
                </a:rPr>
                <a:t>tym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uczenia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się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dorosłych</a:t>
              </a:r>
              <a:r>
                <a:rPr lang="en-US" sz="2000" dirty="0">
                  <a:solidFill>
                    <a:srgbClr val="000000"/>
                  </a:solidFill>
                </a:rPr>
                <a:t>”</a:t>
              </a:r>
            </a:p>
            <a:p>
              <a:pPr marL="402755" lvl="2" indent="-134252">
                <a:spcAft>
                  <a:spcPts val="600"/>
                </a:spcAft>
                <a:buFont typeface="Arial"/>
                <a:buChar char="⚬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Centrum </a:t>
              </a:r>
              <a:r>
                <a:rPr lang="en-US" sz="2000" dirty="0" err="1">
                  <a:solidFill>
                    <a:srgbClr val="000000"/>
                  </a:solidFill>
                </a:rPr>
                <a:t>Umiejętności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dla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Branż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Rozwojowych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marL="402755" lvl="2" indent="-134252">
                <a:spcAft>
                  <a:spcPts val="600"/>
                </a:spcAft>
                <a:buFont typeface="Arial"/>
                <a:buChar char="⚬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Pomorskie</a:t>
              </a:r>
              <a:r>
                <a:rPr lang="en-US" sz="2000" dirty="0">
                  <a:solidFill>
                    <a:srgbClr val="000000"/>
                  </a:solidFill>
                </a:rPr>
                <a:t> System </a:t>
              </a:r>
              <a:r>
                <a:rPr lang="en-US" sz="2000" dirty="0" err="1">
                  <a:solidFill>
                    <a:srgbClr val="000000"/>
                  </a:solidFill>
                </a:rPr>
                <a:t>Poradnictwa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Zawodowego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marL="201378" lvl="1" indent="-100689">
                <a:spcAft>
                  <a:spcPts val="600"/>
                </a:spcAft>
                <a:buFont typeface="Arial"/>
                <a:buChar char="•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5,5 </a:t>
              </a:r>
              <a:r>
                <a:rPr lang="en-US" sz="2000" dirty="0" err="1">
                  <a:solidFill>
                    <a:srgbClr val="000000"/>
                  </a:solidFill>
                </a:rPr>
                <a:t>mln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zł</a:t>
              </a:r>
              <a:r>
                <a:rPr lang="en-US" sz="2000" dirty="0">
                  <a:solidFill>
                    <a:srgbClr val="000000"/>
                  </a:solidFill>
                </a:rPr>
                <a:t> - </a:t>
              </a:r>
              <a:r>
                <a:rPr lang="en-US" sz="2000" dirty="0" err="1">
                  <a:solidFill>
                    <a:srgbClr val="000000"/>
                  </a:solidFill>
                </a:rPr>
                <a:t>środki</a:t>
              </a:r>
              <a:r>
                <a:rPr lang="en-US" sz="2000" dirty="0">
                  <a:solidFill>
                    <a:srgbClr val="000000"/>
                  </a:solidFill>
                </a:rPr>
                <a:t> z </a:t>
              </a:r>
              <a:r>
                <a:rPr lang="en-US" sz="2000" dirty="0" err="1">
                  <a:solidFill>
                    <a:srgbClr val="000000"/>
                  </a:solidFill>
                </a:rPr>
                <a:t>KPO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pPr marL="201378" lvl="1" indent="-100689">
                <a:spcAft>
                  <a:spcPts val="600"/>
                </a:spcAft>
                <a:buFont typeface="Arial"/>
                <a:buChar char="•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okres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realizacji</a:t>
              </a:r>
              <a:r>
                <a:rPr lang="en-US" sz="2000" dirty="0">
                  <a:solidFill>
                    <a:srgbClr val="000000"/>
                  </a:solidFill>
                </a:rPr>
                <a:t> 2024-2026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0A4A2EE-564A-CBBD-F2B9-D927AE1F1FD6}"/>
              </a:ext>
            </a:extLst>
          </p:cNvPr>
          <p:cNvSpPr txBox="1"/>
          <p:nvPr/>
        </p:nvSpPr>
        <p:spPr>
          <a:xfrm>
            <a:off x="797169" y="2350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Projekt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KPO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pl-PL" sz="4000" dirty="0">
              <a:solidFill>
                <a:schemeClr val="accent1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4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63B961C9-A72A-1CDE-BC02-8493BE2CEBDD}"/>
              </a:ext>
            </a:extLst>
          </p:cNvPr>
          <p:cNvSpPr/>
          <p:nvPr/>
        </p:nvSpPr>
        <p:spPr>
          <a:xfrm>
            <a:off x="8636305" y="3510655"/>
            <a:ext cx="2517470" cy="1623320"/>
          </a:xfrm>
          <a:custGeom>
            <a:avLst/>
            <a:gdLst/>
            <a:ahLst/>
            <a:cxnLst/>
            <a:rect l="l" t="t" r="r" b="b"/>
            <a:pathLst>
              <a:path w="2446093" h="1607921">
                <a:moveTo>
                  <a:pt x="0" y="0"/>
                </a:moveTo>
                <a:lnTo>
                  <a:pt x="2446093" y="0"/>
                </a:lnTo>
                <a:lnTo>
                  <a:pt x="2446093" y="1607921"/>
                </a:lnTo>
                <a:lnTo>
                  <a:pt x="0" y="1607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C117C76A-C564-E114-94F3-5EECD1390EE0}"/>
              </a:ext>
            </a:extLst>
          </p:cNvPr>
          <p:cNvGrpSpPr/>
          <p:nvPr/>
        </p:nvGrpSpPr>
        <p:grpSpPr>
          <a:xfrm>
            <a:off x="314326" y="1313785"/>
            <a:ext cx="8039100" cy="4648865"/>
            <a:chOff x="-5060429" y="0"/>
            <a:chExt cx="10718799" cy="6198486"/>
          </a:xfrm>
        </p:grpSpPr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491229B5-5639-66C6-E8A4-D98FB4B718D5}"/>
                </a:ext>
              </a:extLst>
            </p:cNvPr>
            <p:cNvSpPr/>
            <p:nvPr/>
          </p:nvSpPr>
          <p:spPr>
            <a:xfrm>
              <a:off x="-5060429" y="0"/>
              <a:ext cx="10718799" cy="6198486"/>
            </a:xfrm>
            <a:custGeom>
              <a:avLst/>
              <a:gdLst/>
              <a:ahLst/>
              <a:cxnLst/>
              <a:rect l="l" t="t" r="r" b="b"/>
              <a:pathLst>
                <a:path w="5658369" h="6198486">
                  <a:moveTo>
                    <a:pt x="0" y="0"/>
                  </a:moveTo>
                  <a:lnTo>
                    <a:pt x="5658369" y="0"/>
                  </a:lnTo>
                  <a:lnTo>
                    <a:pt x="5658369" y="6198486"/>
                  </a:lnTo>
                  <a:lnTo>
                    <a:pt x="0" y="6198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B63791B9-E07D-74CD-A692-3A1EA554E184}"/>
                </a:ext>
              </a:extLst>
            </p:cNvPr>
            <p:cNvSpPr txBox="1"/>
            <p:nvPr/>
          </p:nvSpPr>
          <p:spPr>
            <a:xfrm>
              <a:off x="-3355608" y="1704753"/>
              <a:ext cx="7070877" cy="3082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30740" lvl="2" indent="-210247">
                <a:lnSpc>
                  <a:spcPts val="2045"/>
                </a:lnSpc>
                <a:buFont typeface="Arial"/>
                <a:buChar char="⚬"/>
              </a:pPr>
              <a:r>
                <a:rPr lang="en-US" sz="2000" dirty="0" err="1">
                  <a:solidFill>
                    <a:srgbClr val="000000"/>
                  </a:solidFill>
                </a:rPr>
                <a:t>usługi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poradnictwa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zawodowego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indywidualne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grupowe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marL="630740" lvl="2" indent="-210247">
                <a:lnSpc>
                  <a:spcPts val="2045"/>
                </a:lnSpc>
                <a:buFont typeface="Arial"/>
                <a:buChar char="⚬"/>
              </a:pPr>
              <a:r>
                <a:rPr lang="en-US" sz="2000" dirty="0" err="1">
                  <a:solidFill>
                    <a:srgbClr val="000000"/>
                  </a:solidFill>
                </a:rPr>
                <a:t>upowszechnianie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poradnictwa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zawodowego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rozwoju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umiejętności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marL="630740" lvl="2" indent="-210247">
                <a:lnSpc>
                  <a:spcPts val="2045"/>
                </a:lnSpc>
                <a:buFont typeface="Arial"/>
                <a:buChar char="⚬"/>
              </a:pPr>
              <a:r>
                <a:rPr lang="en-US" sz="2000" dirty="0" err="1">
                  <a:solidFill>
                    <a:srgbClr val="000000"/>
                  </a:solidFill>
                </a:rPr>
                <a:t>działania</a:t>
              </a:r>
              <a:r>
                <a:rPr lang="en-US" sz="2000" dirty="0">
                  <a:solidFill>
                    <a:srgbClr val="000000"/>
                  </a:solidFill>
                </a:rPr>
                <a:t> informacyjno - </a:t>
              </a:r>
              <a:r>
                <a:rPr lang="en-US" sz="2000" dirty="0" err="1">
                  <a:solidFill>
                    <a:srgbClr val="000000"/>
                  </a:solidFill>
                </a:rPr>
                <a:t>edukacyjna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skierowane</a:t>
              </a:r>
              <a:r>
                <a:rPr lang="en-US" sz="2000" dirty="0">
                  <a:solidFill>
                    <a:srgbClr val="000000"/>
                  </a:solidFill>
                </a:rPr>
                <a:t> do </a:t>
              </a:r>
              <a:r>
                <a:rPr lang="en-US" sz="2000" dirty="0" err="1">
                  <a:solidFill>
                    <a:srgbClr val="000000"/>
                  </a:solidFill>
                </a:rPr>
                <a:t>pracodawców</a:t>
              </a:r>
              <a:r>
                <a:rPr lang="en-US" sz="2000" dirty="0">
                  <a:solidFill>
                    <a:srgbClr val="000000"/>
                  </a:solidFill>
                </a:rPr>
                <a:t> w </a:t>
              </a:r>
              <a:r>
                <a:rPr lang="en-US" sz="2000" dirty="0" err="1">
                  <a:solidFill>
                    <a:srgbClr val="000000"/>
                  </a:solidFill>
                </a:rPr>
                <a:t>zakresie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rozwoju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umiejętności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pPr marL="315370" lvl="1" indent="-157685">
                <a:lnSpc>
                  <a:spcPts val="2045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2 </a:t>
              </a:r>
              <a:r>
                <a:rPr lang="en-US" sz="2000" dirty="0" err="1">
                  <a:solidFill>
                    <a:srgbClr val="000000"/>
                  </a:solidFill>
                </a:rPr>
                <a:t>mln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zł</a:t>
              </a:r>
              <a:r>
                <a:rPr lang="en-US" sz="2000" dirty="0">
                  <a:solidFill>
                    <a:srgbClr val="000000"/>
                  </a:solidFill>
                </a:rPr>
                <a:t> - </a:t>
              </a:r>
              <a:r>
                <a:rPr lang="en-US" sz="2000" dirty="0" err="1">
                  <a:solidFill>
                    <a:srgbClr val="000000"/>
                  </a:solidFill>
                </a:rPr>
                <a:t>środki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KFS</a:t>
              </a:r>
              <a:r>
                <a:rPr lang="en-US" sz="2000" dirty="0">
                  <a:solidFill>
                    <a:srgbClr val="000000"/>
                  </a:solidFill>
                </a:rPr>
                <a:t> + FP </a:t>
              </a:r>
            </a:p>
            <a:p>
              <a:pPr marL="315370" lvl="1" indent="-157685">
                <a:lnSpc>
                  <a:spcPts val="2045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000000"/>
                  </a:solidFill>
                </a:rPr>
                <a:t>okres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realizacji</a:t>
              </a:r>
              <a:r>
                <a:rPr lang="en-US" sz="2000" dirty="0">
                  <a:solidFill>
                    <a:srgbClr val="000000"/>
                  </a:solidFill>
                </a:rPr>
                <a:t> 2023-2028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BC8F7D-0053-317B-9124-6F2840D7F4C5}"/>
              </a:ext>
            </a:extLst>
          </p:cNvPr>
          <p:cNvSpPr txBox="1"/>
          <p:nvPr/>
        </p:nvSpPr>
        <p:spPr>
          <a:xfrm>
            <a:off x="797169" y="235089"/>
            <a:ext cx="803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Działalność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bieżąca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WUP</a:t>
            </a:r>
          </a:p>
        </p:txBody>
      </p:sp>
    </p:spTree>
    <p:extLst>
      <p:ext uri="{BB962C8B-B14F-4D97-AF65-F5344CB8AC3E}">
        <p14:creationId xmlns:p14="http://schemas.microsoft.com/office/powerpoint/2010/main" val="397627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E297ADE9-0BF5-7ADB-B2C5-3C1EED006C65}"/>
              </a:ext>
            </a:extLst>
          </p:cNvPr>
          <p:cNvGrpSpPr/>
          <p:nvPr/>
        </p:nvGrpSpPr>
        <p:grpSpPr>
          <a:xfrm>
            <a:off x="8456316" y="2548940"/>
            <a:ext cx="2411709" cy="2832676"/>
            <a:chOff x="6494166" y="2796590"/>
            <a:chExt cx="2411709" cy="2832676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BE28833-7325-0DC0-357A-DF8395C00625}"/>
                </a:ext>
              </a:extLst>
            </p:cNvPr>
            <p:cNvSpPr txBox="1"/>
            <p:nvPr/>
          </p:nvSpPr>
          <p:spPr>
            <a:xfrm>
              <a:off x="6494166" y="3015174"/>
              <a:ext cx="2411709" cy="1872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36"/>
                </a:lnSpc>
              </a:pPr>
              <a:r>
                <a:rPr lang="en-US" sz="4000" dirty="0" err="1">
                  <a:solidFill>
                    <a:srgbClr val="005687"/>
                  </a:solidFill>
                  <a:latin typeface="Adriana"/>
                </a:rPr>
                <a:t>nawigator</a:t>
              </a:r>
              <a:endParaRPr lang="en-US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en-US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en-US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pl-PL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pl-PL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pl-PL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pl-PL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en-US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endParaRPr lang="en-US" sz="3600" dirty="0">
                <a:solidFill>
                  <a:srgbClr val="005687"/>
                </a:solidFill>
                <a:latin typeface="Adriana"/>
              </a:endParaRPr>
            </a:p>
            <a:p>
              <a:pPr algn="ctr">
                <a:lnSpc>
                  <a:spcPts val="1436"/>
                </a:lnSpc>
              </a:pPr>
              <a:r>
                <a:rPr lang="en-US" sz="3600" dirty="0" err="1">
                  <a:solidFill>
                    <a:srgbClr val="005687"/>
                  </a:solidFill>
                  <a:latin typeface="Adriana"/>
                </a:rPr>
                <a:t>zawodowy</a:t>
              </a:r>
              <a:endParaRPr lang="en-US" sz="3600" dirty="0">
                <a:solidFill>
                  <a:srgbClr val="005687"/>
                </a:solidFill>
                <a:latin typeface="Adriana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1C439E9-BAA1-A08B-A476-8F9AD23164F0}"/>
                </a:ext>
              </a:extLst>
            </p:cNvPr>
            <p:cNvSpPr/>
            <p:nvPr/>
          </p:nvSpPr>
          <p:spPr>
            <a:xfrm rot="89845">
              <a:off x="6934252" y="2796590"/>
              <a:ext cx="1665496" cy="2832676"/>
            </a:xfrm>
            <a:custGeom>
              <a:avLst/>
              <a:gdLst/>
              <a:ahLst/>
              <a:cxnLst/>
              <a:rect l="l" t="t" r="r" b="b"/>
              <a:pathLst>
                <a:path w="2202415" h="3745871">
                  <a:moveTo>
                    <a:pt x="0" y="0"/>
                  </a:moveTo>
                  <a:lnTo>
                    <a:pt x="2202414" y="0"/>
                  </a:lnTo>
                  <a:lnTo>
                    <a:pt x="2202414" y="3745871"/>
                  </a:lnTo>
                  <a:lnTo>
                    <a:pt x="0" y="3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983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A00718A-A5E5-C3B9-4A90-359468490DB0}"/>
                </a:ext>
              </a:extLst>
            </p:cNvPr>
            <p:cNvSpPr/>
            <p:nvPr/>
          </p:nvSpPr>
          <p:spPr>
            <a:xfrm rot="21369908">
              <a:off x="7278352" y="3477936"/>
              <a:ext cx="676850" cy="676850"/>
            </a:xfrm>
            <a:custGeom>
              <a:avLst/>
              <a:gdLst/>
              <a:ahLst/>
              <a:cxnLst/>
              <a:rect l="l" t="t" r="r" b="b"/>
              <a:pathLst>
                <a:path w="895052" h="895052">
                  <a:moveTo>
                    <a:pt x="0" y="0"/>
                  </a:moveTo>
                  <a:lnTo>
                    <a:pt x="895052" y="0"/>
                  </a:lnTo>
                  <a:lnTo>
                    <a:pt x="895052" y="895052"/>
                  </a:lnTo>
                  <a:lnTo>
                    <a:pt x="0" y="895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BB5511B2-2B99-0686-359F-A5B9AC1A4C3C}"/>
              </a:ext>
            </a:extLst>
          </p:cNvPr>
          <p:cNvGrpSpPr/>
          <p:nvPr/>
        </p:nvGrpSpPr>
        <p:grpSpPr>
          <a:xfrm>
            <a:off x="341399" y="1371848"/>
            <a:ext cx="7964401" cy="4752727"/>
            <a:chOff x="7177" y="-512458"/>
            <a:chExt cx="6000906" cy="7305801"/>
          </a:xfrm>
        </p:grpSpPr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400DFB7-82BD-52E7-1E16-D0D90F11B4DB}"/>
                </a:ext>
              </a:extLst>
            </p:cNvPr>
            <p:cNvSpPr/>
            <p:nvPr/>
          </p:nvSpPr>
          <p:spPr>
            <a:xfrm>
              <a:off x="7177" y="-512458"/>
              <a:ext cx="6000906" cy="7305801"/>
            </a:xfrm>
            <a:custGeom>
              <a:avLst/>
              <a:gdLst/>
              <a:ahLst/>
              <a:cxnLst/>
              <a:rect l="l" t="t" r="r" b="b"/>
              <a:pathLst>
                <a:path w="6000906" h="6573719">
                  <a:moveTo>
                    <a:pt x="0" y="0"/>
                  </a:moveTo>
                  <a:lnTo>
                    <a:pt x="6000906" y="0"/>
                  </a:lnTo>
                  <a:lnTo>
                    <a:pt x="6000906" y="6573719"/>
                  </a:lnTo>
                  <a:lnTo>
                    <a:pt x="0" y="6573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7">
              <a:extLst>
                <a:ext uri="{FF2B5EF4-FFF2-40B4-BE49-F238E27FC236}">
                  <a16:creationId xmlns:a16="http://schemas.microsoft.com/office/drawing/2014/main" id="{8318E99C-8A51-3CB9-6603-AFC2F0FFB048}"/>
                </a:ext>
              </a:extLst>
            </p:cNvPr>
            <p:cNvSpPr txBox="1"/>
            <p:nvPr/>
          </p:nvSpPr>
          <p:spPr>
            <a:xfrm>
              <a:off x="950498" y="1171102"/>
              <a:ext cx="4327697" cy="4021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3808" lvl="1">
                <a:spcAft>
                  <a:spcPts val="600"/>
                </a:spcAft>
              </a:pPr>
              <a:r>
                <a:rPr lang="en-US" sz="2000" b="1" u="sng" dirty="0">
                  <a:solidFill>
                    <a:srgbClr val="000000"/>
                  </a:solidFill>
                </a:rPr>
                <a:t>„</a:t>
              </a:r>
              <a:r>
                <a:rPr lang="en-US" sz="2000" b="1" u="sng" dirty="0" err="1">
                  <a:solidFill>
                    <a:srgbClr val="000000"/>
                  </a:solidFill>
                </a:rPr>
                <a:t>Pomorski</a:t>
              </a:r>
              <a:r>
                <a:rPr lang="en-US" sz="2000" b="1" u="sng" dirty="0">
                  <a:solidFill>
                    <a:srgbClr val="000000"/>
                  </a:solidFill>
                </a:rPr>
                <a:t> Broker </a:t>
              </a:r>
              <a:r>
                <a:rPr lang="en-US" sz="2000" b="1" u="sng" dirty="0" err="1">
                  <a:solidFill>
                    <a:srgbClr val="000000"/>
                  </a:solidFill>
                </a:rPr>
                <a:t>Zawodowy</a:t>
              </a:r>
              <a:r>
                <a:rPr lang="en-US" sz="2000" b="1" u="sng" dirty="0">
                  <a:solidFill>
                    <a:srgbClr val="000000"/>
                  </a:solidFill>
                </a:rPr>
                <a:t>” </a:t>
              </a:r>
              <a:r>
                <a:rPr lang="en-US" sz="2000" b="1" dirty="0">
                  <a:solidFill>
                    <a:srgbClr val="000000"/>
                  </a:solidFill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</a:rPr>
                <a:t>stworzenie</a:t>
              </a:r>
              <a:r>
                <a:rPr lang="en-US" sz="2000" dirty="0">
                  <a:solidFill>
                    <a:srgbClr val="000000"/>
                  </a:solidFill>
                </a:rPr>
                <a:t> platformy </a:t>
              </a:r>
              <a:r>
                <a:rPr lang="en-US" sz="2000" dirty="0" err="1">
                  <a:solidFill>
                    <a:srgbClr val="000000"/>
                  </a:solidFill>
                </a:rPr>
                <a:t>Nawigator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Zawodowy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obejmującej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bazę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wiedzy</a:t>
              </a:r>
              <a:r>
                <a:rPr lang="en-US" sz="2000" dirty="0">
                  <a:solidFill>
                    <a:srgbClr val="000000"/>
                  </a:solidFill>
                </a:rPr>
                <a:t> o </a:t>
              </a:r>
              <a:r>
                <a:rPr lang="en-US" sz="2000" dirty="0" err="1">
                  <a:solidFill>
                    <a:srgbClr val="000000"/>
                  </a:solidFill>
                </a:rPr>
                <a:t>branżach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rozwojowych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regionu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zawierającej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modele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kompetencyjne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stanowisk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ścieżki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kariery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umożliwiającej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autodiagnozę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kompetencji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użytkownika</a:t>
              </a:r>
              <a:r>
                <a:rPr lang="en-US" sz="2000" dirty="0">
                  <a:solidFill>
                    <a:srgbClr val="000000"/>
                  </a:solidFill>
                </a:rPr>
                <a:t>. </a:t>
              </a:r>
            </a:p>
            <a:p>
              <a:pPr marL="207616" lvl="1" indent="-103808">
                <a:spcAft>
                  <a:spcPts val="600"/>
                </a:spcAft>
                <a:buFont typeface="Arial"/>
                <a:buChar char="•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7 </a:t>
              </a:r>
              <a:r>
                <a:rPr lang="en-US" sz="2000" dirty="0" err="1">
                  <a:solidFill>
                    <a:srgbClr val="000000"/>
                  </a:solidFill>
                </a:rPr>
                <a:t>mln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zł</a:t>
              </a:r>
              <a:r>
                <a:rPr lang="en-US" sz="2000" dirty="0">
                  <a:solidFill>
                    <a:srgbClr val="000000"/>
                  </a:solidFill>
                </a:rPr>
                <a:t> - </a:t>
              </a:r>
              <a:r>
                <a:rPr lang="en-US" sz="2000" dirty="0" err="1">
                  <a:solidFill>
                    <a:srgbClr val="000000"/>
                  </a:solidFill>
                </a:rPr>
                <a:t>środki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FEP</a:t>
              </a:r>
              <a:r>
                <a:rPr lang="en-US" sz="2000" dirty="0">
                  <a:solidFill>
                    <a:srgbClr val="000000"/>
                  </a:solidFill>
                </a:rPr>
                <a:t> 2021-2027 </a:t>
              </a:r>
            </a:p>
            <a:p>
              <a:pPr marL="207616" lvl="1" indent="-103808">
                <a:spcAft>
                  <a:spcPts val="600"/>
                </a:spcAft>
                <a:buFont typeface="Arial"/>
                <a:buChar char="•"/>
              </a:pPr>
              <a:r>
                <a:rPr lang="pl-PL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okres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realizacji</a:t>
              </a:r>
              <a:r>
                <a:rPr lang="en-US" sz="2000" dirty="0">
                  <a:solidFill>
                    <a:srgbClr val="000000"/>
                  </a:solidFill>
                </a:rPr>
                <a:t> 2025-2028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37F3BBD-D390-08FC-0B77-C607ED02957B}"/>
              </a:ext>
            </a:extLst>
          </p:cNvPr>
          <p:cNvSpPr txBox="1"/>
          <p:nvPr/>
        </p:nvSpPr>
        <p:spPr>
          <a:xfrm>
            <a:off x="797169" y="235089"/>
            <a:ext cx="9573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Projekt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niekonkurencyjny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WUP </a:t>
            </a:r>
            <a:endParaRPr lang="pl-PL" sz="4000" dirty="0">
              <a:solidFill>
                <a:schemeClr val="accent1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98E697CC-F039-0125-4978-F3C854B8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256" y="2034068"/>
            <a:ext cx="3429488" cy="27914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8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7EC2A1A-89FB-4CA8-169F-1F774956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4749800"/>
            <a:ext cx="3352800" cy="509252"/>
          </a:xfrm>
        </p:spPr>
        <p:txBody>
          <a:bodyPr/>
          <a:lstStyle/>
          <a:p>
            <a:pPr algn="l"/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73562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E835AED-8502-8D71-BF33-2CCE084D582C}"/>
              </a:ext>
            </a:extLst>
          </p:cNvPr>
          <p:cNvSpPr txBox="1"/>
          <p:nvPr/>
        </p:nvSpPr>
        <p:spPr>
          <a:xfrm>
            <a:off x="1919772" y="3252356"/>
            <a:ext cx="81336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Cel</a:t>
            </a:r>
            <a:r>
              <a:rPr lang="pl-PL" sz="1800" dirty="0">
                <a:solidFill>
                  <a:srgbClr val="005687"/>
                </a:solidFill>
                <a:latin typeface="Open Sans Bold"/>
              </a:rPr>
              <a:t>: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koordynacja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działań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w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zakresie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uczenia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się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przez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całe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życie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ukierunkowana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na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ułatwienie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mieszkańcom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zdobywania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kompetencji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,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podnoszenia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i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potwierdzania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kwalifikacji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oraz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rozwijania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umiejętności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,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zgodnie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z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posiadanymi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predyspozycjami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talentami</a:t>
            </a:r>
            <a:br>
              <a:rPr lang="pl-PL" sz="1800" dirty="0">
                <a:solidFill>
                  <a:srgbClr val="005687"/>
                </a:solidFill>
                <a:latin typeface="Open Sans"/>
              </a:rPr>
            </a:br>
            <a:r>
              <a:rPr lang="en-US" sz="18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zainteresowaniami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,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pozwalających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im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"/>
              </a:rPr>
              <a:t>podjąć</a:t>
            </a:r>
            <a:r>
              <a:rPr lang="en-US" sz="18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zatrudnienie</a:t>
            </a:r>
            <a:br>
              <a:rPr lang="pl-PL" sz="1800" dirty="0">
                <a:solidFill>
                  <a:srgbClr val="005687"/>
                </a:solidFill>
                <a:latin typeface="Open Sans Bold"/>
              </a:rPr>
            </a:br>
            <a:r>
              <a:rPr lang="en-US" sz="1800" dirty="0">
                <a:solidFill>
                  <a:srgbClr val="005687"/>
                </a:solidFill>
                <a:latin typeface="Open Sans Bold"/>
              </a:rPr>
              <a:t>w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branżach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rozwojowych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gospodarki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1800" dirty="0" err="1">
                <a:solidFill>
                  <a:srgbClr val="005687"/>
                </a:solidFill>
                <a:latin typeface="Open Sans Bold"/>
              </a:rPr>
              <a:t>Pomorza</a:t>
            </a:r>
            <a:r>
              <a:rPr lang="en-US" sz="1800" dirty="0">
                <a:solidFill>
                  <a:srgbClr val="005687"/>
                </a:solidFill>
                <a:latin typeface="Open Sans Bold"/>
              </a:rPr>
              <a:t>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C48ACCA-AF77-A893-EF70-ED986B05C563}"/>
              </a:ext>
            </a:extLst>
          </p:cNvPr>
          <p:cNvSpPr txBox="1"/>
          <p:nvPr/>
        </p:nvSpPr>
        <p:spPr>
          <a:xfrm>
            <a:off x="1919773" y="335131"/>
            <a:ext cx="81336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5687"/>
                </a:solidFill>
                <a:latin typeface="Open Sans"/>
              </a:rPr>
              <a:t>Przedsięwzięcie</a:t>
            </a:r>
            <a:r>
              <a:rPr lang="en-US" sz="36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5687"/>
                </a:solidFill>
                <a:latin typeface="Open Sans"/>
              </a:rPr>
              <a:t>Strategiczne</a:t>
            </a:r>
            <a:endParaRPr lang="pl-PL" sz="3600" dirty="0">
              <a:solidFill>
                <a:srgbClr val="005687"/>
              </a:solidFill>
              <a:latin typeface="Open Sans"/>
            </a:endParaRPr>
          </a:p>
          <a:p>
            <a:pPr algn="ctr"/>
            <a:endParaRPr lang="pl-PL" sz="3600" dirty="0">
              <a:solidFill>
                <a:srgbClr val="005687"/>
              </a:solidFill>
              <a:latin typeface="Open Sans"/>
            </a:endParaRPr>
          </a:p>
          <a:p>
            <a:pPr algn="ctr"/>
            <a:r>
              <a:rPr lang="en-US" sz="3600" dirty="0" err="1">
                <a:solidFill>
                  <a:srgbClr val="005687"/>
                </a:solidFill>
                <a:latin typeface="Open Sans Bold"/>
              </a:rPr>
              <a:t>Pomorski</a:t>
            </a:r>
            <a:r>
              <a:rPr lang="en-US" sz="3600" dirty="0">
                <a:solidFill>
                  <a:srgbClr val="005687"/>
                </a:solidFill>
                <a:latin typeface="Open Sans Bold"/>
              </a:rPr>
              <a:t> Broker </a:t>
            </a:r>
            <a:r>
              <a:rPr lang="pl-PL" sz="3600" dirty="0">
                <a:solidFill>
                  <a:srgbClr val="005687"/>
                </a:solidFill>
                <a:latin typeface="Open Sans Bold"/>
              </a:rPr>
              <a:t>Z</a:t>
            </a:r>
            <a:r>
              <a:rPr lang="en-US" sz="3600" dirty="0" err="1">
                <a:solidFill>
                  <a:srgbClr val="005687"/>
                </a:solidFill>
                <a:latin typeface="Open Sans Bold"/>
              </a:rPr>
              <a:t>awodowy</a:t>
            </a:r>
            <a:endParaRPr lang="en-US" sz="1800" dirty="0">
              <a:solidFill>
                <a:srgbClr val="005687"/>
              </a:solidFill>
              <a:latin typeface="Open Sans Bold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D08FE3-375B-36EE-CF95-E3233480C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329530"/>
            <a:ext cx="2743206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7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Powiększenie slajdu 13">
                <a:extLst>
                  <a:ext uri="{FF2B5EF4-FFF2-40B4-BE49-F238E27FC236}">
                    <a16:creationId xmlns:a16="http://schemas.microsoft.com/office/drawing/2014/main" id="{099ABE89-DF17-8C48-D2AD-F36EE96C9D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1472652"/>
                  </p:ext>
                </p:extLst>
              </p:nvPr>
            </p:nvGraphicFramePr>
            <p:xfrm>
              <a:off x="3770247" y="1482839"/>
              <a:ext cx="4681751" cy="3810728"/>
            </p:xfrm>
            <a:graphic>
              <a:graphicData uri="http://schemas.microsoft.com/office/powerpoint/2016/slidezoom">
                <pslz:sldZm>
                  <pslz:sldZmObj sldId="279" cId="3262003156">
                    <pslz:zmPr id="{AC9BAEF2-9DE0-4DFB-8BF9-556117D1DCE7}" returnToParent="0" imageType="cover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81751" cy="381072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Powiększenie slajdu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99ABE89-DF17-8C48-D2AD-F36EE96C9D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70247" y="1482839"/>
                <a:ext cx="4681751" cy="381072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ED37BDB-D1D5-1A9C-142F-8FF98A0635A0}"/>
              </a:ext>
            </a:extLst>
          </p:cNvPr>
          <p:cNvSpPr txBox="1"/>
          <p:nvPr/>
        </p:nvSpPr>
        <p:spPr>
          <a:xfrm rot="16200000">
            <a:off x="-8062890" y="578021"/>
            <a:ext cx="8875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itchFamily="2" charset="0"/>
                <a:cs typeface="Open Sans" pitchFamily="2" charset="0"/>
              </a:rPr>
              <a:t>CELE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51AEBE1-B6DB-6A0D-F1F9-B7E23E57D66C}"/>
              </a:ext>
            </a:extLst>
          </p:cNvPr>
          <p:cNvSpPr txBox="1"/>
          <p:nvPr/>
        </p:nvSpPr>
        <p:spPr>
          <a:xfrm rot="16200000">
            <a:off x="686216" y="-1243892"/>
            <a:ext cx="2976866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itchFamily="2" charset="0"/>
                <a:cs typeface="Open Sans" pitchFamily="2" charset="0"/>
              </a:rPr>
              <a:t>SYSTEM REALIZACJI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Powiększenie slajdu 25">
                <a:extLst>
                  <a:ext uri="{FF2B5EF4-FFF2-40B4-BE49-F238E27FC236}">
                    <a16:creationId xmlns:a16="http://schemas.microsoft.com/office/drawing/2014/main" id="{900EC536-4857-348C-291C-F8F17BCA5B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7811609"/>
                  </p:ext>
                </p:extLst>
              </p:nvPr>
            </p:nvGraphicFramePr>
            <p:xfrm>
              <a:off x="1146366" y="2241583"/>
              <a:ext cx="2055302" cy="1714500"/>
            </p:xfrm>
            <a:graphic>
              <a:graphicData uri="http://schemas.microsoft.com/office/powerpoint/2016/slidezoom">
                <pslz:sldZm>
                  <pslz:sldZmObj sldId="257" cId="0">
                    <pslz:zmPr id="{49C7FC9E-37A4-4215-BC3E-B3E6C5DE1A7B}" imageType="cover" transitionDur="2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55302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Powiększenie slajdu 2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00EC536-4857-348C-291C-F8F17BCA5B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366" y="2241583"/>
                <a:ext cx="2055302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Powiększenie slajdu 2">
                <a:extLst>
                  <a:ext uri="{FF2B5EF4-FFF2-40B4-BE49-F238E27FC236}">
                    <a16:creationId xmlns:a16="http://schemas.microsoft.com/office/drawing/2014/main" id="{3B8A75F5-B10F-DB3E-955C-9365E7D5E2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0666796"/>
                  </p:ext>
                </p:extLst>
              </p:nvPr>
            </p:nvGraphicFramePr>
            <p:xfrm>
              <a:off x="8854613" y="2071075"/>
              <a:ext cx="1764982" cy="1916268"/>
            </p:xfrm>
            <a:graphic>
              <a:graphicData uri="http://schemas.microsoft.com/office/powerpoint/2016/slidezoom">
                <pslz:sldZm>
                  <pslz:sldZmObj sldId="258" cId="0">
                    <pslz:zmPr id="{22F39418-737A-4685-844B-E2A6AFB196D6}" returnToParent="0" imageType="cover" transitionDur="2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4982" cy="191626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Powiększenie slajdu 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B8A75F5-B10F-DB3E-955C-9365E7D5E2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4613" y="2071075"/>
                <a:ext cx="1764982" cy="191626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00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FC2AC361-8F17-8FDB-2397-6F6B9CC6DB58}"/>
              </a:ext>
            </a:extLst>
          </p:cNvPr>
          <p:cNvSpPr/>
          <p:nvPr/>
        </p:nvSpPr>
        <p:spPr>
          <a:xfrm>
            <a:off x="240222" y="5406533"/>
            <a:ext cx="4342637" cy="1392292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Powiększenie slajdu 19">
                <a:extLst>
                  <a:ext uri="{FF2B5EF4-FFF2-40B4-BE49-F238E27FC236}">
                    <a16:creationId xmlns:a16="http://schemas.microsoft.com/office/drawing/2014/main" id="{9E90784A-B5BE-4215-EDD9-8EDA1AF4A6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4512538"/>
                  </p:ext>
                </p:extLst>
              </p:nvPr>
            </p:nvGraphicFramePr>
            <p:xfrm>
              <a:off x="4910056" y="3004608"/>
              <a:ext cx="2402432" cy="1955468"/>
            </p:xfrm>
            <a:graphic>
              <a:graphicData uri="http://schemas.microsoft.com/office/powerpoint/2016/slidezoom">
                <pslz:sldZm>
                  <pslz:sldZmObj sldId="279" cId="3262003156">
                    <pslz:zmPr id="{AC9BAEF2-9DE0-4DFB-8BF9-556117D1DCE7}" returnToParent="0" imageType="cover" transitionDur="2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02432" cy="195546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Powiększenie slajdu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E90784A-B5BE-4215-EDD9-8EDA1AF4A6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10056" y="3004608"/>
                <a:ext cx="2402432" cy="195546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5" name="Grafika 4">
            <a:extLst>
              <a:ext uri="{FF2B5EF4-FFF2-40B4-BE49-F238E27FC236}">
                <a16:creationId xmlns:a16="http://schemas.microsoft.com/office/drawing/2014/main" id="{E08E0A0D-2D5D-B64A-0170-06442F676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267825" flipH="1" flipV="1">
            <a:off x="4470912" y="2671101"/>
            <a:ext cx="677617" cy="481967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1C9B8B17-AA93-BF77-1D4D-C3B7D4A79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485319" flipH="1">
            <a:off x="7150385" y="5258295"/>
            <a:ext cx="677617" cy="48196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Powiększenie slajdu 9">
                <a:extLst>
                  <a:ext uri="{FF2B5EF4-FFF2-40B4-BE49-F238E27FC236}">
                    <a16:creationId xmlns:a16="http://schemas.microsoft.com/office/drawing/2014/main" id="{1AC10936-6A5A-CF8F-6443-D83E682CC8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4581260"/>
                  </p:ext>
                </p:extLst>
              </p:nvPr>
            </p:nvGraphicFramePr>
            <p:xfrm>
              <a:off x="208007" y="1427201"/>
              <a:ext cx="3622069" cy="2157828"/>
            </p:xfrm>
            <a:graphic>
              <a:graphicData uri="http://schemas.microsoft.com/office/powerpoint/2016/slidezoom">
                <pslz:sldZm>
                  <pslz:sldZmObj sldId="266" cId="1435535743">
                    <pslz:zmPr id="{F62527A0-5859-4335-97EB-83C0FA2E37A7}" returnToParent="0" imageType="cover" transitionDur="2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22069" cy="215782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Powiększenie slajdu 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AC10936-6A5A-CF8F-6443-D83E682CC8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07" y="1427201"/>
                <a:ext cx="3622069" cy="215782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Powiększenie slajdu 24">
                <a:extLst>
                  <a:ext uri="{FF2B5EF4-FFF2-40B4-BE49-F238E27FC236}">
                    <a16:creationId xmlns:a16="http://schemas.microsoft.com/office/drawing/2014/main" id="{8F4FFE71-C6E7-033C-BAE5-FB08E6142A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9951230"/>
                  </p:ext>
                </p:extLst>
              </p:nvPr>
            </p:nvGraphicFramePr>
            <p:xfrm>
              <a:off x="8320266" y="1533908"/>
              <a:ext cx="3556222" cy="2111023"/>
            </p:xfrm>
            <a:graphic>
              <a:graphicData uri="http://schemas.microsoft.com/office/powerpoint/2016/slidezoom">
                <pslz:sldZm>
                  <pslz:sldZmObj sldId="280" cId="2066920574">
                    <pslz:zmPr id="{0A35529F-E55B-4747-8775-C60B5F737DA5}" returnToParent="0" imageType="cover" transitionDur="2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56222" cy="211102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Powiększenie slajdu 2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F4FFE71-C6E7-033C-BAE5-FB08E6142A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0266" y="1533908"/>
                <a:ext cx="3556222" cy="211102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Powiększenie slajdu 26">
                <a:extLst>
                  <a:ext uri="{FF2B5EF4-FFF2-40B4-BE49-F238E27FC236}">
                    <a16:creationId xmlns:a16="http://schemas.microsoft.com/office/drawing/2014/main" id="{5F25F42B-DDEB-1EF8-B47C-15167F410C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7705868"/>
                  </p:ext>
                </p:extLst>
              </p:nvPr>
            </p:nvGraphicFramePr>
            <p:xfrm>
              <a:off x="8320266" y="4410924"/>
              <a:ext cx="3549880" cy="2111023"/>
            </p:xfrm>
            <a:graphic>
              <a:graphicData uri="http://schemas.microsoft.com/office/powerpoint/2016/slidezoom">
                <pslz:sldZm>
                  <pslz:sldZmObj sldId="281" cId="354554151">
                    <pslz:zmPr id="{7998A00C-5123-4923-BF00-5151CA0FF089}" returnToParent="0" imageType="cover" transitionDur="2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49880" cy="211102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Powiększenie slajdu 26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5F25F42B-DDEB-1EF8-B47C-15167F410C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0266" y="4410924"/>
                <a:ext cx="3549880" cy="211102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Powiększenie slajdu 28">
                <a:extLst>
                  <a:ext uri="{FF2B5EF4-FFF2-40B4-BE49-F238E27FC236}">
                    <a16:creationId xmlns:a16="http://schemas.microsoft.com/office/drawing/2014/main" id="{5FE3F403-AE47-D9EA-5D4F-5C2C3A6336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6230305"/>
                  </p:ext>
                </p:extLst>
              </p:nvPr>
            </p:nvGraphicFramePr>
            <p:xfrm>
              <a:off x="152181" y="4542230"/>
              <a:ext cx="3628586" cy="2157828"/>
            </p:xfrm>
            <a:graphic>
              <a:graphicData uri="http://schemas.microsoft.com/office/powerpoint/2016/slidezoom">
                <pslz:sldZm>
                  <pslz:sldZmObj sldId="282" cId="1575062187">
                    <pslz:zmPr id="{C75B5801-38D4-44C0-8E5E-6D8466ACB3E2}" imageType="cover" transitionDur="2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28586" cy="215782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Powiększenie slajdu 2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5FE3F403-AE47-D9EA-5D4F-5C2C3A6336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181" y="4542230"/>
                <a:ext cx="3628586" cy="215782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30" name="Grafika 29">
            <a:extLst>
              <a:ext uri="{FF2B5EF4-FFF2-40B4-BE49-F238E27FC236}">
                <a16:creationId xmlns:a16="http://schemas.microsoft.com/office/drawing/2014/main" id="{1C353F15-7EBC-28CC-342C-58BC8F0CC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707155" flipH="1" flipV="1">
            <a:off x="7332348" y="2763625"/>
            <a:ext cx="677617" cy="48196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E3A84587-2FD2-9BA9-001D-1E6E9B8F4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423735" flipH="1" flipV="1">
            <a:off x="4470913" y="5203413"/>
            <a:ext cx="677617" cy="481967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2A2EA59-09B5-4EB6-D39D-88813018805D}"/>
              </a:ext>
            </a:extLst>
          </p:cNvPr>
          <p:cNvSpPr txBox="1"/>
          <p:nvPr/>
        </p:nvSpPr>
        <p:spPr>
          <a:xfrm>
            <a:off x="15272" y="64889"/>
            <a:ext cx="12192000" cy="88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rgbClr val="005687"/>
                </a:solidFill>
                <a:latin typeface="Ubuntu" panose="020B0504030602030204" pitchFamily="34" charset="0"/>
              </a:rPr>
              <a:t>CELE STRATEGICZNE</a:t>
            </a:r>
            <a:endParaRPr lang="en-US" sz="4000" dirty="0">
              <a:solidFill>
                <a:srgbClr val="005687"/>
              </a:solidFill>
              <a:latin typeface="Ubuntu" panose="020B05040306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3">
            <a:extLst>
              <a:ext uri="{FF2B5EF4-FFF2-40B4-BE49-F238E27FC236}">
                <a16:creationId xmlns:a16="http://schemas.microsoft.com/office/drawing/2014/main" id="{4761DF1F-7E0B-B1A3-A542-827FE0C1B02C}"/>
              </a:ext>
            </a:extLst>
          </p:cNvPr>
          <p:cNvSpPr/>
          <p:nvPr/>
        </p:nvSpPr>
        <p:spPr>
          <a:xfrm>
            <a:off x="558799" y="1007685"/>
            <a:ext cx="10354734" cy="4842630"/>
          </a:xfrm>
          <a:custGeom>
            <a:avLst/>
            <a:gdLst/>
            <a:ahLst/>
            <a:cxnLst/>
            <a:rect l="l" t="t" r="r" b="b"/>
            <a:pathLst>
              <a:path w="6177255" h="3675467">
                <a:moveTo>
                  <a:pt x="0" y="0"/>
                </a:moveTo>
                <a:lnTo>
                  <a:pt x="6177255" y="0"/>
                </a:lnTo>
                <a:lnTo>
                  <a:pt x="6177255" y="3675467"/>
                </a:lnTo>
                <a:lnTo>
                  <a:pt x="0" y="367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0116269-E35E-E55B-8575-98D5DAC160D4}"/>
              </a:ext>
            </a:extLst>
          </p:cNvPr>
          <p:cNvSpPr txBox="1"/>
          <p:nvPr/>
        </p:nvSpPr>
        <p:spPr>
          <a:xfrm>
            <a:off x="1703153" y="1907111"/>
            <a:ext cx="8947915" cy="345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5"/>
              </a:lnSpc>
            </a:pPr>
            <a:r>
              <a:rPr lang="en-US" sz="3600" b="1" dirty="0">
                <a:solidFill>
                  <a:srgbClr val="005687"/>
                </a:solidFill>
                <a:latin typeface="Open Sans"/>
              </a:rPr>
              <a:t> </a:t>
            </a:r>
            <a:endParaRPr lang="pl-PL" sz="3600" b="1" dirty="0">
              <a:solidFill>
                <a:srgbClr val="005687"/>
              </a:solidFill>
              <a:latin typeface="Open Sans"/>
            </a:endParaRP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Identyfikacja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wspieranie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rozwoju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skutecznych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narzędzi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na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rzecz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podnoszenia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kompetencji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kwalifikacji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mieszkańców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poprzez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:</a:t>
            </a:r>
          </a:p>
          <a:p>
            <a:pPr marL="438938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5687"/>
                </a:solidFill>
                <a:latin typeface="Open Sans"/>
              </a:rPr>
              <a:t>koordynacja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podnoszenie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jakości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usług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świadczonych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przez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instytucje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rozwijające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umiejętności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,</a:t>
            </a:r>
          </a:p>
          <a:p>
            <a:pPr marL="438938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5687"/>
                </a:solidFill>
                <a:latin typeface="Open Sans"/>
              </a:rPr>
              <a:t>efektywny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system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diagnozowania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o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obecnym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stanie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zapotrzebowaniu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na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umiejętności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,</a:t>
            </a:r>
          </a:p>
          <a:p>
            <a:pPr marL="438938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upowszechnianie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kultury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LLL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aktywnego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rozwoju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umiejętności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,</a:t>
            </a:r>
          </a:p>
          <a:p>
            <a:pPr marL="438938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wzmocnienie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sektora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publicznego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, w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szczególności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publicznych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służb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zatrudnienia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oraz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jakości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świadczonych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usług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.</a:t>
            </a:r>
          </a:p>
          <a:p>
            <a:pPr>
              <a:lnSpc>
                <a:spcPts val="1245"/>
              </a:lnSpc>
            </a:pPr>
            <a:endParaRPr lang="en-US" sz="889" dirty="0">
              <a:solidFill>
                <a:srgbClr val="005687"/>
              </a:solidFill>
              <a:latin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A744EB-467B-3856-CFAA-04B6093437B6}"/>
              </a:ext>
            </a:extLst>
          </p:cNvPr>
          <p:cNvSpPr txBox="1"/>
          <p:nvPr/>
        </p:nvSpPr>
        <p:spPr>
          <a:xfrm>
            <a:off x="838199" y="127641"/>
            <a:ext cx="519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5687"/>
                </a:solidFill>
                <a:latin typeface="Open Sans"/>
              </a:rPr>
              <a:t>Cel</a:t>
            </a:r>
            <a:r>
              <a:rPr lang="en-US" sz="6000" b="1" dirty="0">
                <a:solidFill>
                  <a:srgbClr val="005687"/>
                </a:solidFill>
                <a:latin typeface="Open Sans"/>
              </a:rPr>
              <a:t> 1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4355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4C458E11-FAC5-F59C-D594-CE1BEBF7C8AE}"/>
              </a:ext>
            </a:extLst>
          </p:cNvPr>
          <p:cNvSpPr/>
          <p:nvPr/>
        </p:nvSpPr>
        <p:spPr>
          <a:xfrm>
            <a:off x="558799" y="1007685"/>
            <a:ext cx="10354734" cy="4842630"/>
          </a:xfrm>
          <a:custGeom>
            <a:avLst/>
            <a:gdLst/>
            <a:ahLst/>
            <a:cxnLst/>
            <a:rect l="l" t="t" r="r" b="b"/>
            <a:pathLst>
              <a:path w="6177255" h="3675467">
                <a:moveTo>
                  <a:pt x="0" y="0"/>
                </a:moveTo>
                <a:lnTo>
                  <a:pt x="6177255" y="0"/>
                </a:lnTo>
                <a:lnTo>
                  <a:pt x="6177255" y="3675467"/>
                </a:lnTo>
                <a:lnTo>
                  <a:pt x="0" y="367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0116269-E35E-E55B-8575-98D5DAC160D4}"/>
              </a:ext>
            </a:extLst>
          </p:cNvPr>
          <p:cNvSpPr txBox="1"/>
          <p:nvPr/>
        </p:nvSpPr>
        <p:spPr>
          <a:xfrm>
            <a:off x="1965618" y="2347197"/>
            <a:ext cx="8947915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Upowszechnianie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wiedzy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temat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branż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rozwojowych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regionu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aktywizacja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zawodowa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mieszkańców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zwiększanie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elastycznego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podejścia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zarządzania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własną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karierą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zawodową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Pomorzan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poprzez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437522" marR="0" lvl="1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szerzenie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wiedzy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branżach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rozwojowych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</a:t>
            </a:r>
          </a:p>
          <a:p>
            <a:pPr marL="437522" marR="0" lvl="1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podnoszenie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świadomości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Pomorzan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temat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możliwości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LLL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</a:t>
            </a:r>
          </a:p>
          <a:p>
            <a:pPr marL="437522" marR="0" lvl="1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poprawa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dostępności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jakości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poradnictwa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zawodowego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oraz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dostosowanie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go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wspomagania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rozwoju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talentów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mieszkańców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</a:p>
          <a:p>
            <a:pPr marL="437522" marR="0" lvl="1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podnoszenie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poziomu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umiejętności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mieszkańców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Pomorza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5687"/>
              </a:solidFill>
              <a:latin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A744EB-467B-3856-CFAA-04B6093437B6}"/>
              </a:ext>
            </a:extLst>
          </p:cNvPr>
          <p:cNvSpPr txBox="1"/>
          <p:nvPr/>
        </p:nvSpPr>
        <p:spPr>
          <a:xfrm>
            <a:off x="838199" y="127641"/>
            <a:ext cx="519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5687"/>
                </a:solidFill>
                <a:latin typeface="Open Sans"/>
              </a:rPr>
              <a:t>Cel</a:t>
            </a:r>
            <a:r>
              <a:rPr lang="en-US" sz="6000" b="1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pl-PL" sz="6000" b="1" dirty="0">
                <a:solidFill>
                  <a:srgbClr val="005687"/>
                </a:solidFill>
                <a:latin typeface="Open Sans"/>
              </a:rPr>
              <a:t>2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06692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B712B210-9029-F4BC-E9A4-84391EE2542B}"/>
              </a:ext>
            </a:extLst>
          </p:cNvPr>
          <p:cNvSpPr/>
          <p:nvPr/>
        </p:nvSpPr>
        <p:spPr>
          <a:xfrm>
            <a:off x="558799" y="1007685"/>
            <a:ext cx="10354734" cy="4842630"/>
          </a:xfrm>
          <a:custGeom>
            <a:avLst/>
            <a:gdLst/>
            <a:ahLst/>
            <a:cxnLst/>
            <a:rect l="l" t="t" r="r" b="b"/>
            <a:pathLst>
              <a:path w="6177255" h="3675467">
                <a:moveTo>
                  <a:pt x="0" y="0"/>
                </a:moveTo>
                <a:lnTo>
                  <a:pt x="6177255" y="0"/>
                </a:lnTo>
                <a:lnTo>
                  <a:pt x="6177255" y="3675467"/>
                </a:lnTo>
                <a:lnTo>
                  <a:pt x="0" y="367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0116269-E35E-E55B-8575-98D5DAC160D4}"/>
              </a:ext>
            </a:extLst>
          </p:cNvPr>
          <p:cNvSpPr txBox="1"/>
          <p:nvPr/>
        </p:nvSpPr>
        <p:spPr>
          <a:xfrm>
            <a:off x="1965618" y="2582008"/>
            <a:ext cx="8947915" cy="1829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5"/>
              </a:lnSpc>
            </a:pPr>
            <a:r>
              <a:rPr lang="en-US" sz="3600" b="1" dirty="0">
                <a:solidFill>
                  <a:srgbClr val="005687"/>
                </a:solidFill>
                <a:latin typeface="Open Sans"/>
              </a:rPr>
              <a:t> </a:t>
            </a:r>
            <a:endParaRPr lang="pl-PL" sz="3600" b="1" dirty="0">
              <a:solidFill>
                <a:srgbClr val="005687"/>
              </a:solidFill>
              <a:latin typeface="Open Sans"/>
            </a:endParaRPr>
          </a:p>
          <a:p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Wspieranie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postaw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przedsiębiorczych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Pomorzan</a:t>
            </a:r>
            <a:br>
              <a:rPr lang="pl-PL" sz="2000" dirty="0">
                <a:solidFill>
                  <a:srgbClr val="005687"/>
                </a:solidFill>
                <a:latin typeface="Open Sans Bold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rozwój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oferty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finansowej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, np.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instrumentów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zwrotnych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ukierunkowanej</a:t>
            </a:r>
            <a:r>
              <a:rPr lang="pl-PL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na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powstawanie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nowych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przedsiębiorstw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poprzez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rozwijanie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skuteczne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wykorzystywanie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umiejętności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sprzyjających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postawom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przedsiębiorczym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.</a:t>
            </a:r>
          </a:p>
          <a:p>
            <a:endParaRPr lang="en-US" sz="889" dirty="0">
              <a:solidFill>
                <a:srgbClr val="005687"/>
              </a:solidFill>
              <a:latin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A744EB-467B-3856-CFAA-04B6093437B6}"/>
              </a:ext>
            </a:extLst>
          </p:cNvPr>
          <p:cNvSpPr txBox="1"/>
          <p:nvPr/>
        </p:nvSpPr>
        <p:spPr>
          <a:xfrm>
            <a:off x="838199" y="127641"/>
            <a:ext cx="519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5687"/>
                </a:solidFill>
                <a:latin typeface="Open Sans"/>
              </a:rPr>
              <a:t>Cel</a:t>
            </a:r>
            <a:r>
              <a:rPr lang="en-US" sz="6000" b="1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pl-PL" sz="6000" b="1" dirty="0">
                <a:solidFill>
                  <a:srgbClr val="005687"/>
                </a:solidFill>
                <a:latin typeface="Open Sans"/>
              </a:rPr>
              <a:t>3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545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971DA1F1-B0FC-BCCF-95B4-A1F23A432F91}"/>
              </a:ext>
            </a:extLst>
          </p:cNvPr>
          <p:cNvSpPr/>
          <p:nvPr/>
        </p:nvSpPr>
        <p:spPr>
          <a:xfrm>
            <a:off x="622978" y="1007685"/>
            <a:ext cx="10354734" cy="4842630"/>
          </a:xfrm>
          <a:custGeom>
            <a:avLst/>
            <a:gdLst/>
            <a:ahLst/>
            <a:cxnLst/>
            <a:rect l="l" t="t" r="r" b="b"/>
            <a:pathLst>
              <a:path w="6177255" h="3675467">
                <a:moveTo>
                  <a:pt x="0" y="0"/>
                </a:moveTo>
                <a:lnTo>
                  <a:pt x="6177255" y="0"/>
                </a:lnTo>
                <a:lnTo>
                  <a:pt x="6177255" y="3675467"/>
                </a:lnTo>
                <a:lnTo>
                  <a:pt x="0" y="367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0116269-E35E-E55B-8575-98D5DAC160D4}"/>
              </a:ext>
            </a:extLst>
          </p:cNvPr>
          <p:cNvSpPr txBox="1"/>
          <p:nvPr/>
        </p:nvSpPr>
        <p:spPr>
          <a:xfrm>
            <a:off x="2134955" y="2592911"/>
            <a:ext cx="7330780" cy="206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Stworzenie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platformy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Nawigator</a:t>
            </a:r>
            <a:r>
              <a:rPr lang="en-US" sz="2000" dirty="0">
                <a:solidFill>
                  <a:srgbClr val="005687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 Bold"/>
              </a:rPr>
              <a:t>Zawodowy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mającej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na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celu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wsparcie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doradców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zawodowych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w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opracowywaniu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dla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klientów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Indywidualnych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Planów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Rozwojowych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oraz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mieszkańców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województwa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w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wyborze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(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samodzielnie</a:t>
            </a:r>
            <a:br>
              <a:rPr lang="pl-PL" sz="2000" dirty="0">
                <a:solidFill>
                  <a:srgbClr val="005687"/>
                </a:solidFill>
                <a:latin typeface="Open Sans"/>
              </a:rPr>
            </a:br>
            <a:r>
              <a:rPr lang="en-US" sz="2000" dirty="0" err="1">
                <a:solidFill>
                  <a:srgbClr val="005687"/>
                </a:solidFill>
                <a:latin typeface="Open Sans"/>
              </a:rPr>
              <a:t>lub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z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pomocą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doradców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zawodowych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i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pracodawców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)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odpowiednich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usług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5687"/>
                </a:solidFill>
                <a:latin typeface="Open Sans"/>
              </a:rPr>
              <a:t>rozwojowych</a:t>
            </a:r>
            <a:r>
              <a:rPr lang="en-US" sz="2000" dirty="0">
                <a:solidFill>
                  <a:srgbClr val="005687"/>
                </a:solidFill>
                <a:latin typeface="Open Sans"/>
              </a:rPr>
              <a:t>.</a:t>
            </a:r>
          </a:p>
          <a:p>
            <a:pPr>
              <a:lnSpc>
                <a:spcPts val="1245"/>
              </a:lnSpc>
            </a:pPr>
            <a:endParaRPr lang="en-US" sz="889" dirty="0">
              <a:solidFill>
                <a:srgbClr val="005687"/>
              </a:solidFill>
              <a:latin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A744EB-467B-3856-CFAA-04B6093437B6}"/>
              </a:ext>
            </a:extLst>
          </p:cNvPr>
          <p:cNvSpPr txBox="1"/>
          <p:nvPr/>
        </p:nvSpPr>
        <p:spPr>
          <a:xfrm>
            <a:off x="838199" y="127641"/>
            <a:ext cx="519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5687"/>
                </a:solidFill>
                <a:latin typeface="Open Sans"/>
              </a:rPr>
              <a:t>Cel</a:t>
            </a:r>
            <a:r>
              <a:rPr lang="en-US" sz="6000" b="1" dirty="0">
                <a:solidFill>
                  <a:srgbClr val="005687"/>
                </a:solidFill>
                <a:latin typeface="Open Sans"/>
              </a:rPr>
              <a:t> </a:t>
            </a:r>
            <a:r>
              <a:rPr lang="pl-PL" sz="6000" b="1" dirty="0">
                <a:solidFill>
                  <a:srgbClr val="005687"/>
                </a:solidFill>
                <a:latin typeface="Open Sans"/>
              </a:rPr>
              <a:t>4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57506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>
            <a:extLst>
              <a:ext uri="{FF2B5EF4-FFF2-40B4-BE49-F238E27FC236}">
                <a16:creationId xmlns:a16="http://schemas.microsoft.com/office/drawing/2014/main" id="{32B59D44-CA6B-A765-AC89-51A2900EE1AF}"/>
              </a:ext>
            </a:extLst>
          </p:cNvPr>
          <p:cNvSpPr/>
          <p:nvPr/>
        </p:nvSpPr>
        <p:spPr>
          <a:xfrm>
            <a:off x="627972" y="5107181"/>
            <a:ext cx="3714396" cy="1645037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D5125684-C3AA-BD67-E2BE-776A0E952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8" t="16540" r="30804" b="26077"/>
          <a:stretch/>
        </p:blipFill>
        <p:spPr>
          <a:xfrm>
            <a:off x="7038255" y="1756430"/>
            <a:ext cx="743855" cy="8268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86307" y="1820329"/>
            <a:ext cx="1647144" cy="349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C29A16"/>
                </a:solidFill>
                <a:latin typeface="Anton"/>
              </a:rPr>
              <a:t>Centrum </a:t>
            </a:r>
            <a:r>
              <a:rPr lang="en-US" sz="1050" dirty="0" err="1">
                <a:solidFill>
                  <a:srgbClr val="C29A16"/>
                </a:solidFill>
                <a:latin typeface="Anton"/>
              </a:rPr>
              <a:t>Umiejętności</a:t>
            </a:r>
            <a:r>
              <a:rPr lang="en-US" sz="1050" dirty="0">
                <a:solidFill>
                  <a:srgbClr val="C29A16"/>
                </a:solidFill>
                <a:latin typeface="Anton"/>
              </a:rPr>
              <a:t> </a:t>
            </a:r>
            <a:br>
              <a:rPr lang="pl-PL" sz="1050" dirty="0">
                <a:solidFill>
                  <a:srgbClr val="C29A16"/>
                </a:solidFill>
                <a:latin typeface="Anton"/>
              </a:rPr>
            </a:br>
            <a:r>
              <a:rPr lang="en-US" sz="1050" dirty="0" err="1">
                <a:solidFill>
                  <a:srgbClr val="C29A16"/>
                </a:solidFill>
                <a:latin typeface="Anton"/>
              </a:rPr>
              <a:t>dla</a:t>
            </a:r>
            <a:r>
              <a:rPr lang="en-US" sz="1050" dirty="0">
                <a:solidFill>
                  <a:srgbClr val="C29A16"/>
                </a:solidFill>
                <a:latin typeface="Anton"/>
              </a:rPr>
              <a:t> </a:t>
            </a:r>
            <a:r>
              <a:rPr lang="en-US" sz="1050" dirty="0" err="1">
                <a:solidFill>
                  <a:srgbClr val="C29A16"/>
                </a:solidFill>
                <a:latin typeface="Anton"/>
              </a:rPr>
              <a:t>Branż</a:t>
            </a:r>
            <a:r>
              <a:rPr lang="en-US" sz="1050" dirty="0">
                <a:solidFill>
                  <a:srgbClr val="C29A16"/>
                </a:solidFill>
                <a:latin typeface="Anton"/>
              </a:rPr>
              <a:t> </a:t>
            </a:r>
            <a:r>
              <a:rPr lang="en-US" sz="1050" dirty="0" err="1">
                <a:solidFill>
                  <a:srgbClr val="C29A16"/>
                </a:solidFill>
                <a:latin typeface="Anton"/>
              </a:rPr>
              <a:t>Rozwojowych</a:t>
            </a:r>
            <a:endParaRPr lang="en-US" sz="1050" dirty="0">
              <a:solidFill>
                <a:srgbClr val="C29A16"/>
              </a:solidFill>
              <a:latin typeface="Anto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851316" y="2182788"/>
            <a:ext cx="1476350" cy="503301"/>
          </a:xfrm>
          <a:custGeom>
            <a:avLst/>
            <a:gdLst/>
            <a:ahLst/>
            <a:cxnLst/>
            <a:rect l="l" t="t" r="r" b="b"/>
            <a:pathLst>
              <a:path w="2243918" h="764972">
                <a:moveTo>
                  <a:pt x="0" y="0"/>
                </a:moveTo>
                <a:lnTo>
                  <a:pt x="2243918" y="0"/>
                </a:lnTo>
                <a:lnTo>
                  <a:pt x="2243918" y="764972"/>
                </a:lnTo>
                <a:lnTo>
                  <a:pt x="0" y="764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87354" y="1937703"/>
            <a:ext cx="1466507" cy="687137"/>
          </a:xfrm>
          <a:custGeom>
            <a:avLst/>
            <a:gdLst/>
            <a:ahLst/>
            <a:cxnLst/>
            <a:rect l="l" t="t" r="r" b="b"/>
            <a:pathLst>
              <a:path w="2933013" h="1374274">
                <a:moveTo>
                  <a:pt x="0" y="0"/>
                </a:moveTo>
                <a:lnTo>
                  <a:pt x="2933014" y="0"/>
                </a:lnTo>
                <a:lnTo>
                  <a:pt x="2933014" y="1374274"/>
                </a:lnTo>
                <a:lnTo>
                  <a:pt x="0" y="137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55565" y="5084246"/>
            <a:ext cx="1223047" cy="803960"/>
          </a:xfrm>
          <a:custGeom>
            <a:avLst/>
            <a:gdLst/>
            <a:ahLst/>
            <a:cxnLst/>
            <a:rect l="l" t="t" r="r" b="b"/>
            <a:pathLst>
              <a:path w="2446093" h="1607921">
                <a:moveTo>
                  <a:pt x="0" y="0"/>
                </a:moveTo>
                <a:lnTo>
                  <a:pt x="2446093" y="0"/>
                </a:lnTo>
                <a:lnTo>
                  <a:pt x="2446093" y="1607921"/>
                </a:lnTo>
                <a:lnTo>
                  <a:pt x="0" y="160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9845">
            <a:off x="3811638" y="4938196"/>
            <a:ext cx="1101208" cy="1872935"/>
          </a:xfrm>
          <a:custGeom>
            <a:avLst/>
            <a:gdLst/>
            <a:ahLst/>
            <a:cxnLst/>
            <a:rect l="l" t="t" r="r" b="b"/>
            <a:pathLst>
              <a:path w="2202415" h="3745871">
                <a:moveTo>
                  <a:pt x="0" y="0"/>
                </a:moveTo>
                <a:lnTo>
                  <a:pt x="2202414" y="0"/>
                </a:lnTo>
                <a:lnTo>
                  <a:pt x="2202414" y="3745871"/>
                </a:lnTo>
                <a:lnTo>
                  <a:pt x="0" y="37458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1983"/>
            </a:stretch>
          </a:blipFill>
        </p:spPr>
      </p:sp>
      <p:sp>
        <p:nvSpPr>
          <p:cNvPr id="4" name="Freeform 4"/>
          <p:cNvSpPr/>
          <p:nvPr/>
        </p:nvSpPr>
        <p:spPr>
          <a:xfrm rot="21369908">
            <a:off x="3992227" y="5412672"/>
            <a:ext cx="447526" cy="447526"/>
          </a:xfrm>
          <a:custGeom>
            <a:avLst/>
            <a:gdLst/>
            <a:ahLst/>
            <a:cxnLst/>
            <a:rect l="l" t="t" r="r" b="b"/>
            <a:pathLst>
              <a:path w="895052" h="895052">
                <a:moveTo>
                  <a:pt x="0" y="0"/>
                </a:moveTo>
                <a:lnTo>
                  <a:pt x="895052" y="0"/>
                </a:lnTo>
                <a:lnTo>
                  <a:pt x="895052" y="895052"/>
                </a:lnTo>
                <a:lnTo>
                  <a:pt x="0" y="895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66466" y="5094868"/>
            <a:ext cx="1063939" cy="106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6"/>
              </a:lnSpc>
            </a:pPr>
            <a:r>
              <a:rPr lang="en-US" sz="1026" dirty="0" err="1">
                <a:solidFill>
                  <a:srgbClr val="005687"/>
                </a:solidFill>
                <a:latin typeface="Adriana"/>
              </a:rPr>
              <a:t>nawigator</a:t>
            </a:r>
            <a:endParaRPr lang="en-US" sz="1026" dirty="0">
              <a:solidFill>
                <a:srgbClr val="005687"/>
              </a:solidFill>
              <a:latin typeface="Adriana"/>
            </a:endParaRPr>
          </a:p>
          <a:p>
            <a:pPr algn="ctr">
              <a:lnSpc>
                <a:spcPts val="1436"/>
              </a:lnSpc>
            </a:pPr>
            <a:endParaRPr lang="en-US" sz="1026" dirty="0">
              <a:solidFill>
                <a:srgbClr val="005687"/>
              </a:solidFill>
              <a:latin typeface="Adriana"/>
            </a:endParaRPr>
          </a:p>
          <a:p>
            <a:pPr algn="ctr">
              <a:lnSpc>
                <a:spcPts val="1436"/>
              </a:lnSpc>
            </a:pPr>
            <a:endParaRPr lang="en-US" sz="1026" dirty="0">
              <a:solidFill>
                <a:srgbClr val="005687"/>
              </a:solidFill>
              <a:latin typeface="Adriana"/>
            </a:endParaRPr>
          </a:p>
          <a:p>
            <a:pPr algn="ctr">
              <a:lnSpc>
                <a:spcPts val="1436"/>
              </a:lnSpc>
            </a:pPr>
            <a:endParaRPr lang="en-US" sz="1026" dirty="0">
              <a:solidFill>
                <a:srgbClr val="005687"/>
              </a:solidFill>
              <a:latin typeface="Adriana"/>
            </a:endParaRPr>
          </a:p>
          <a:p>
            <a:pPr algn="ctr">
              <a:lnSpc>
                <a:spcPts val="1436"/>
              </a:lnSpc>
            </a:pPr>
            <a:endParaRPr lang="en-US" sz="1026" dirty="0">
              <a:solidFill>
                <a:srgbClr val="005687"/>
              </a:solidFill>
              <a:latin typeface="Adriana"/>
            </a:endParaRPr>
          </a:p>
          <a:p>
            <a:pPr algn="ctr">
              <a:lnSpc>
                <a:spcPts val="1436"/>
              </a:lnSpc>
            </a:pPr>
            <a:r>
              <a:rPr lang="en-US" sz="1026" dirty="0" err="1">
                <a:solidFill>
                  <a:srgbClr val="005687"/>
                </a:solidFill>
                <a:latin typeface="Adriana"/>
              </a:rPr>
              <a:t>zawodowy</a:t>
            </a:r>
            <a:endParaRPr lang="en-US" sz="1026" dirty="0">
              <a:solidFill>
                <a:srgbClr val="005687"/>
              </a:solidFill>
              <a:latin typeface="Adriana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Powiększenie slajdu 18">
                <a:extLst>
                  <a:ext uri="{FF2B5EF4-FFF2-40B4-BE49-F238E27FC236}">
                    <a16:creationId xmlns:a16="http://schemas.microsoft.com/office/drawing/2014/main" id="{59F259EA-1DE2-BC34-2A80-6181E8B1E9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8705523"/>
                  </p:ext>
                </p:extLst>
              </p:nvPr>
            </p:nvGraphicFramePr>
            <p:xfrm>
              <a:off x="4910056" y="3004608"/>
              <a:ext cx="2402432" cy="1955468"/>
            </p:xfrm>
            <a:graphic>
              <a:graphicData uri="http://schemas.microsoft.com/office/powerpoint/2016/slidezoom">
                <pslz:sldZm>
                  <pslz:sldZmObj sldId="279" cId="3262003156">
                    <pslz:zmPr id="{AC9BAEF2-9DE0-4DFB-8BF9-556117D1DCE7}" returnToParent="0" imageType="cover" transitionDur="2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02432" cy="195546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Powiększenie slajdu 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9F259EA-1DE2-BC34-2A80-6181E8B1E9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0056" y="3004608"/>
                <a:ext cx="2402432" cy="195546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0" name="Grafika 19">
            <a:extLst>
              <a:ext uri="{FF2B5EF4-FFF2-40B4-BE49-F238E27FC236}">
                <a16:creationId xmlns:a16="http://schemas.microsoft.com/office/drawing/2014/main" id="{F8D71925-DD68-E8E1-488E-E9CCA2A6F8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267825" flipH="1" flipV="1">
            <a:off x="4470912" y="2671101"/>
            <a:ext cx="677617" cy="48196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BA2CB715-EAAC-B2BC-B471-36A3F9C59F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485319" flipH="1">
            <a:off x="7347374" y="4124245"/>
            <a:ext cx="677617" cy="481967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C092C4AF-41E9-1971-E2BF-7FF494DCC4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7707155" flipH="1" flipV="1">
            <a:off x="7332348" y="2763625"/>
            <a:ext cx="677617" cy="481967"/>
          </a:xfrm>
          <a:prstGeom prst="rect">
            <a:avLst/>
          </a:prstGeom>
        </p:spPr>
      </p:pic>
      <p:pic>
        <p:nvPicPr>
          <p:cNvPr id="47" name="Grafika 46">
            <a:extLst>
              <a:ext uri="{FF2B5EF4-FFF2-40B4-BE49-F238E27FC236}">
                <a16:creationId xmlns:a16="http://schemas.microsoft.com/office/drawing/2014/main" id="{17EB857E-EDB8-731D-E4D9-E400364916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423735" flipH="1" flipV="1">
            <a:off x="4400054" y="3996929"/>
            <a:ext cx="677617" cy="481967"/>
          </a:xfrm>
          <a:prstGeom prst="rect">
            <a:avLst/>
          </a:prstGeom>
        </p:spPr>
      </p:pic>
      <p:sp>
        <p:nvSpPr>
          <p:cNvPr id="49" name="pole tekstowe 48">
            <a:extLst>
              <a:ext uri="{FF2B5EF4-FFF2-40B4-BE49-F238E27FC236}">
                <a16:creationId xmlns:a16="http://schemas.microsoft.com/office/drawing/2014/main" id="{B497B586-9E08-86B7-58FB-6C1E082E939E}"/>
              </a:ext>
            </a:extLst>
          </p:cNvPr>
          <p:cNvSpPr txBox="1"/>
          <p:nvPr/>
        </p:nvSpPr>
        <p:spPr>
          <a:xfrm>
            <a:off x="15272" y="64889"/>
            <a:ext cx="121920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en-US" sz="4000" dirty="0" err="1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realizacji</a:t>
            </a:r>
            <a:r>
              <a:rPr lang="en-US" sz="4000" dirty="0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źródła</a:t>
            </a:r>
            <a:r>
              <a:rPr lang="en-US" sz="4000" dirty="0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5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finansowania</a:t>
            </a:r>
            <a:endParaRPr lang="en-US" sz="4000" dirty="0">
              <a:solidFill>
                <a:srgbClr val="0056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Powiększenie slajdu 9">
                <a:extLst>
                  <a:ext uri="{FF2B5EF4-FFF2-40B4-BE49-F238E27FC236}">
                    <a16:creationId xmlns:a16="http://schemas.microsoft.com/office/drawing/2014/main" id="{3C12C721-9732-29FA-EEDA-68D7D79000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0697318"/>
                  </p:ext>
                </p:extLst>
              </p:nvPr>
            </p:nvGraphicFramePr>
            <p:xfrm>
              <a:off x="9396872" y="1470131"/>
              <a:ext cx="2264894" cy="1714500"/>
            </p:xfrm>
            <a:graphic>
              <a:graphicData uri="http://schemas.microsoft.com/office/powerpoint/2016/slidezoom">
                <pslz:sldZm>
                  <pslz:sldZmObj sldId="271" cId="786145799">
                    <pslz:zmPr id="{596DAA1C-499C-4638-92B6-EE09BDDC27BA}" imageType="cover" transitionDur="2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64894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Powiększenie slajdu 9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3C12C721-9732-29FA-EEDA-68D7D79000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6872" y="1470131"/>
                <a:ext cx="2264894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Powiększenie slajdu 12">
                <a:extLst>
                  <a:ext uri="{FF2B5EF4-FFF2-40B4-BE49-F238E27FC236}">
                    <a16:creationId xmlns:a16="http://schemas.microsoft.com/office/drawing/2014/main" id="{57D64071-ABA6-08EB-A2B9-F05B4ABB57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5263151"/>
                  </p:ext>
                </p:extLst>
              </p:nvPr>
            </p:nvGraphicFramePr>
            <p:xfrm>
              <a:off x="424116" y="4606451"/>
              <a:ext cx="3048000" cy="1583511"/>
            </p:xfrm>
            <a:graphic>
              <a:graphicData uri="http://schemas.microsoft.com/office/powerpoint/2016/slidezoom">
                <pslz:sldZm>
                  <pslz:sldZmObj sldId="272" cId="2857896245">
                    <pslz:zmPr id="{C2F1E177-660E-48A5-A281-5CD01D29F4E7}" imageType="cover" transitionDur="2000">
                      <p166:blipFill xmlns:p166="http://schemas.microsoft.com/office/powerpoint/2016/6/main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58351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Powiększenie slajdu 12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57D64071-ABA6-08EB-A2B9-F05B4ABB57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116" y="4606451"/>
                <a:ext cx="3048000" cy="158351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Powiększenie slajdu 15">
                <a:extLst>
                  <a:ext uri="{FF2B5EF4-FFF2-40B4-BE49-F238E27FC236}">
                    <a16:creationId xmlns:a16="http://schemas.microsoft.com/office/drawing/2014/main" id="{8476C454-6BA0-F101-FB69-AE314B9BD8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5040904"/>
                  </p:ext>
                </p:extLst>
              </p:nvPr>
            </p:nvGraphicFramePr>
            <p:xfrm>
              <a:off x="9071170" y="4711088"/>
              <a:ext cx="3048000" cy="1550276"/>
            </p:xfrm>
            <a:graphic>
              <a:graphicData uri="http://schemas.microsoft.com/office/powerpoint/2016/slidezoom">
                <pslz:sldZm>
                  <pslz:sldZmObj sldId="273" cId="3976274485">
                    <pslz:zmPr id="{53970927-8B57-454E-817D-8A2985EEA9EE}" imageType="cover" transitionDur="2000">
                      <p166:blipFill xmlns:p166="http://schemas.microsoft.com/office/powerpoint/2016/6/main"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55027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Powiększenie slajdu 15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8476C454-6BA0-F101-FB69-AE314B9BD8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170" y="4711088"/>
                <a:ext cx="3048000" cy="155027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Powiększenie slajdu 5">
                <a:extLst>
                  <a:ext uri="{FF2B5EF4-FFF2-40B4-BE49-F238E27FC236}">
                    <a16:creationId xmlns:a16="http://schemas.microsoft.com/office/drawing/2014/main" id="{EF069E35-E1B8-BF88-DA3D-99A74623E6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599002"/>
                  </p:ext>
                </p:extLst>
              </p:nvPr>
            </p:nvGraphicFramePr>
            <p:xfrm>
              <a:off x="532533" y="1617196"/>
              <a:ext cx="3048000" cy="1420368"/>
            </p:xfrm>
            <a:graphic>
              <a:graphicData uri="http://schemas.microsoft.com/office/powerpoint/2016/slidezoom">
                <pslz:sldZm>
                  <pslz:sldZmObj sldId="270" cId="1153471504">
                    <pslz:zmPr id="{2FBAF80A-B55E-4CAA-BF4D-B5438C488147}" imageType="cover" transitionDur="2000">
                      <p166:blipFill xmlns:p166="http://schemas.microsoft.com/office/powerpoint/2016/6/main"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42036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Powiększenie slajdu 5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EF069E35-E1B8-BF88-DA3D-99A74623E6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533" y="1617196"/>
                <a:ext cx="3048000" cy="142036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505</Words>
  <Application>Microsoft Office PowerPoint</Application>
  <PresentationFormat>Panoramiczny</PresentationFormat>
  <Paragraphs>69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Adriana</vt:lpstr>
      <vt:lpstr>Anton</vt:lpstr>
      <vt:lpstr>Arial</vt:lpstr>
      <vt:lpstr>Calibri</vt:lpstr>
      <vt:lpstr>Fira Sans</vt:lpstr>
      <vt:lpstr>Fira Sans SemiBold</vt:lpstr>
      <vt:lpstr>Open Sans</vt:lpstr>
      <vt:lpstr>Open Sans Bold</vt:lpstr>
      <vt:lpstr>Ubuntu</vt:lpstr>
      <vt:lpstr>Wingdings</vt:lpstr>
      <vt:lpstr>Motyw pakietu Office</vt:lpstr>
      <vt:lpstr>Przedsięwzięcie Strategiczne  Pomorski Broker Zawodowy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Szwarc</dc:creator>
  <cp:lastModifiedBy>Katarzyna Biełuszko</cp:lastModifiedBy>
  <cp:revision>17</cp:revision>
  <dcterms:created xsi:type="dcterms:W3CDTF">2021-11-18T11:40:19Z</dcterms:created>
  <dcterms:modified xsi:type="dcterms:W3CDTF">2024-01-05T09:26:50Z</dcterms:modified>
</cp:coreProperties>
</file>