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4" r:id="rId3"/>
    <p:sldId id="298" r:id="rId4"/>
    <p:sldId id="299" r:id="rId5"/>
    <p:sldId id="256" r:id="rId6"/>
    <p:sldId id="257" r:id="rId7"/>
    <p:sldId id="286" r:id="rId8"/>
    <p:sldId id="288" r:id="rId9"/>
    <p:sldId id="287" r:id="rId10"/>
    <p:sldId id="292" r:id="rId11"/>
    <p:sldId id="293" r:id="rId12"/>
    <p:sldId id="294" r:id="rId13"/>
    <p:sldId id="295" r:id="rId14"/>
    <p:sldId id="285" r:id="rId15"/>
    <p:sldId id="297" r:id="rId16"/>
    <p:sldId id="289" r:id="rId17"/>
    <p:sldId id="290" r:id="rId18"/>
    <p:sldId id="291" r:id="rId19"/>
    <p:sldId id="300" r:id="rId20"/>
    <p:sldId id="301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łkowska Marta" initials="CM" lastIdx="1" clrIdx="0">
    <p:extLst>
      <p:ext uri="{19B8F6BF-5375-455C-9EA6-DF929625EA0E}">
        <p15:presenceInfo xmlns:p15="http://schemas.microsoft.com/office/powerpoint/2012/main" userId="S-1-5-21-352459600-126056257-345019615-5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E4DC25-CCB1-424E-BE60-6B5168223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BA21C92-1EB2-47C2-808C-646B5734D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8C7C35-A88D-43EE-8865-1FB02D32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E91B-37F8-4B5E-B331-B5395103D05A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246FD5-E77C-4FE3-A58D-A15C0D3FC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E96359-5108-4189-BCFD-A247876C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F00E-726A-4D21-AD15-3BDCCD2657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01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298B4C-9BC5-4F78-B27D-9D714A09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F88654E-EE0E-45A2-A7B5-8ED7A3A5C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97E4E5-1FFB-4C78-AFF4-8BA77D55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E91B-37F8-4B5E-B331-B5395103D05A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572FEA-F3F8-41AF-9F20-83A94CC2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A3EE08-E3AE-4D8D-8BC5-775DE19F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F00E-726A-4D21-AD15-3BDCCD2657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13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6AF1942-CFCC-49C0-85AA-D366A34ED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A00996C-1653-4FDA-8B3F-25B2B7962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E1E6E4-44BE-4AFF-BC06-E746A491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E91B-37F8-4B5E-B331-B5395103D05A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03B288-4BFA-4601-A652-E7CD3D71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2AF96C-9180-4F50-9650-84172699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F00E-726A-4D21-AD15-3BDCCD2657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20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0E6-BAEA-436D-B4E2-931FD0842615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C94-6451-4E94-8919-10AC53BBAF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35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0E6-BAEA-436D-B4E2-931FD0842615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C94-6451-4E94-8919-10AC53BBAF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440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0E6-BAEA-436D-B4E2-931FD0842615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C94-6451-4E94-8919-10AC53BBAF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789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0E6-BAEA-436D-B4E2-931FD0842615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C94-6451-4E94-8919-10AC53BBAF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5234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0E6-BAEA-436D-B4E2-931FD0842615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C94-6451-4E94-8919-10AC53BBAF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818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0E6-BAEA-436D-B4E2-931FD0842615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C94-6451-4E94-8919-10AC53BBAF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226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0E6-BAEA-436D-B4E2-931FD0842615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C94-6451-4E94-8919-10AC53BBAF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802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0E6-BAEA-436D-B4E2-931FD0842615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C94-6451-4E94-8919-10AC53BBAF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280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B63A4B-9CA9-48EE-BA7A-C5BB280C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C0C464-5F0C-4737-AA30-D70582C7E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061163-0E5F-400A-A2DD-66EAEEDB5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E91B-37F8-4B5E-B331-B5395103D05A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AF5381-D4BB-4A6E-935E-9D7471DC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6A0808-EDA2-4E94-96F2-42899F58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F00E-726A-4D21-AD15-3BDCCD2657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081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0E6-BAEA-436D-B4E2-931FD0842615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C94-6451-4E94-8919-10AC53BBAF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202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0E6-BAEA-436D-B4E2-931FD0842615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C94-6451-4E94-8919-10AC53BBAF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009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0E6-BAEA-436D-B4E2-931FD0842615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C94-6451-4E94-8919-10AC53BBAF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71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5B1D3D-EDD7-430C-9CA8-6CDAD24ED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3AF79D-83F0-41B1-9B99-1E7BC23A4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166D6C-5C80-4277-90A8-32849F6E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E91B-37F8-4B5E-B331-B5395103D05A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A5F7FB-E29E-4383-B23B-58E5AB0DB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36A6B3-189C-47DA-B9DF-29852B90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F00E-726A-4D21-AD15-3BDCCD2657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03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4249A1-7515-4C18-B369-D778512D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01B9A6-94B4-4F79-859A-3C1814A73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BBB89E8-0C97-4929-8759-99DD8EECA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4737B74-2B36-4F34-B624-813D79ED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E91B-37F8-4B5E-B331-B5395103D05A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DCF6956-5682-4618-8661-025A4FC4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822FDF5-874E-4DB9-B408-89EEC274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F00E-726A-4D21-AD15-3BDCCD2657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20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02A02A-CCBF-430F-865B-CBC8B136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049EFE-DCDF-4BB8-A0B1-06C1AA40A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F49799-C9B4-46E6-8466-DB9498B5F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594930F-4FC2-4733-9AFD-FA1A9B369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57ACCA3-B53B-4060-BD81-0B64784E6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78B7F64-24FC-42AC-93F7-A4661CF2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E91B-37F8-4B5E-B331-B5395103D05A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F870944-12A1-48C0-8C67-3408BE67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399D8C0-E1DA-43A8-A61A-8598979C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F00E-726A-4D21-AD15-3BDCCD2657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27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075395-774F-4F43-B31D-41A4A8B88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145E850-3190-47DA-B2D1-93CAB3F9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E91B-37F8-4B5E-B331-B5395103D05A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9EDAADD-C681-4724-8BB8-27C50DB3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F2F817B-B98A-414A-9DBB-B66B9B17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F00E-726A-4D21-AD15-3BDCCD2657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571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C07BD07-5200-4F35-BF2C-5CDD2579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E91B-37F8-4B5E-B331-B5395103D05A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B4FE5A1-D595-4FDB-BFEB-461E063B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5FF97D-C40C-468F-8E2A-6D5E992B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F00E-726A-4D21-AD15-3BDCCD2657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815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1F5AC6-83AF-474B-8DFD-BAC4D4E3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51AAE4-14C3-4356-BEF1-50BB861C8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04A9B7-1A8E-4032-8F2B-582222638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725558-BA71-4C75-836B-DA7923E7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E91B-37F8-4B5E-B331-B5395103D05A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9EE3020-177B-450B-9531-A9DA3067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236A811-CCE8-425A-9CA6-425B864B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F00E-726A-4D21-AD15-3BDCCD2657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49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9CF2D3-6A2E-4DF6-AA5D-BC679FF51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AD24A28-9FB0-4CDE-9B5C-12153FDCF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1ED9949-16A9-4E95-87D4-8123D4F28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1D7E232-C220-452E-8BEE-A3268FCD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E91B-37F8-4B5E-B331-B5395103D05A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D2EDDBB-4845-42D1-B775-AE5E1FB7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D41E9E-B14C-496F-9232-FF6520FA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F00E-726A-4D21-AD15-3BDCCD2657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68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150A307-E022-46FE-8383-339BF067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73CB6A-41E6-40EB-BABB-F1E5B75D4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FCC9EA-026F-4007-8ECB-BB6DD3DD4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E91B-37F8-4B5E-B331-B5395103D05A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859AD9-798A-4EE0-85F1-84CB9A7BA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CB5787-CC9A-4505-9E6E-CB9BE808A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F00E-726A-4D21-AD15-3BDCCD2657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6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20E6-BAEA-436D-B4E2-931FD0842615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2C94-6451-4E94-8919-10AC53BBAF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03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f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Logotypy - Fundusze Europejskie, RP, UMWP, UE 2">
            <a:extLst>
              <a:ext uri="{FF2B5EF4-FFF2-40B4-BE49-F238E27FC236}">
                <a16:creationId xmlns:a16="http://schemas.microsoft.com/office/drawing/2014/main" id="{7A33B977-529D-0BA4-29B2-580595770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654" y="5652965"/>
            <a:ext cx="7914132" cy="98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5E16810-54F9-4C23-91D1-6CED5F22B0BD}"/>
              </a:ext>
            </a:extLst>
          </p:cNvPr>
          <p:cNvSpPr txBox="1"/>
          <p:nvPr/>
        </p:nvSpPr>
        <p:spPr>
          <a:xfrm>
            <a:off x="1219764" y="1165860"/>
            <a:ext cx="92266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/>
              <a:t>Przedsięwzięcia strategiczne w zakresie turystyki</a:t>
            </a:r>
          </a:p>
          <a:p>
            <a:pPr algn="ctr"/>
            <a:endParaRPr lang="pl-PL" sz="3600" dirty="0"/>
          </a:p>
          <a:p>
            <a:pPr algn="ctr"/>
            <a:r>
              <a:rPr lang="pl-PL" sz="2400" dirty="0"/>
              <a:t>Regionalny Program Strategiczny</a:t>
            </a:r>
          </a:p>
          <a:p>
            <a:pPr algn="ctr"/>
            <a:r>
              <a:rPr lang="pl-PL" sz="2400" dirty="0"/>
              <a:t>Odporna gospodarka</a:t>
            </a:r>
          </a:p>
          <a:p>
            <a:pPr algn="ctr"/>
            <a:r>
              <a:rPr lang="pl-PL" sz="2400" dirty="0"/>
              <a:t>Cel 3.3</a:t>
            </a:r>
          </a:p>
          <a:p>
            <a:pPr algn="ctr"/>
            <a:r>
              <a:rPr lang="pl-PL" sz="3600" dirty="0"/>
              <a:t>Oferta turystyczna i czasu wolnego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B8A3416-96EA-4723-AF15-C3D56F71E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583" y="240031"/>
            <a:ext cx="1864873" cy="62105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3A0512A-A82E-48E7-AF33-A9D915791663}"/>
              </a:ext>
            </a:extLst>
          </p:cNvPr>
          <p:cNvSpPr txBox="1"/>
          <p:nvPr/>
        </p:nvSpPr>
        <p:spPr>
          <a:xfrm>
            <a:off x="8318507" y="4846319"/>
            <a:ext cx="348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Marta Chełkowska</a:t>
            </a:r>
          </a:p>
          <a:p>
            <a:pPr algn="r"/>
            <a:r>
              <a:rPr lang="pl-PL" dirty="0"/>
              <a:t>Zastępca Kierownika RPS</a:t>
            </a:r>
          </a:p>
        </p:txBody>
      </p:sp>
    </p:spTree>
    <p:extLst>
      <p:ext uri="{BB962C8B-B14F-4D97-AF65-F5344CB8AC3E}">
        <p14:creationId xmlns:p14="http://schemas.microsoft.com/office/powerpoint/2010/main" val="198451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E395D0-5A50-46F1-8BF2-773960B6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114" y="198637"/>
            <a:ext cx="8830056" cy="869315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+mn-lt"/>
              </a:rPr>
              <a:t>Charakterystyka PS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B048E0-2246-421B-BBC8-3BB5121D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314" y="1990217"/>
            <a:ext cx="10515600" cy="5051298"/>
          </a:xfrm>
        </p:spPr>
        <p:txBody>
          <a:bodyPr>
            <a:normAutofit/>
          </a:bodyPr>
          <a:lstStyle/>
          <a:p>
            <a:r>
              <a:rPr lang="pl-PL" sz="2400" dirty="0"/>
              <a:t>budowa, rozbudowa, przebudowa lub remont pomostów, portów i przystani żeglarskich i kajakowych, przenosek, miejsc wodowania i wyjmowania kajaków</a:t>
            </a:r>
          </a:p>
          <a:p>
            <a:r>
              <a:rPr lang="pl-PL" sz="2400" dirty="0"/>
              <a:t>budowa, rozbudowa, przebudowa lub remont obiektów małej architektury i zaplecza technicznego, w tym magazynów dla sprzętu pływającego</a:t>
            </a:r>
          </a:p>
          <a:p>
            <a:r>
              <a:rPr lang="pl-PL" sz="2400" dirty="0"/>
              <a:t>poprawa dostępności do obiektów infrastruktury turystyki wodnej</a:t>
            </a:r>
          </a:p>
          <a:p>
            <a:r>
              <a:rPr lang="pl-PL" sz="2400" dirty="0"/>
              <a:t>oznakowanie szlaków wodnych</a:t>
            </a:r>
          </a:p>
          <a:p>
            <a:r>
              <a:rPr lang="pl-PL" sz="2400" dirty="0"/>
              <a:t>poprawa bezpieczeństwa i czystości śródlądowych szlaków wodnych.</a:t>
            </a:r>
          </a:p>
          <a:p>
            <a:r>
              <a:rPr lang="pl-PL" sz="2400" dirty="0"/>
              <a:t>instalacja punktów odbioru nieczystości z jednostek pływających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D031C69-77E6-4006-B702-8870E50E4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31"/>
          <a:stretch/>
        </p:blipFill>
        <p:spPr>
          <a:xfrm>
            <a:off x="291326" y="198637"/>
            <a:ext cx="1401269" cy="113638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58A2878-6555-4ABD-A2B7-DD3791CE5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863" y="137161"/>
            <a:ext cx="1864873" cy="6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3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E395D0-5A50-46F1-8BF2-773960B6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744" y="365125"/>
            <a:ext cx="8830056" cy="869315"/>
          </a:xfrm>
        </p:spPr>
        <p:txBody>
          <a:bodyPr/>
          <a:lstStyle/>
          <a:p>
            <a:r>
              <a:rPr lang="pl-PL" dirty="0"/>
              <a:t> </a:t>
            </a:r>
            <a:r>
              <a:rPr lang="pl-PL" dirty="0">
                <a:latin typeface="Diavlo Bold" panose="02000000000000000000" pitchFamily="50" charset="-18"/>
              </a:rPr>
              <a:t>Potencjalni beneficjenci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B048E0-2246-421B-BBC8-3BB5121D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1576514"/>
            <a:ext cx="9662160" cy="3809302"/>
          </a:xfrm>
        </p:spPr>
        <p:txBody>
          <a:bodyPr>
            <a:noAutofit/>
          </a:bodyPr>
          <a:lstStyle/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JST i ich jednostki organizacyjne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Parki Narodowe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Parki Krajobrazowe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Lasy Państwowe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PGW Wody Polskie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Urząd Morski w Gdyni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Przedsiębiorcy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Operatorzy elektrowni wodnych, gospodarstw rybackich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Operatorzy turystyczni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LOT, LGR, LGD i inne organizacje pozarządowe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BA8D26F-56F9-4370-9C81-810AECC1256A}"/>
              </a:ext>
            </a:extLst>
          </p:cNvPr>
          <p:cNvSpPr txBox="1"/>
          <p:nvPr/>
        </p:nvSpPr>
        <p:spPr>
          <a:xfrm>
            <a:off x="1040130" y="5980176"/>
            <a:ext cx="11029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Ostateczna lista beneficjentów znajdzie się w dokumencie pt.:  Analiza wykonalności przedsięwzięcia Pomorskie Szlaki Kajakowe Etap II 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5987B3C-D5D8-4D50-B774-37B9E5AAE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31"/>
          <a:stretch/>
        </p:blipFill>
        <p:spPr>
          <a:xfrm>
            <a:off x="234540" y="242319"/>
            <a:ext cx="1374804" cy="11149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852A050-FA95-40ED-A720-AE2F81435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863" y="137161"/>
            <a:ext cx="1864873" cy="6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2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Logotypy - Fundusze Europejskie, RP, UMWP, UE 2">
            <a:extLst>
              <a:ext uri="{FF2B5EF4-FFF2-40B4-BE49-F238E27FC236}">
                <a16:creationId xmlns:a16="http://schemas.microsoft.com/office/drawing/2014/main" id="{7A33B977-529D-0BA4-29B2-580595770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5688" y="5892669"/>
            <a:ext cx="7738776" cy="9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D4B41F2-25E8-40A1-A220-1AA413A3F5ED}"/>
              </a:ext>
            </a:extLst>
          </p:cNvPr>
          <p:cNvSpPr txBox="1"/>
          <p:nvPr/>
        </p:nvSpPr>
        <p:spPr>
          <a:xfrm>
            <a:off x="1185657" y="4525116"/>
            <a:ext cx="434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Diavlo Bold" panose="02000000000000000000" pitchFamily="50" charset="-18"/>
              </a:rPr>
              <a:t>etap 2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9B98B47-08DB-470E-A577-6E8A4EAAC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" y="1805519"/>
            <a:ext cx="4484720" cy="271959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1531D3C-FCD0-4E36-BD97-9733941BD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289" y="1678887"/>
            <a:ext cx="4557647" cy="2846229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02588FB9-9FC0-49D4-8024-DA0A7719AFAC}"/>
              </a:ext>
            </a:extLst>
          </p:cNvPr>
          <p:cNvSpPr txBox="1">
            <a:spLocks/>
          </p:cNvSpPr>
          <p:nvPr/>
        </p:nvSpPr>
        <p:spPr>
          <a:xfrm>
            <a:off x="1530048" y="680666"/>
            <a:ext cx="8830056" cy="86931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F0A9F74-FAF0-445F-926B-4DE8363BCC2F}"/>
              </a:ext>
            </a:extLst>
          </p:cNvPr>
          <p:cNvSpPr/>
          <p:nvPr/>
        </p:nvSpPr>
        <p:spPr>
          <a:xfrm>
            <a:off x="2570988" y="356071"/>
            <a:ext cx="7050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rgbClr val="002D86"/>
                </a:solidFill>
                <a:latin typeface="Diavlo Book" panose="02000000000000000000" pitchFamily="50" charset="-18"/>
              </a:rPr>
              <a:t>Rozwój oferty turystyki wodnej w obszarze </a:t>
            </a:r>
          </a:p>
          <a:p>
            <a:pPr algn="ctr"/>
            <a:r>
              <a:rPr lang="pl-PL" sz="2800" dirty="0">
                <a:solidFill>
                  <a:srgbClr val="002D86"/>
                </a:solidFill>
                <a:latin typeface="Diavlo Book" panose="02000000000000000000" pitchFamily="50" charset="-18"/>
              </a:rPr>
              <a:t>Pętli Żuławskiej, Zatoki Gdańskiej i Morza Bałtyckiego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9B9595F-2CA5-4069-B230-88F28846A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13" y="285751"/>
            <a:ext cx="1864873" cy="6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0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348A10-7524-48E5-B645-AF7C34C7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992" y="365125"/>
            <a:ext cx="7107936" cy="768732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Charakterystyka PS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49F11DB-FE73-4770-9C81-4412EE54F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02696" cy="4556887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budowa, rozbudowa, przebudowa lub remont pomostów, portów i przystani żeglarskich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poprawa dostępności do portów i przystani żeglarskich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budowa, rozbudowa, przebudowa lub remont obiektów małej architektury i zaplecza technicznego  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oznakowanie szlaków i akwenów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poprawa bezpieczeństwa i czystości na akwenach portowych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instalacja punktów odbioru nieczystości z jednostek pływających 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zakup wyposażenia i sprzętu dla edukacji żeglarskiej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utworzenie systemu zarządzania marinami, poboru opłat i monitorowania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B897532-9FC2-4D9E-9305-94A6C047E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9" y="148188"/>
            <a:ext cx="1757376" cy="106569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7D4B1A5-CBAD-4FF3-ADA4-28B33E342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136" y="0"/>
            <a:ext cx="1757376" cy="11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34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49F11DB-FE73-4770-9C81-4412EE54F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69424" cy="3834512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JST i ich jednostki organizacyjne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Parki Krajobrazowe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PGW Wody Polskie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Urząd Morski w Gdyni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przedsiębiorcy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operatorzy turystyczni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LOT, LGR, LGD i inne org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uczelnie i ich związki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B897532-9FC2-4D9E-9305-94A6C047E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9" y="148188"/>
            <a:ext cx="1757376" cy="106569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7D4B1A5-CBAD-4FF3-ADA4-28B33E342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136" y="0"/>
            <a:ext cx="1757376" cy="1133856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1C74BB66-B237-4709-A20A-E50440B9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00" y="365125"/>
            <a:ext cx="7107238" cy="1325563"/>
          </a:xfrm>
        </p:spPr>
        <p:txBody>
          <a:bodyPr/>
          <a:lstStyle/>
          <a:p>
            <a:r>
              <a:rPr lang="pl-PL" dirty="0"/>
              <a:t> </a:t>
            </a:r>
            <a:r>
              <a:rPr lang="pl-PL" dirty="0">
                <a:latin typeface="Diavlo Bold" panose="02000000000000000000" pitchFamily="50" charset="-18"/>
              </a:rPr>
              <a:t>Potencjalni beneficjenci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6F23265-5C41-417C-9443-8B376E25D9D5}"/>
              </a:ext>
            </a:extLst>
          </p:cNvPr>
          <p:cNvSpPr txBox="1"/>
          <p:nvPr/>
        </p:nvSpPr>
        <p:spPr>
          <a:xfrm>
            <a:off x="838200" y="5982574"/>
            <a:ext cx="1112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Ostateczna lista beneficjentów znajdzie się w dokumencie pt.:</a:t>
            </a:r>
            <a:r>
              <a:rPr lang="pl-PL" sz="2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l-PL" sz="2400" b="1" dirty="0"/>
              <a:t>Analiza wykonalności przedsięwzięcia Pętla Żuławska, Zatoka Gdańska i Morze Bałtyckie </a:t>
            </a:r>
          </a:p>
        </p:txBody>
      </p:sp>
    </p:spTree>
    <p:extLst>
      <p:ext uri="{BB962C8B-B14F-4D97-AF65-F5344CB8AC3E}">
        <p14:creationId xmlns:p14="http://schemas.microsoft.com/office/powerpoint/2010/main" val="410930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Logotypy - Fundusze Europejskie, RP, UMWP, UE 2">
            <a:extLst>
              <a:ext uri="{FF2B5EF4-FFF2-40B4-BE49-F238E27FC236}">
                <a16:creationId xmlns:a16="http://schemas.microsoft.com/office/drawing/2014/main" id="{7A33B977-529D-0BA4-29B2-580595770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5688" y="5892669"/>
            <a:ext cx="7738776" cy="9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D4B41F2-25E8-40A1-A220-1AA413A3F5ED}"/>
              </a:ext>
            </a:extLst>
          </p:cNvPr>
          <p:cNvSpPr txBox="1"/>
          <p:nvPr/>
        </p:nvSpPr>
        <p:spPr>
          <a:xfrm>
            <a:off x="7130184" y="2008108"/>
            <a:ext cx="4341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Pomorska Strefa Uzdrowiskowa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88C1798-D5AF-447C-A76D-8D541949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96774"/>
            <a:ext cx="5276850" cy="56769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8C0D452-F735-4D6A-9EF0-95DBEE6689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13" y="285751"/>
            <a:ext cx="1864873" cy="6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9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E395D0-5A50-46F1-8BF2-773960B6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94" y="150459"/>
            <a:ext cx="8830056" cy="869315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Charakterystyka PS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B048E0-2246-421B-BBC8-3BB5121D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46" y="1236944"/>
            <a:ext cx="11371326" cy="59872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3800" b="1" dirty="0">
                <a:latin typeface="Calibri" panose="020F0502020204030204" pitchFamily="34" charset="0"/>
                <a:cs typeface="Calibri" panose="020F0502020204030204" pitchFamily="34" charset="0"/>
              </a:rPr>
              <a:t>Cel: </a:t>
            </a:r>
          </a:p>
          <a:p>
            <a:r>
              <a:rPr lang="pl-PL" sz="3800" b="1" dirty="0">
                <a:latin typeface="Calibri" panose="020F0502020204030204" pitchFamily="34" charset="0"/>
                <a:cs typeface="Calibri" panose="020F0502020204030204" pitchFamily="34" charset="0"/>
              </a:rPr>
              <a:t>rozwój oferty służącej aktywizacji mieszkańców regionu, profilaktyce i rehabilitacji zdrowotnej </a:t>
            </a:r>
          </a:p>
          <a:p>
            <a:pPr>
              <a:lnSpc>
                <a:spcPct val="120000"/>
              </a:lnSpc>
            </a:pPr>
            <a:r>
              <a:rPr lang="pl-PL" sz="3800" dirty="0">
                <a:latin typeface="Calibri" panose="020F0502020204030204" pitchFamily="34" charset="0"/>
                <a:cs typeface="Calibri" panose="020F0502020204030204" pitchFamily="34" charset="0"/>
              </a:rPr>
              <a:t>rozwój turystyki w województwie pomorskim w oparciu o nadmorskie przestrzenie publiczne o naturalnych walorach przyrodniczych i potencjale prozdrowotnym</a:t>
            </a:r>
          </a:p>
          <a:p>
            <a:pPr marL="0" indent="0">
              <a:buNone/>
            </a:pPr>
            <a:r>
              <a:rPr lang="pl-PL" sz="3800" b="1" dirty="0">
                <a:latin typeface="Calibri" panose="020F0502020204030204" pitchFamily="34" charset="0"/>
                <a:cs typeface="Calibri" panose="020F0502020204030204" pitchFamily="34" charset="0"/>
              </a:rPr>
              <a:t>Zakres:</a:t>
            </a:r>
          </a:p>
          <a:p>
            <a:pPr>
              <a:lnSpc>
                <a:spcPct val="120000"/>
              </a:lnSpc>
            </a:pPr>
            <a:r>
              <a:rPr lang="pl-PL" sz="3800" dirty="0">
                <a:latin typeface="Calibri" panose="020F0502020204030204" pitchFamily="34" charset="0"/>
                <a:cs typeface="Calibri" panose="020F0502020204030204" pitchFamily="34" charset="0"/>
              </a:rPr>
              <a:t> przeprowadzenie badań w zakresie jakości zasobów wód leczniczych i innych zasobów leczniczych,</a:t>
            </a:r>
          </a:p>
          <a:p>
            <a:pPr>
              <a:lnSpc>
                <a:spcPct val="120000"/>
              </a:lnSpc>
            </a:pPr>
            <a:r>
              <a:rPr lang="pl-PL" sz="3800" dirty="0"/>
              <a:t>kreowanie warunków do rozwoju elementów nowoczesnej infrastruktury uzdrowiskowej oraz czasu wolnego, służącej profilaktyce zdrowotnej i aktywnemu wypoczynkowi,</a:t>
            </a:r>
          </a:p>
          <a:p>
            <a:pPr>
              <a:lnSpc>
                <a:spcPct val="120000"/>
              </a:lnSpc>
            </a:pPr>
            <a:r>
              <a:rPr lang="pl-PL" sz="3800" dirty="0"/>
              <a:t>wspieranie rozwoju ogólnodostępnych przestrzeni miejskich, wyposażonych w infrastrukturę rekreacyjno-uzdrowiskową, identyfikujące miejsce, atrakcyjność i charakter, wykorzystujące walory krajobrazowe, klimatyczne i przyrodnicze głównie miejscowości nadmorskich </a:t>
            </a:r>
          </a:p>
          <a:p>
            <a:endParaRPr lang="pl-PL" sz="3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00A857-5E9E-4D20-8A5B-48191C2B1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13" y="285751"/>
            <a:ext cx="1864873" cy="6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64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E395D0-5A50-46F1-8BF2-773960B6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744" y="365125"/>
            <a:ext cx="8830056" cy="869315"/>
          </a:xfrm>
        </p:spPr>
        <p:txBody>
          <a:bodyPr/>
          <a:lstStyle/>
          <a:p>
            <a:r>
              <a:rPr lang="pl-PL" dirty="0"/>
              <a:t> </a:t>
            </a: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Potencjalni beneficjenci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B048E0-2246-421B-BBC8-3BB5121D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91" y="1987994"/>
            <a:ext cx="10515600" cy="5051298"/>
          </a:xfrm>
        </p:spPr>
        <p:txBody>
          <a:bodyPr>
            <a:norm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Spółki Samorządowe  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JST i ich jednostki organizacyjne  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Przedsiębiorcy  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Organizacje pozarządowe  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Instytucje badawcze  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Klaster obejmujący tematykę uzdrowiskową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F66D967-A85C-4AFD-BB75-1A7B70306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863" y="137161"/>
            <a:ext cx="1864873" cy="6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28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50E7067-FEE0-4500-AD36-4B87110F2D4A}"/>
              </a:ext>
            </a:extLst>
          </p:cNvPr>
          <p:cNvSpPr/>
          <p:nvPr/>
        </p:nvSpPr>
        <p:spPr>
          <a:xfrm>
            <a:off x="524860" y="4674869"/>
            <a:ext cx="6172200" cy="20459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chemeClr val="tx1"/>
                </a:solidFill>
                <a:cs typeface="Arial" panose="020B0604020202020204" pitchFamily="34" charset="0"/>
              </a:rPr>
              <a:t>- wyznaczenie i realizacja nowych szlaków konnych</a:t>
            </a:r>
          </a:p>
          <a:p>
            <a:pPr marL="182563" indent="-182563">
              <a:spcBef>
                <a:spcPts val="600"/>
              </a:spcBef>
            </a:pPr>
            <a:r>
              <a:rPr lang="pl-PL" sz="2000" b="1" dirty="0">
                <a:solidFill>
                  <a:schemeClr val="tx1"/>
                </a:solidFill>
                <a:cs typeface="Arial" panose="020B0604020202020204" pitchFamily="34" charset="0"/>
              </a:rPr>
              <a:t>  oraz modernizacja istniejących</a:t>
            </a:r>
          </a:p>
          <a:p>
            <a:pPr marL="182563" indent="-182563">
              <a:spcBef>
                <a:spcPts val="600"/>
              </a:spcBef>
            </a:pPr>
            <a:r>
              <a:rPr lang="pl-PL" sz="2000" b="1" dirty="0">
                <a:solidFill>
                  <a:schemeClr val="tx1"/>
                </a:solidFill>
                <a:cs typeface="Arial" panose="020B0604020202020204" pitchFamily="34" charset="0"/>
              </a:rPr>
              <a:t>- budowa miejsc popasu na trasach, wymiana, naprawa, montaż nowego oznakowania szlaków</a:t>
            </a:r>
          </a:p>
          <a:p>
            <a:pPr>
              <a:spcBef>
                <a:spcPts val="600"/>
              </a:spcBef>
            </a:pPr>
            <a:r>
              <a:rPr lang="pl-PL" sz="2000" b="1" dirty="0">
                <a:solidFill>
                  <a:schemeClr val="tx1"/>
                </a:solidFill>
                <a:cs typeface="Arial" panose="020B0604020202020204" pitchFamily="34" charset="0"/>
              </a:rPr>
              <a:t>……………………….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CB95D0-A55B-4DEB-8E53-4112A1CB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0" y="59988"/>
            <a:ext cx="9593873" cy="913707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Przedsięwzięcia strategiczne realizowane w ramach RLKS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931CDB-75D6-499E-99A8-634C82211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500" y="843534"/>
            <a:ext cx="4870100" cy="470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Bezpieczne Kąpieliska – 5 mln euro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C5E6B5A-790D-4219-A1E6-621574929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863" y="137161"/>
            <a:ext cx="1864873" cy="62105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73B141B-9E4E-4DE3-B5DA-80421974C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13" y="3793271"/>
            <a:ext cx="2174721" cy="292756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90D45EB-08F9-43DB-BBD9-C6C4F754FB8D}"/>
              </a:ext>
            </a:extLst>
          </p:cNvPr>
          <p:cNvSpPr txBox="1"/>
          <p:nvPr/>
        </p:nvSpPr>
        <p:spPr>
          <a:xfrm>
            <a:off x="834390" y="4133582"/>
            <a:ext cx="6172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Pomorska Turystyka Konna  - 5 mln euro</a:t>
            </a:r>
          </a:p>
          <a:p>
            <a:pPr>
              <a:spcBef>
                <a:spcPts val="600"/>
              </a:spcBef>
            </a:pPr>
            <a:r>
              <a:rPr lang="pl-PL" dirty="0"/>
              <a:t>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1775CAE-8593-4332-A7B9-C20F24FE2480}"/>
              </a:ext>
            </a:extLst>
          </p:cNvPr>
          <p:cNvSpPr/>
          <p:nvPr/>
        </p:nvSpPr>
        <p:spPr>
          <a:xfrm>
            <a:off x="524860" y="1313737"/>
            <a:ext cx="9122060" cy="26867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lnSpc>
                <a:spcPct val="100000"/>
              </a:lnSpc>
              <a:spcAft>
                <a:spcPts val="1200"/>
              </a:spcAft>
            </a:pPr>
            <a:r>
              <a:rPr lang="pl-PL" sz="2000" b="1" dirty="0">
                <a:solidFill>
                  <a:schemeClr val="tx1"/>
                </a:solidFill>
                <a:cs typeface="Arial" panose="020B0604020202020204" pitchFamily="34" charset="0"/>
              </a:rPr>
              <a:t>- budowa, rozbudowa, przebudowa lub remont infrastruktury kąpielisk - w tym dostosowanie jej dla osób ze specjalnymi potrzebami, </a:t>
            </a:r>
          </a:p>
          <a:p>
            <a:pPr marL="182563" indent="-182563">
              <a:lnSpc>
                <a:spcPct val="100000"/>
              </a:lnSpc>
              <a:spcAft>
                <a:spcPts val="1200"/>
              </a:spcAft>
            </a:pPr>
            <a:r>
              <a:rPr lang="pl-PL" sz="2000" b="1" dirty="0">
                <a:solidFill>
                  <a:schemeClr val="tx1"/>
                </a:solidFill>
                <a:cs typeface="Arial" panose="020B0604020202020204" pitchFamily="34" charset="0"/>
              </a:rPr>
              <a:t>- zagospodarowanie plaż (place zabaw, siłownie zewnętrzne, zejścia, wiaty, miejsca na ognisko itp.), </a:t>
            </a:r>
          </a:p>
          <a:p>
            <a:pPr marL="182563" indent="-182563">
              <a:lnSpc>
                <a:spcPct val="100000"/>
              </a:lnSpc>
              <a:spcAft>
                <a:spcPts val="1200"/>
              </a:spcAft>
            </a:pPr>
            <a:r>
              <a:rPr lang="pl-PL" sz="2000" b="1" dirty="0">
                <a:solidFill>
                  <a:schemeClr val="tx1"/>
                </a:solidFill>
                <a:cs typeface="Arial" panose="020B0604020202020204" pitchFamily="34" charset="0"/>
              </a:rPr>
              <a:t>-budowa, rozbudowa, przebudowa lub remont magazynów sprzętu wodnego i sanitariatów</a:t>
            </a:r>
          </a:p>
          <a:p>
            <a:pPr marL="182563" indent="-182563">
              <a:lnSpc>
                <a:spcPct val="100000"/>
              </a:lnSpc>
              <a:spcAft>
                <a:spcPts val="1200"/>
              </a:spcAft>
            </a:pPr>
            <a:r>
              <a:rPr lang="pl-PL" sz="2000" b="1" dirty="0">
                <a:solidFill>
                  <a:schemeClr val="tx1"/>
                </a:solidFill>
                <a:cs typeface="Arial" panose="020B0604020202020204" pitchFamily="34" charset="0"/>
              </a:rPr>
              <a:t>………………………..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D0F863F-FFD8-47A7-8DF9-B6FB09AD03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3"/>
          <a:stretch/>
        </p:blipFill>
        <p:spPr>
          <a:xfrm>
            <a:off x="9796878" y="1313737"/>
            <a:ext cx="2107956" cy="22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60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37FBB4-F122-4053-8493-BDAB2C55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718BFD-7DB2-4B36-AC71-415CA3D78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/>
              <a:t>Dziękuję za uwagę!</a:t>
            </a:r>
          </a:p>
          <a:p>
            <a:pPr marL="0" indent="0" algn="ctr">
              <a:buNone/>
            </a:pPr>
            <a:endParaRPr lang="pl-PL" sz="3600" dirty="0"/>
          </a:p>
          <a:p>
            <a:pPr marL="0" indent="0" algn="ctr">
              <a:buNone/>
            </a:pPr>
            <a:r>
              <a:rPr lang="pl-PL" sz="3600" dirty="0"/>
              <a:t>m.chelkowska@pomorskie.eu</a:t>
            </a:r>
          </a:p>
        </p:txBody>
      </p:sp>
    </p:spTree>
    <p:extLst>
      <p:ext uri="{BB962C8B-B14F-4D97-AF65-F5344CB8AC3E}">
        <p14:creationId xmlns:p14="http://schemas.microsoft.com/office/powerpoint/2010/main" val="6322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BAE14-93F1-4402-A40F-13B471143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5" y="248807"/>
            <a:ext cx="8747760" cy="633285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+mn-lt"/>
              </a:rPr>
              <a:t>Dofinansowanie UE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BA2B86-81CE-458D-8A67-173CEEBF3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8580" y="1664806"/>
            <a:ext cx="8442717" cy="930635"/>
          </a:xfrm>
        </p:spPr>
        <p:txBody>
          <a:bodyPr>
            <a:noAutofit/>
          </a:bodyPr>
          <a:lstStyle/>
          <a:p>
            <a:pPr marL="892175" indent="-457200" algn="l">
              <a:buFont typeface="Arial" panose="020B0604020202020204" pitchFamily="34" charset="0"/>
              <a:buChar char="•"/>
            </a:pPr>
            <a:r>
              <a:rPr lang="pl-PL" dirty="0"/>
              <a:t>Pomorskie Trasy Rowerowe – etap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Pomorskie Trasy Rowerowe – etap 3 Trasa Subregionalna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BEE32A-2A31-444A-BA11-278B7D8F295A}"/>
              </a:ext>
            </a:extLst>
          </p:cNvPr>
          <p:cNvSpPr txBox="1"/>
          <p:nvPr/>
        </p:nvSpPr>
        <p:spPr>
          <a:xfrm>
            <a:off x="9246903" y="1784765"/>
            <a:ext cx="1881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23 mln Euro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492891EC-A5B8-4023-88AE-0538591A2E23}"/>
              </a:ext>
            </a:extLst>
          </p:cNvPr>
          <p:cNvSpPr txBox="1">
            <a:spLocks/>
          </p:cNvSpPr>
          <p:nvPr/>
        </p:nvSpPr>
        <p:spPr>
          <a:xfrm>
            <a:off x="117764" y="2737808"/>
            <a:ext cx="8766420" cy="133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dirty="0"/>
              <a:t>Pomorskie Szlaki Kajakowe – etap 2 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dirty="0"/>
              <a:t>Rozwój oferty turystyki wodnej w obszarze Pętli Żuławskiej, Zatoki Gdańskiej i Morza Bałtyckiego</a:t>
            </a:r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62B0768-02FA-4456-B009-8E75D44B4943}"/>
              </a:ext>
            </a:extLst>
          </p:cNvPr>
          <p:cNvSpPr txBox="1"/>
          <p:nvPr/>
        </p:nvSpPr>
        <p:spPr>
          <a:xfrm>
            <a:off x="9282474" y="3077342"/>
            <a:ext cx="199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23 mln Euro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E9A346-6FA7-4C62-AEF2-3CA522557E26}"/>
              </a:ext>
            </a:extLst>
          </p:cNvPr>
          <p:cNvSpPr/>
          <p:nvPr/>
        </p:nvSpPr>
        <p:spPr>
          <a:xfrm>
            <a:off x="117765" y="4151607"/>
            <a:ext cx="4636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 Pomorska Strefa Uzdrowiskowa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1ADD9C2-509D-4766-A5C7-1296AA4A2DC9}"/>
              </a:ext>
            </a:extLst>
          </p:cNvPr>
          <p:cNvSpPr txBox="1"/>
          <p:nvPr/>
        </p:nvSpPr>
        <p:spPr>
          <a:xfrm>
            <a:off x="9337691" y="4073406"/>
            <a:ext cx="1700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20 mln zł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D959F09-9320-4840-AE32-82CA9BEEF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568" y="5903897"/>
            <a:ext cx="1332195" cy="80786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EB8949E-8C6D-4BD0-A151-B1F7FE547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474" y="5984732"/>
            <a:ext cx="994700" cy="64177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A71AEC8-C2CE-43BB-B6B5-DAFBB8A1AF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31"/>
          <a:stretch/>
        </p:blipFill>
        <p:spPr>
          <a:xfrm>
            <a:off x="6096000" y="5933891"/>
            <a:ext cx="959180" cy="777867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EE16E2F-E7EC-40B2-AF3D-36AF7AA18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256" y="6140555"/>
            <a:ext cx="1267333" cy="5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B6E74E5-7AB6-4D3E-9B9E-665EE111E21E}"/>
              </a:ext>
            </a:extLst>
          </p:cNvPr>
          <p:cNvSpPr txBox="1"/>
          <p:nvPr/>
        </p:nvSpPr>
        <p:spPr>
          <a:xfrm>
            <a:off x="525780" y="1132943"/>
            <a:ext cx="175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FEP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56481D9-839E-414B-A50C-708C498D7C83}"/>
              </a:ext>
            </a:extLst>
          </p:cNvPr>
          <p:cNvSpPr txBox="1"/>
          <p:nvPr/>
        </p:nvSpPr>
        <p:spPr>
          <a:xfrm>
            <a:off x="430750" y="4613272"/>
            <a:ext cx="2846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RLKS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370FD0D-2372-4996-B979-4949FF434E7C}"/>
              </a:ext>
            </a:extLst>
          </p:cNvPr>
          <p:cNvSpPr txBox="1"/>
          <p:nvPr/>
        </p:nvSpPr>
        <p:spPr>
          <a:xfrm>
            <a:off x="117764" y="5309558"/>
            <a:ext cx="816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Bezpieczne kąpieliska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Pomorska Turystyka Konna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1190772-A883-4CAA-B9A2-96F86D35A193}"/>
              </a:ext>
            </a:extLst>
          </p:cNvPr>
          <p:cNvSpPr txBox="1"/>
          <p:nvPr/>
        </p:nvSpPr>
        <p:spPr>
          <a:xfrm>
            <a:off x="9282474" y="5309558"/>
            <a:ext cx="227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10 mln euro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F42AEDD0-19ED-4139-B97E-FC424FC568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19" y="300932"/>
            <a:ext cx="1864873" cy="6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0C2AFCF1-8A19-8662-533C-B74D211F0EF6}"/>
              </a:ext>
            </a:extLst>
          </p:cNvPr>
          <p:cNvGrpSpPr/>
          <p:nvPr/>
        </p:nvGrpSpPr>
        <p:grpSpPr>
          <a:xfrm>
            <a:off x="2383512" y="3328295"/>
            <a:ext cx="7681007" cy="1676400"/>
            <a:chOff x="2714835" y="3429000"/>
            <a:chExt cx="7681007" cy="16764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163815C-DF4D-09D5-7525-096F3506C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835" y="3429000"/>
              <a:ext cx="167640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38E056B-FD67-8D3A-90CD-AB9D8F7C2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794" y="3443288"/>
              <a:ext cx="1666875" cy="1647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750133DC-5733-9B0E-9440-53C0B6CCF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057" y="3452813"/>
              <a:ext cx="1647825" cy="162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CE0EAEF4-E297-86A2-1373-9C7ADFA0C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7542" y="3452813"/>
              <a:ext cx="1638300" cy="163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Logotypy - Fundusze Europejskie, RP, UMWP, UE 2">
            <a:extLst>
              <a:ext uri="{FF2B5EF4-FFF2-40B4-BE49-F238E27FC236}">
                <a16:creationId xmlns:a16="http://schemas.microsoft.com/office/drawing/2014/main" id="{7A33B977-529D-0BA4-29B2-580595770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5688" y="5892669"/>
            <a:ext cx="7738776" cy="9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FD95163-E4DE-25B6-083B-4E0EA7BC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099" y="346652"/>
            <a:ext cx="5677658" cy="242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D4B41F2-25E8-40A1-A220-1AA413A3F5ED}"/>
              </a:ext>
            </a:extLst>
          </p:cNvPr>
          <p:cNvSpPr txBox="1"/>
          <p:nvPr/>
        </p:nvSpPr>
        <p:spPr>
          <a:xfrm>
            <a:off x="5169423" y="2474107"/>
            <a:ext cx="299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Diavlo Bold" panose="02000000000000000000" pitchFamily="50" charset="-18"/>
              </a:rPr>
              <a:t>etap 2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CC4DB56-811A-4354-9487-DD59DFA6AC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19" y="300932"/>
            <a:ext cx="1864873" cy="6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2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5FA1350-90A3-4799-A4FA-57942EEF3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19" y="102423"/>
            <a:ext cx="7503557" cy="6653154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8D98124D-DDAF-425F-A3B2-95AA6EDD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506" y="181300"/>
            <a:ext cx="1499690" cy="6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1EF6536-1B7E-4847-A4C1-C3EEB321E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874985"/>
              </p:ext>
            </p:extLst>
          </p:nvPr>
        </p:nvGraphicFramePr>
        <p:xfrm>
          <a:off x="681304" y="1486447"/>
          <a:ext cx="2793416" cy="5269120"/>
        </p:xfrm>
        <a:graphic>
          <a:graphicData uri="http://schemas.openxmlformats.org/drawingml/2006/table">
            <a:tbl>
              <a:tblPr/>
              <a:tblGrid>
                <a:gridCol w="2793416">
                  <a:extLst>
                    <a:ext uri="{9D8B030D-6E8A-4147-A177-3AD203B41FA5}">
                      <a16:colId xmlns:a16="http://schemas.microsoft.com/office/drawing/2014/main" val="1947841211"/>
                    </a:ext>
                  </a:extLst>
                </a:gridCol>
              </a:tblGrid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Krokowa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010214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Suchy Dąb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48024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Kwidzyn gmina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333834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Sadlinki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872906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Ryjewo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878510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Miłoradz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638246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Stegna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142364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Puck gmina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590054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Sztum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224883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Gniew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853271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Ustka gmina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542998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Słowiński Park Narodowy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422671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Jastarnia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148760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Smołdzino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128872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Lichnowy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432609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Pruszcz Gdański gmina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981752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Subkowy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07399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Kosakowo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585729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Władysławowo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73990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iavlo Book" panose="02000000000000000000" pitchFamily="50" charset="-18"/>
                        </a:rPr>
                        <a:t>Ostaszewo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893000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D8444AC4-0EDA-4F9F-8AAA-097525F8C4AB}"/>
              </a:ext>
            </a:extLst>
          </p:cNvPr>
          <p:cNvSpPr txBox="1"/>
          <p:nvPr/>
        </p:nvSpPr>
        <p:spPr>
          <a:xfrm>
            <a:off x="1000510" y="923775"/>
            <a:ext cx="267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20 beneficjentów  </a:t>
            </a:r>
          </a:p>
        </p:txBody>
      </p:sp>
    </p:spTree>
    <p:extLst>
      <p:ext uri="{BB962C8B-B14F-4D97-AF65-F5344CB8AC3E}">
        <p14:creationId xmlns:p14="http://schemas.microsoft.com/office/powerpoint/2010/main" val="200419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E395D0-5A50-46F1-8BF2-773960B6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464" y="436999"/>
            <a:ext cx="8830056" cy="869315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Charakterystyka PS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B048E0-2246-421B-BBC8-3BB5121D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18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Cel: 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uzupełnienie infrastruktury rowerowej na przebiegu międzynarodowych tras rowerowych EuroVelo 10/13 i EuroVelo 9/WTR</a:t>
            </a: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Zakres: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budowa lub modernizacja dróg rowerowych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modernizacja ciągów komunikacyjnych </a:t>
            </a: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Dane: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łączna długość rekomendowanych do realizacji odcinków tras rowerowych: 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83 km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970B7779-D131-4002-A625-FAD77F023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46" y="230188"/>
            <a:ext cx="1499690" cy="6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Logotypy - Fundusze Europejskie, RP, UMWP, UE 2">
            <a:extLst>
              <a:ext uri="{FF2B5EF4-FFF2-40B4-BE49-F238E27FC236}">
                <a16:creationId xmlns:a16="http://schemas.microsoft.com/office/drawing/2014/main" id="{7A33B977-529D-0BA4-29B2-580595770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5688" y="5892669"/>
            <a:ext cx="7738776" cy="9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FD95163-E4DE-25B6-083B-4E0EA7BC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099" y="346652"/>
            <a:ext cx="5677658" cy="242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D4B41F2-25E8-40A1-A220-1AA413A3F5ED}"/>
              </a:ext>
            </a:extLst>
          </p:cNvPr>
          <p:cNvSpPr txBox="1"/>
          <p:nvPr/>
        </p:nvSpPr>
        <p:spPr>
          <a:xfrm>
            <a:off x="5169423" y="2474106"/>
            <a:ext cx="39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  <a:latin typeface="Diavlo Bold" panose="02000000000000000000" pitchFamily="50" charset="-18"/>
              </a:rPr>
              <a:t>etap 3 Trasa Subregionalna </a:t>
            </a:r>
          </a:p>
        </p:txBody>
      </p:sp>
      <p:pic>
        <p:nvPicPr>
          <p:cNvPr id="10" name="Symbol zastępczy zawartości 3">
            <a:extLst>
              <a:ext uri="{FF2B5EF4-FFF2-40B4-BE49-F238E27FC236}">
                <a16:creationId xmlns:a16="http://schemas.microsoft.com/office/drawing/2014/main" id="{9E7FF363-C049-4374-B6A3-E477D439A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422" y="2996969"/>
            <a:ext cx="2428875" cy="21717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9E921E2-11ED-4F0C-BDA8-B31CE4058A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863" y="137161"/>
            <a:ext cx="1864873" cy="6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3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8D98124D-DDAF-425F-A3B2-95AA6EDD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506" y="181300"/>
            <a:ext cx="1499690" cy="6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1EF6536-1B7E-4847-A4C1-C3EEB321E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97222"/>
              </p:ext>
            </p:extLst>
          </p:nvPr>
        </p:nvGraphicFramePr>
        <p:xfrm>
          <a:off x="425272" y="2734753"/>
          <a:ext cx="2374354" cy="1097280"/>
        </p:xfrm>
        <a:graphic>
          <a:graphicData uri="http://schemas.openxmlformats.org/drawingml/2006/table">
            <a:tbl>
              <a:tblPr/>
              <a:tblGrid>
                <a:gridCol w="2374354">
                  <a:extLst>
                    <a:ext uri="{9D8B030D-6E8A-4147-A177-3AD203B41FA5}">
                      <a16:colId xmlns:a16="http://schemas.microsoft.com/office/drawing/2014/main" val="1947841211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Diavlo Bold" panose="02000000000000000000" pitchFamily="50" charset="-18"/>
                        </a:rPr>
                        <a:t>Miastko</a:t>
                      </a:r>
                    </a:p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Diavlo Bold" panose="02000000000000000000" pitchFamily="50" charset="-18"/>
                        </a:rPr>
                        <a:t>Tuchomie</a:t>
                      </a:r>
                    </a:p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Diavlo Bold" panose="02000000000000000000" pitchFamily="50" charset="-18"/>
                        </a:rPr>
                        <a:t>Bytów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010214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D8444AC4-0EDA-4F9F-8AAA-097525F8C4AB}"/>
              </a:ext>
            </a:extLst>
          </p:cNvPr>
          <p:cNvSpPr txBox="1"/>
          <p:nvPr/>
        </p:nvSpPr>
        <p:spPr>
          <a:xfrm>
            <a:off x="238230" y="1878474"/>
            <a:ext cx="296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Diavlo Bold" panose="02000000000000000000" pitchFamily="50" charset="-18"/>
              </a:rPr>
              <a:t>3 beneficjentów 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A679640-53E5-4C60-9E04-F4EF59C02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994" y="461772"/>
            <a:ext cx="8557500" cy="5934456"/>
          </a:xfrm>
          <a:prstGeom prst="rect">
            <a:avLst/>
          </a:prstGeom>
        </p:spPr>
      </p:pic>
      <p:sp>
        <p:nvSpPr>
          <p:cNvPr id="3" name="Owal 2">
            <a:extLst>
              <a:ext uri="{FF2B5EF4-FFF2-40B4-BE49-F238E27FC236}">
                <a16:creationId xmlns:a16="http://schemas.microsoft.com/office/drawing/2014/main" id="{E45FCE40-AB18-4140-A48E-8A04954927BE}"/>
              </a:ext>
            </a:extLst>
          </p:cNvPr>
          <p:cNvSpPr/>
          <p:nvPr/>
        </p:nvSpPr>
        <p:spPr>
          <a:xfrm rot="20191115">
            <a:off x="4747668" y="3504313"/>
            <a:ext cx="1771967" cy="1005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19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E395D0-5A50-46F1-8BF2-773960B6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674" y="436999"/>
            <a:ext cx="8830056" cy="869315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Charakterystyka PS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B048E0-2246-421B-BBC8-3BB5121D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1402715"/>
            <a:ext cx="1060704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Cel: 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Rozpoczęcie budowy nowej międzynarodowej trasy rowerowej                                       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EuroVelo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20 – Subregionalna Trasa Rowerowa</a:t>
            </a: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Zakres: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budowa dróg rowerowych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modernizacja ciągów komunikacyjnych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oznakowanie 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miejsca postojowe</a:t>
            </a: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Dane: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łączna długość rekomendowanych do realizacji odcinków tras rowerowych: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40 km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całość trasy głównej 260 km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970B7779-D131-4002-A625-FAD77F023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46" y="230188"/>
            <a:ext cx="1499690" cy="6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32F0143-0D35-49A9-94DF-756D52A83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863" y="137161"/>
            <a:ext cx="1864873" cy="6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1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Logotypy - Fundusze Europejskie, RP, UMWP, UE 2">
            <a:extLst>
              <a:ext uri="{FF2B5EF4-FFF2-40B4-BE49-F238E27FC236}">
                <a16:creationId xmlns:a16="http://schemas.microsoft.com/office/drawing/2014/main" id="{7A33B977-529D-0BA4-29B2-580595770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5688" y="5892669"/>
            <a:ext cx="7738776" cy="9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D4B41F2-25E8-40A1-A220-1AA413A3F5ED}"/>
              </a:ext>
            </a:extLst>
          </p:cNvPr>
          <p:cNvSpPr txBox="1"/>
          <p:nvPr/>
        </p:nvSpPr>
        <p:spPr>
          <a:xfrm>
            <a:off x="3925260" y="3941065"/>
            <a:ext cx="434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  <a:latin typeface="Diavlo Bold" panose="02000000000000000000" pitchFamily="50" charset="-18"/>
              </a:rPr>
              <a:t>etap 2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C7EF5C2-9F12-4963-BECF-D0F599FC8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31"/>
          <a:stretch/>
        </p:blipFill>
        <p:spPr>
          <a:xfrm>
            <a:off x="3463861" y="604147"/>
            <a:ext cx="4024520" cy="326376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46DAEB9-BADD-48E5-8022-E2CF10CC5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13" y="285751"/>
            <a:ext cx="1864873" cy="6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336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705</Words>
  <Application>Microsoft Office PowerPoint</Application>
  <PresentationFormat>Panoramiczny</PresentationFormat>
  <Paragraphs>144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Diavlo Bold</vt:lpstr>
      <vt:lpstr>Diavlo Book</vt:lpstr>
      <vt:lpstr>Motyw pakietu Office</vt:lpstr>
      <vt:lpstr>1_Motyw pakietu Office</vt:lpstr>
      <vt:lpstr>Prezentacja programu PowerPoint</vt:lpstr>
      <vt:lpstr>Dofinansowanie UE </vt:lpstr>
      <vt:lpstr>Prezentacja programu PowerPoint</vt:lpstr>
      <vt:lpstr>Prezentacja programu PowerPoint</vt:lpstr>
      <vt:lpstr>Charakterystyka PS</vt:lpstr>
      <vt:lpstr>Prezentacja programu PowerPoint</vt:lpstr>
      <vt:lpstr>Prezentacja programu PowerPoint</vt:lpstr>
      <vt:lpstr>Charakterystyka PS</vt:lpstr>
      <vt:lpstr>Prezentacja programu PowerPoint</vt:lpstr>
      <vt:lpstr>Charakterystyka PS </vt:lpstr>
      <vt:lpstr> Potencjalni beneficjenci</vt:lpstr>
      <vt:lpstr>Prezentacja programu PowerPoint</vt:lpstr>
      <vt:lpstr>Charakterystyka PS</vt:lpstr>
      <vt:lpstr> Potencjalni beneficjenci</vt:lpstr>
      <vt:lpstr>Prezentacja programu PowerPoint</vt:lpstr>
      <vt:lpstr>Charakterystyka PS</vt:lpstr>
      <vt:lpstr> Potencjalni beneficjenci</vt:lpstr>
      <vt:lpstr>Przedsięwzięcia strategiczne realizowane w ramach RLKS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Bieliński Michał</dc:creator>
  <cp:lastModifiedBy>Chełkowska Marta</cp:lastModifiedBy>
  <cp:revision>40</cp:revision>
  <dcterms:created xsi:type="dcterms:W3CDTF">2023-12-28T08:07:30Z</dcterms:created>
  <dcterms:modified xsi:type="dcterms:W3CDTF">2024-01-02T18:21:47Z</dcterms:modified>
</cp:coreProperties>
</file>