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3"/>
  </p:notesMasterIdLst>
  <p:sldIdLst>
    <p:sldId id="256" r:id="rId2"/>
    <p:sldId id="974" r:id="rId3"/>
    <p:sldId id="981" r:id="rId4"/>
    <p:sldId id="982" r:id="rId5"/>
    <p:sldId id="989" r:id="rId6"/>
    <p:sldId id="983" r:id="rId7"/>
    <p:sldId id="985" r:id="rId8"/>
    <p:sldId id="986" r:id="rId9"/>
    <p:sldId id="987" r:id="rId10"/>
    <p:sldId id="988" r:id="rId11"/>
    <p:sldId id="260" r:id="rId1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60" d="100"/>
          <a:sy n="60" d="100"/>
        </p:scale>
        <p:origin x="1192" y="4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9445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515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15203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994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39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3205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5106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5130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2D4A7-232B-407E-998E-3679C980FBAB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8743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16B12232-DA5C-0679-2B1E-1C58C09FFEA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58" y="588723"/>
            <a:ext cx="2431838" cy="122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7D8984F5-4507-44D2-B7B4-AC55991209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3348-6193-419C-9E47-16D22AC032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986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EA5447D-D2B1-F883-4F58-9C9EC1F6585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58" y="588723"/>
            <a:ext cx="2431838" cy="122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Wojciech.Tyborowski@investinpomerania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Katarzyna.Laskowska@arp.gda.pl" TargetMode="External"/><Relationship Id="rId4" Type="http://schemas.openxmlformats.org/officeDocument/2006/relationships/hyperlink" Target="mailto:Katarzyna.Matuszak-Dzierzynska@arp.gda.p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430" y="3235955"/>
            <a:ext cx="8568952" cy="615890"/>
          </a:xfrm>
        </p:spPr>
        <p:txBody>
          <a:bodyPr>
            <a:noAutofit/>
          </a:bodyPr>
          <a:lstStyle/>
          <a:p>
            <a:pPr algn="ctr"/>
            <a:r>
              <a:rPr lang="pl-PL" sz="2600" dirty="0"/>
              <a:t>Regionalne Projekty Strategiczne</a:t>
            </a:r>
            <a:endParaRPr lang="pl-PL" sz="27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7" y="4067869"/>
            <a:ext cx="7920037" cy="615890"/>
          </a:xfrm>
        </p:spPr>
        <p:txBody>
          <a:bodyPr/>
          <a:lstStyle/>
          <a:p>
            <a:pPr algn="ctr"/>
            <a:r>
              <a:rPr lang="pl-PL" altLang="pl-PL" sz="2400" dirty="0"/>
              <a:t>Agencja Rozwoju Pomorza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C653365-4386-5C55-B72B-2EF47D63E303}"/>
              </a:ext>
            </a:extLst>
          </p:cNvPr>
          <p:cNvSpPr txBox="1"/>
          <p:nvPr/>
        </p:nvSpPr>
        <p:spPr>
          <a:xfrm>
            <a:off x="161330" y="195268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0000"/>
                </a:solidFill>
              </a:rPr>
              <a:t>Osoby do kontaktu</a:t>
            </a:r>
            <a:endParaRPr lang="pl-PL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1DC28D72-9656-F376-6A7B-29823776F2E9}"/>
              </a:ext>
            </a:extLst>
          </p:cNvPr>
          <p:cNvSpPr/>
          <p:nvPr/>
        </p:nvSpPr>
        <p:spPr>
          <a:xfrm>
            <a:off x="3329682" y="4700111"/>
            <a:ext cx="3456385" cy="138398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D0E7A62-EE04-A0F9-2310-FB894BB66201}"/>
              </a:ext>
            </a:extLst>
          </p:cNvPr>
          <p:cNvSpPr txBox="1"/>
          <p:nvPr/>
        </p:nvSpPr>
        <p:spPr>
          <a:xfrm>
            <a:off x="3129238" y="4139877"/>
            <a:ext cx="59959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Pomorski Broker Eksportowy 2030 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E653346F-AAFF-A21F-5065-8B1FE484B759}"/>
              </a:ext>
            </a:extLst>
          </p:cNvPr>
          <p:cNvSpPr/>
          <p:nvPr/>
        </p:nvSpPr>
        <p:spPr>
          <a:xfrm>
            <a:off x="305344" y="1846132"/>
            <a:ext cx="4608514" cy="134456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C2406A3-D965-ED96-879B-8877850E7F2D}"/>
              </a:ext>
            </a:extLst>
          </p:cNvPr>
          <p:cNvSpPr txBox="1"/>
          <p:nvPr/>
        </p:nvSpPr>
        <p:spPr>
          <a:xfrm>
            <a:off x="894329" y="1250020"/>
            <a:ext cx="28714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  <a:latin typeface="+mn-lt"/>
              </a:rPr>
              <a:t>Invest in Pomerania 2030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2AE0932-E0FE-6934-8C2A-F9C565351A4D}"/>
              </a:ext>
            </a:extLst>
          </p:cNvPr>
          <p:cNvSpPr txBox="1"/>
          <p:nvPr/>
        </p:nvSpPr>
        <p:spPr>
          <a:xfrm>
            <a:off x="5742956" y="1210184"/>
            <a:ext cx="4355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2060"/>
                </a:solidFill>
              </a:rPr>
              <a:t>Pomorski System Usług Informacyjnych </a:t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i Doradczych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2B787DF-013F-319B-FBE6-8C687A2D5034}"/>
              </a:ext>
            </a:extLst>
          </p:cNvPr>
          <p:cNvSpPr/>
          <p:nvPr/>
        </p:nvSpPr>
        <p:spPr>
          <a:xfrm>
            <a:off x="5489922" y="1895618"/>
            <a:ext cx="4896544" cy="134456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CD73CCE-BB0E-FDC5-2791-6A56676A8B45}"/>
              </a:ext>
            </a:extLst>
          </p:cNvPr>
          <p:cNvSpPr txBox="1"/>
          <p:nvPr/>
        </p:nvSpPr>
        <p:spPr>
          <a:xfrm>
            <a:off x="1170119" y="1980266"/>
            <a:ext cx="2319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r>
              <a:rPr lang="pl-PL" b="1" dirty="0">
                <a:solidFill>
                  <a:srgbClr val="002060"/>
                </a:solidFill>
              </a:rPr>
              <a:t>Wojciech Tyborowski </a:t>
            </a:r>
            <a:endParaRPr lang="pl-PL" sz="1800" b="1" dirty="0">
              <a:solidFill>
                <a:srgbClr val="002060"/>
              </a:solidFill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4A98226-5F73-F342-45C2-1E2CCD24F854}"/>
              </a:ext>
            </a:extLst>
          </p:cNvPr>
          <p:cNvSpPr txBox="1"/>
          <p:nvPr/>
        </p:nvSpPr>
        <p:spPr>
          <a:xfrm>
            <a:off x="305344" y="2349598"/>
            <a:ext cx="44644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r>
              <a:rPr lang="pl-PL" sz="1600" b="1" dirty="0">
                <a:solidFill>
                  <a:srgbClr val="002060"/>
                </a:solidFill>
                <a:hlinkClick r:id="rId3"/>
              </a:rPr>
              <a:t>Wojciech.Tyborowski@investinpomerania.pl</a:t>
            </a:r>
            <a:endParaRPr lang="pl-PL" sz="1600" b="1" dirty="0">
              <a:solidFill>
                <a:srgbClr val="002060"/>
              </a:solidFill>
            </a:endParaRPr>
          </a:p>
          <a:p>
            <a:pPr marL="0" lvl="1" algn="ctr"/>
            <a:r>
              <a:rPr lang="pl-PL" sz="1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E95B9F08-97D9-C36E-3C5C-64507D21F9CB}"/>
              </a:ext>
            </a:extLst>
          </p:cNvPr>
          <p:cNvSpPr txBox="1"/>
          <p:nvPr/>
        </p:nvSpPr>
        <p:spPr>
          <a:xfrm>
            <a:off x="5634615" y="1989649"/>
            <a:ext cx="4607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r>
              <a:rPr lang="pl-PL" b="1" dirty="0">
                <a:solidFill>
                  <a:srgbClr val="002060"/>
                </a:solidFill>
              </a:rPr>
              <a:t>Katarzyna Matuszak - Dzierżyńska </a:t>
            </a:r>
            <a:endParaRPr lang="pl-PL" sz="1800" b="1" dirty="0">
              <a:solidFill>
                <a:srgbClr val="002060"/>
              </a:solidFill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3583EB0C-1BF2-2C96-4C5E-FDF1C691AC60}"/>
              </a:ext>
            </a:extLst>
          </p:cNvPr>
          <p:cNvSpPr txBox="1"/>
          <p:nvPr/>
        </p:nvSpPr>
        <p:spPr>
          <a:xfrm>
            <a:off x="5849962" y="2359654"/>
            <a:ext cx="41044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r>
              <a:rPr lang="pl-PL" sz="1600" b="1" dirty="0">
                <a:solidFill>
                  <a:srgbClr val="002060"/>
                </a:solidFill>
                <a:hlinkClick r:id="rId4"/>
              </a:rPr>
              <a:t>Katarzyna.Matuszak-Dzierzynska@arp.gda.pl</a:t>
            </a:r>
            <a:endParaRPr lang="pl-PL" sz="1600" b="1" dirty="0">
              <a:solidFill>
                <a:srgbClr val="002060"/>
              </a:solidFill>
            </a:endParaRPr>
          </a:p>
          <a:p>
            <a:pPr marL="0" lvl="1" algn="ctr"/>
            <a:r>
              <a:rPr lang="pl-PL" sz="1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06CD1C2C-AD32-6A06-5A80-F987B694B070}"/>
              </a:ext>
            </a:extLst>
          </p:cNvPr>
          <p:cNvSpPr txBox="1"/>
          <p:nvPr/>
        </p:nvSpPr>
        <p:spPr>
          <a:xfrm>
            <a:off x="3663250" y="4875393"/>
            <a:ext cx="25012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r>
              <a:rPr lang="pl-PL" b="1" dirty="0">
                <a:solidFill>
                  <a:srgbClr val="002060"/>
                </a:solidFill>
              </a:rPr>
              <a:t>Katarzyna Laskowska </a:t>
            </a:r>
            <a:endParaRPr lang="pl-PL" sz="1800" b="1" dirty="0">
              <a:solidFill>
                <a:srgbClr val="002060"/>
              </a:solidFill>
            </a:endParaRP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D71646B6-31D8-A255-5A6E-751216A906E3}"/>
              </a:ext>
            </a:extLst>
          </p:cNvPr>
          <p:cNvSpPr txBox="1"/>
          <p:nvPr/>
        </p:nvSpPr>
        <p:spPr>
          <a:xfrm>
            <a:off x="3362895" y="5303316"/>
            <a:ext cx="32071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r>
              <a:rPr lang="pl-PL" sz="1600" b="1" dirty="0">
                <a:solidFill>
                  <a:srgbClr val="002060"/>
                </a:solidFill>
                <a:hlinkClick r:id="rId5"/>
              </a:rPr>
              <a:t>Katarzyna.Laskowska@arp.gda.pl</a:t>
            </a:r>
            <a:endParaRPr lang="pl-PL" sz="1600" b="1" dirty="0">
              <a:solidFill>
                <a:srgbClr val="002060"/>
              </a:solidFill>
            </a:endParaRPr>
          </a:p>
          <a:p>
            <a:pPr marL="0" lvl="1" algn="ctr"/>
            <a:r>
              <a:rPr lang="pl-PL" sz="16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50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8875" y="3203773"/>
            <a:ext cx="3096345" cy="1714682"/>
          </a:xfrm>
        </p:spPr>
        <p:txBody>
          <a:bodyPr>
            <a:noAutofit/>
          </a:bodyPr>
          <a:lstStyle/>
          <a:p>
            <a:pPr algn="l"/>
            <a:r>
              <a:rPr lang="pl-PL" sz="2000" dirty="0">
                <a:solidFill>
                  <a:srgbClr val="002060"/>
                </a:solidFill>
                <a:latin typeface="Calibri" pitchFamily="34" charset="0"/>
              </a:rPr>
              <a:t>Piotr Ciechowicz,</a:t>
            </a:r>
            <a:br>
              <a:rPr lang="pl-PL" sz="200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sz="2000" dirty="0">
                <a:solidFill>
                  <a:srgbClr val="002060"/>
                </a:solidFill>
                <a:latin typeface="Calibri" pitchFamily="34" charset="0"/>
              </a:rPr>
              <a:t>wiceprezes Zarządu ARP</a:t>
            </a:r>
            <a:br>
              <a:rPr lang="pl-PL" sz="200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sz="2000" dirty="0">
                <a:solidFill>
                  <a:srgbClr val="002060"/>
                </a:solidFill>
                <a:latin typeface="Calibri" pitchFamily="34" charset="0"/>
              </a:rPr>
              <a:t>Piotr.Ciechowicz@arp.gda.pl</a:t>
            </a:r>
            <a:br>
              <a:rPr lang="pl-PL" sz="20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pl-PL" sz="20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pl-PL" sz="2000" dirty="0">
                <a:solidFill>
                  <a:schemeClr val="tx1"/>
                </a:solidFill>
                <a:latin typeface="Calibri" pitchFamily="34" charset="0"/>
              </a:rPr>
            </a:br>
            <a:endParaRPr lang="pl-PL" sz="2000" dirty="0"/>
          </a:p>
        </p:txBody>
      </p:sp>
      <p:sp>
        <p:nvSpPr>
          <p:cNvPr id="3" name="Tytuł 5">
            <a:extLst>
              <a:ext uri="{FF2B5EF4-FFF2-40B4-BE49-F238E27FC236}">
                <a16:creationId xmlns:a16="http://schemas.microsoft.com/office/drawing/2014/main" id="{2BA60A30-257C-44C1-BBC6-563FA7D4AAA5}"/>
              </a:ext>
            </a:extLst>
          </p:cNvPr>
          <p:cNvSpPr txBox="1">
            <a:spLocks/>
          </p:cNvSpPr>
          <p:nvPr/>
        </p:nvSpPr>
        <p:spPr>
          <a:xfrm>
            <a:off x="1817514" y="3275781"/>
            <a:ext cx="2583904" cy="122413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sz="2400" dirty="0">
                <a:solidFill>
                  <a:srgbClr val="002060"/>
                </a:solidFill>
                <a:latin typeface="+mn-lt"/>
              </a:rPr>
              <a:t>Dziękuję </a:t>
            </a:r>
            <a:br>
              <a:rPr lang="pl-PL" sz="2400" dirty="0">
                <a:solidFill>
                  <a:srgbClr val="002060"/>
                </a:solidFill>
                <a:latin typeface="+mn-lt"/>
              </a:rPr>
            </a:br>
            <a:r>
              <a:rPr lang="pl-PL" sz="2400" dirty="0">
                <a:solidFill>
                  <a:srgbClr val="002060"/>
                </a:solidFill>
                <a:latin typeface="+mn-lt"/>
              </a:rPr>
              <a:t>za uwagę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B9E242E-4F9F-5F8E-E5D5-A47571B057DB}"/>
              </a:ext>
            </a:extLst>
          </p:cNvPr>
          <p:cNvSpPr txBox="1"/>
          <p:nvPr/>
        </p:nvSpPr>
        <p:spPr>
          <a:xfrm>
            <a:off x="161329" y="359838"/>
            <a:ext cx="1044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1422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Projekty strategiczne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C5C809E0-0C87-A703-CE0F-709F33B6F85E}"/>
              </a:ext>
            </a:extLst>
          </p:cNvPr>
          <p:cNvSpPr txBox="1"/>
          <p:nvPr/>
        </p:nvSpPr>
        <p:spPr>
          <a:xfrm>
            <a:off x="3025107" y="1948353"/>
            <a:ext cx="6378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002060"/>
                </a:solidFill>
                <a:latin typeface="+mn-lt"/>
              </a:rPr>
              <a:t>Invest in Pomerania 2030 </a:t>
            </a:r>
            <a:endParaRPr lang="pl-PL" sz="3600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7C2F059-1E02-FF1B-670E-387A9D131FDD}"/>
              </a:ext>
            </a:extLst>
          </p:cNvPr>
          <p:cNvSpPr txBox="1"/>
          <p:nvPr/>
        </p:nvSpPr>
        <p:spPr>
          <a:xfrm>
            <a:off x="3025107" y="3330851"/>
            <a:ext cx="67687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pl-PL" sz="3600" b="1" dirty="0">
                <a:solidFill>
                  <a:srgbClr val="002060"/>
                </a:solidFill>
              </a:rPr>
              <a:t>Pomorski Broker Eksportowy 2030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19B16F48-CD3E-BD73-6A6B-D9F2F14C9802}"/>
              </a:ext>
            </a:extLst>
          </p:cNvPr>
          <p:cNvSpPr txBox="1"/>
          <p:nvPr/>
        </p:nvSpPr>
        <p:spPr>
          <a:xfrm>
            <a:off x="2897633" y="4731266"/>
            <a:ext cx="77058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lvl="1" indent="0">
              <a:buNone/>
            </a:pPr>
            <a:r>
              <a:rPr lang="pl-PL" sz="3600" b="1" dirty="0">
                <a:solidFill>
                  <a:srgbClr val="002060"/>
                </a:solidFill>
              </a:rPr>
              <a:t>Pomorski System Usług Informacyjnych </a:t>
            </a:r>
            <a:br>
              <a:rPr lang="pl-PL" sz="3600" b="1" dirty="0">
                <a:solidFill>
                  <a:srgbClr val="002060"/>
                </a:solidFill>
              </a:rPr>
            </a:br>
            <a:r>
              <a:rPr lang="pl-PL" sz="3600" b="1" dirty="0">
                <a:solidFill>
                  <a:srgbClr val="002060"/>
                </a:solidFill>
              </a:rPr>
              <a:t>i Doradczych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32C44487-753C-3187-6A28-E32DB0208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597" y="1447988"/>
            <a:ext cx="1162313" cy="121264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07B173AE-8A2E-54F4-05E4-D4436CF64C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32" y="3034944"/>
            <a:ext cx="1353703" cy="123814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BB46163-76D9-1951-B43D-058DDE86B8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42" y="4715941"/>
            <a:ext cx="1523481" cy="120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9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B9E242E-4F9F-5F8E-E5D5-A47571B057DB}"/>
              </a:ext>
            </a:extLst>
          </p:cNvPr>
          <p:cNvSpPr txBox="1"/>
          <p:nvPr/>
        </p:nvSpPr>
        <p:spPr>
          <a:xfrm>
            <a:off x="430216" y="368584"/>
            <a:ext cx="6285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1422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Kontynuacja projektów 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C5C809E0-0C87-A703-CE0F-709F33B6F85E}"/>
              </a:ext>
            </a:extLst>
          </p:cNvPr>
          <p:cNvSpPr txBox="1"/>
          <p:nvPr/>
        </p:nvSpPr>
        <p:spPr>
          <a:xfrm>
            <a:off x="127441" y="1918224"/>
            <a:ext cx="62857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Invest in Pomerania 20</a:t>
            </a:r>
            <a:r>
              <a:rPr lang="pl-PL" sz="2800" b="1" dirty="0">
                <a:solidFill>
                  <a:srgbClr val="002060"/>
                </a:solidFill>
              </a:rPr>
              <a:t>2</a:t>
            </a:r>
            <a:r>
              <a:rPr lang="pl-PL" sz="2800" b="1" dirty="0">
                <a:solidFill>
                  <a:srgbClr val="002060"/>
                </a:solidFill>
                <a:latin typeface="+mn-lt"/>
              </a:rPr>
              <a:t>0 </a:t>
            </a:r>
            <a:endParaRPr lang="pl-PL" sz="2800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7C2F059-1E02-FF1B-670E-387A9D131FDD}"/>
              </a:ext>
            </a:extLst>
          </p:cNvPr>
          <p:cNvSpPr txBox="1"/>
          <p:nvPr/>
        </p:nvSpPr>
        <p:spPr>
          <a:xfrm>
            <a:off x="112368" y="3930172"/>
            <a:ext cx="57674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pl-PL" sz="2800" b="1" dirty="0">
                <a:solidFill>
                  <a:srgbClr val="002060"/>
                </a:solidFill>
              </a:rPr>
              <a:t>Pomorski Broker Eksportowy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19B16F48-CD3E-BD73-6A6B-D9F2F14C9802}"/>
              </a:ext>
            </a:extLst>
          </p:cNvPr>
          <p:cNvSpPr txBox="1"/>
          <p:nvPr/>
        </p:nvSpPr>
        <p:spPr>
          <a:xfrm>
            <a:off x="0" y="5831552"/>
            <a:ext cx="104421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lvl="1" indent="0">
              <a:buNone/>
            </a:pPr>
            <a:r>
              <a:rPr lang="pl-PL" sz="2800" b="1" dirty="0">
                <a:solidFill>
                  <a:srgbClr val="002060"/>
                </a:solidFill>
              </a:rPr>
              <a:t>SPEKTRUM. Pomorski System Usług Doradczych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B2714F1-4D07-36A4-D0D0-4C3E0C81C8FF}"/>
              </a:ext>
            </a:extLst>
          </p:cNvPr>
          <p:cNvSpPr txBox="1"/>
          <p:nvPr/>
        </p:nvSpPr>
        <p:spPr>
          <a:xfrm>
            <a:off x="33216" y="2367991"/>
            <a:ext cx="43204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/>
            <a:r>
              <a:rPr lang="pl-PL" sz="2200" b="1" dirty="0">
                <a:solidFill>
                  <a:srgbClr val="11306E"/>
                </a:solidFill>
                <a:latin typeface="+mn-lt"/>
              </a:rPr>
              <a:t>Budżet</a:t>
            </a:r>
            <a:r>
              <a:rPr lang="pl-PL" sz="2200" b="1" dirty="0">
                <a:solidFill>
                  <a:srgbClr val="11306E"/>
                </a:solidFill>
              </a:rPr>
              <a:t> </a:t>
            </a:r>
            <a:r>
              <a:rPr lang="pl-PL" sz="2200" b="1" dirty="0">
                <a:solidFill>
                  <a:srgbClr val="11306E"/>
                </a:solidFill>
                <a:latin typeface="+mn-lt"/>
              </a:rPr>
              <a:t>projektu </a:t>
            </a:r>
            <a:r>
              <a:rPr lang="pl-PL" sz="2200" b="1" dirty="0">
                <a:solidFill>
                  <a:srgbClr val="C00000"/>
                </a:solidFill>
                <a:latin typeface="+mn-lt"/>
              </a:rPr>
              <a:t>124 mln zł</a:t>
            </a:r>
            <a:br>
              <a:rPr lang="pl-PL" sz="2200" b="1" dirty="0">
                <a:solidFill>
                  <a:srgbClr val="11306E"/>
                </a:solidFill>
                <a:latin typeface="+mn-lt"/>
              </a:rPr>
            </a:br>
            <a:r>
              <a:rPr lang="pl-PL" sz="2200" b="1" dirty="0">
                <a:solidFill>
                  <a:srgbClr val="11306E"/>
                </a:solidFill>
                <a:latin typeface="+mn-lt"/>
              </a:rPr>
              <a:t>Czas realizacji: </a:t>
            </a:r>
            <a:r>
              <a:rPr lang="pl-PL" sz="2200" b="1" dirty="0">
                <a:solidFill>
                  <a:srgbClr val="C00000"/>
                </a:solidFill>
              </a:rPr>
              <a:t>2016-2023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EFEEB49-5BF6-EC66-0C73-6388C2935767}"/>
              </a:ext>
            </a:extLst>
          </p:cNvPr>
          <p:cNvSpPr txBox="1"/>
          <p:nvPr/>
        </p:nvSpPr>
        <p:spPr>
          <a:xfrm>
            <a:off x="5264820" y="2318084"/>
            <a:ext cx="2016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/>
            <a:r>
              <a:rPr lang="pl-PL" sz="3600" b="1" dirty="0">
                <a:solidFill>
                  <a:srgbClr val="C00000"/>
                </a:solidFill>
              </a:rPr>
              <a:t>15,7 tys.</a:t>
            </a:r>
            <a:r>
              <a:rPr lang="pl-PL" sz="3200" dirty="0">
                <a:solidFill>
                  <a:srgbClr val="002060"/>
                </a:solidFill>
              </a:rPr>
              <a:t> </a:t>
            </a:r>
          </a:p>
          <a:p>
            <a:pPr marL="180975"/>
            <a:r>
              <a:rPr lang="pl-PL" sz="1200" dirty="0">
                <a:solidFill>
                  <a:srgbClr val="002060"/>
                </a:solidFill>
              </a:rPr>
              <a:t>nowych miejsc pracy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DC1980E-E6F3-9AF1-4DBB-A29F0BC9946B}"/>
              </a:ext>
            </a:extLst>
          </p:cNvPr>
          <p:cNvSpPr txBox="1"/>
          <p:nvPr/>
        </p:nvSpPr>
        <p:spPr>
          <a:xfrm>
            <a:off x="108286" y="4432868"/>
            <a:ext cx="43204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/>
            <a:r>
              <a:rPr lang="pl-PL" sz="2200" b="1" dirty="0">
                <a:solidFill>
                  <a:srgbClr val="11306E"/>
                </a:solidFill>
                <a:latin typeface="+mn-lt"/>
              </a:rPr>
              <a:t>Budżet</a:t>
            </a:r>
            <a:r>
              <a:rPr lang="pl-PL" sz="2200" b="1" dirty="0">
                <a:solidFill>
                  <a:srgbClr val="11306E"/>
                </a:solidFill>
              </a:rPr>
              <a:t> </a:t>
            </a:r>
            <a:r>
              <a:rPr lang="pl-PL" sz="2200" b="1" dirty="0">
                <a:solidFill>
                  <a:srgbClr val="11306E"/>
                </a:solidFill>
                <a:latin typeface="+mn-lt"/>
              </a:rPr>
              <a:t>projektu </a:t>
            </a:r>
            <a:r>
              <a:rPr lang="pl-PL" sz="2200" b="1" dirty="0">
                <a:solidFill>
                  <a:srgbClr val="C00000"/>
                </a:solidFill>
                <a:latin typeface="+mn-lt"/>
              </a:rPr>
              <a:t>84 mln zł</a:t>
            </a:r>
            <a:br>
              <a:rPr lang="pl-PL" sz="2200" b="1" dirty="0">
                <a:solidFill>
                  <a:srgbClr val="11306E"/>
                </a:solidFill>
                <a:latin typeface="+mn-lt"/>
              </a:rPr>
            </a:br>
            <a:r>
              <a:rPr lang="pl-PL" sz="2200" b="1" dirty="0">
                <a:solidFill>
                  <a:srgbClr val="11306E"/>
                </a:solidFill>
                <a:latin typeface="+mn-lt"/>
              </a:rPr>
              <a:t>Czas realizacji: </a:t>
            </a:r>
            <a:r>
              <a:rPr lang="pl-PL" sz="2200" b="1" dirty="0">
                <a:solidFill>
                  <a:srgbClr val="C00000"/>
                </a:solidFill>
              </a:rPr>
              <a:t>2016-2023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6C5DB75-6B3D-0932-48EB-700BD62A3E57}"/>
              </a:ext>
            </a:extLst>
          </p:cNvPr>
          <p:cNvSpPr txBox="1"/>
          <p:nvPr/>
        </p:nvSpPr>
        <p:spPr>
          <a:xfrm>
            <a:off x="143236" y="6349981"/>
            <a:ext cx="43204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/>
            <a:r>
              <a:rPr lang="pl-PL" sz="2200" b="1" dirty="0">
                <a:solidFill>
                  <a:srgbClr val="11306E"/>
                </a:solidFill>
                <a:latin typeface="+mn-lt"/>
              </a:rPr>
              <a:t>Budżet</a:t>
            </a:r>
            <a:r>
              <a:rPr lang="pl-PL" sz="2200" b="1" dirty="0">
                <a:solidFill>
                  <a:srgbClr val="11306E"/>
                </a:solidFill>
              </a:rPr>
              <a:t> </a:t>
            </a:r>
            <a:r>
              <a:rPr lang="pl-PL" sz="2200" b="1" dirty="0">
                <a:solidFill>
                  <a:srgbClr val="11306E"/>
                </a:solidFill>
                <a:latin typeface="+mn-lt"/>
              </a:rPr>
              <a:t>projektu </a:t>
            </a:r>
            <a:r>
              <a:rPr lang="pl-PL" sz="2200" b="1" dirty="0">
                <a:solidFill>
                  <a:srgbClr val="C00000"/>
                </a:solidFill>
              </a:rPr>
              <a:t>27</a:t>
            </a:r>
            <a:r>
              <a:rPr lang="pl-PL" sz="2200" b="1" dirty="0">
                <a:solidFill>
                  <a:srgbClr val="C00000"/>
                </a:solidFill>
                <a:latin typeface="+mn-lt"/>
              </a:rPr>
              <a:t> mln zł</a:t>
            </a:r>
            <a:br>
              <a:rPr lang="pl-PL" sz="2200" b="1" dirty="0">
                <a:solidFill>
                  <a:srgbClr val="11306E"/>
                </a:solidFill>
                <a:latin typeface="+mn-lt"/>
              </a:rPr>
            </a:br>
            <a:r>
              <a:rPr lang="pl-PL" sz="2200" b="1" dirty="0">
                <a:solidFill>
                  <a:srgbClr val="11306E"/>
                </a:solidFill>
                <a:latin typeface="+mn-lt"/>
              </a:rPr>
              <a:t>Czas realizacji: </a:t>
            </a:r>
            <a:r>
              <a:rPr lang="pl-PL" sz="2200" b="1" dirty="0">
                <a:solidFill>
                  <a:srgbClr val="C00000"/>
                </a:solidFill>
              </a:rPr>
              <a:t>2020-2023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21C9A904-884B-2E36-79C8-E455BE7D4059}"/>
              </a:ext>
            </a:extLst>
          </p:cNvPr>
          <p:cNvCxnSpPr>
            <a:cxnSpLocks/>
          </p:cNvCxnSpPr>
          <p:nvPr/>
        </p:nvCxnSpPr>
        <p:spPr>
          <a:xfrm>
            <a:off x="4121770" y="2764360"/>
            <a:ext cx="1143050" cy="0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A923856A-46AF-569E-7B67-2F494A8DE6C5}"/>
              </a:ext>
            </a:extLst>
          </p:cNvPr>
          <p:cNvCxnSpPr>
            <a:cxnSpLocks/>
          </p:cNvCxnSpPr>
          <p:nvPr/>
        </p:nvCxnSpPr>
        <p:spPr>
          <a:xfrm>
            <a:off x="4008164" y="4790103"/>
            <a:ext cx="1143050" cy="0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A4D5F532-E479-14AD-A748-B01EF93D2E9D}"/>
              </a:ext>
            </a:extLst>
          </p:cNvPr>
          <p:cNvSpPr txBox="1"/>
          <p:nvPr/>
        </p:nvSpPr>
        <p:spPr>
          <a:xfrm>
            <a:off x="5393129" y="4370842"/>
            <a:ext cx="189599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  <a:latin typeface="+mn-lt"/>
              </a:rPr>
              <a:t>2,5 tys. </a:t>
            </a:r>
            <a:br>
              <a:rPr lang="pl-PL" sz="1200" b="1" dirty="0">
                <a:solidFill>
                  <a:srgbClr val="C00000"/>
                </a:solidFill>
                <a:latin typeface="+mn-lt"/>
              </a:rPr>
            </a:br>
            <a:r>
              <a:rPr lang="pl-PL" sz="1200" dirty="0">
                <a:solidFill>
                  <a:srgbClr val="002060"/>
                </a:solidFill>
              </a:rPr>
              <a:t>f</a:t>
            </a:r>
            <a:r>
              <a:rPr lang="pl-PL" sz="1200" dirty="0">
                <a:solidFill>
                  <a:srgbClr val="002060"/>
                </a:solidFill>
                <a:latin typeface="+mn-lt"/>
              </a:rPr>
              <a:t>irm</a:t>
            </a:r>
            <a:r>
              <a:rPr lang="pl-PL" sz="1200" b="1" dirty="0">
                <a:solidFill>
                  <a:srgbClr val="C00000"/>
                </a:solidFill>
              </a:rPr>
              <a:t> </a:t>
            </a:r>
            <a:r>
              <a:rPr lang="pl-PL" sz="1200" dirty="0">
                <a:solidFill>
                  <a:srgbClr val="11306E"/>
                </a:solidFill>
                <a:latin typeface="+mn-lt"/>
              </a:rPr>
              <a:t>skorzystało</a:t>
            </a:r>
          </a:p>
          <a:p>
            <a:pPr algn="ctr"/>
            <a:r>
              <a:rPr lang="pl-PL" sz="1200" dirty="0">
                <a:solidFill>
                  <a:srgbClr val="11306E"/>
                </a:solidFill>
                <a:latin typeface="+mn-lt"/>
              </a:rPr>
              <a:t> z oferty projektu</a:t>
            </a:r>
            <a:endParaRPr lang="pl-PL" sz="1200" dirty="0">
              <a:solidFill>
                <a:srgbClr val="11306E"/>
              </a:solidFill>
              <a:latin typeface="+mn-lt"/>
              <a:sym typeface="Calibri Light"/>
            </a:endParaRPr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B64387B6-672C-AEFE-0124-ECA97D47359D}"/>
              </a:ext>
            </a:extLst>
          </p:cNvPr>
          <p:cNvCxnSpPr>
            <a:cxnSpLocks/>
          </p:cNvCxnSpPr>
          <p:nvPr/>
        </p:nvCxnSpPr>
        <p:spPr>
          <a:xfrm>
            <a:off x="4008164" y="6680536"/>
            <a:ext cx="1143050" cy="0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5DC61B52-A597-C452-AC6F-7C6E0C8A1761}"/>
              </a:ext>
            </a:extLst>
          </p:cNvPr>
          <p:cNvSpPr txBox="1"/>
          <p:nvPr/>
        </p:nvSpPr>
        <p:spPr>
          <a:xfrm>
            <a:off x="5489922" y="6172705"/>
            <a:ext cx="12260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</a:rPr>
              <a:t>582</a:t>
            </a:r>
            <a:r>
              <a:rPr lang="pl-PL" sz="24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</a:rPr>
              <a:t>firm</a:t>
            </a:r>
            <a:r>
              <a:rPr lang="pl-PL" sz="1200" b="1" dirty="0">
                <a:solidFill>
                  <a:srgbClr val="C00000"/>
                </a:solidFill>
              </a:rPr>
              <a:t> </a:t>
            </a:r>
            <a:r>
              <a:rPr lang="pl-PL" sz="1200" dirty="0">
                <a:solidFill>
                  <a:srgbClr val="002060"/>
                </a:solidFill>
              </a:rPr>
              <a:t>skorzystało z doradztwa</a:t>
            </a:r>
            <a:r>
              <a:rPr lang="pl-PL" sz="1200" dirty="0">
                <a:solidFill>
                  <a:srgbClr val="002060"/>
                </a:solidFill>
                <a:latin typeface="+mn-lt"/>
              </a:rPr>
              <a:t> 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1426BB31-681E-F6C9-0711-B9B5218AF4F8}"/>
              </a:ext>
            </a:extLst>
          </p:cNvPr>
          <p:cNvSpPr txBox="1"/>
          <p:nvPr/>
        </p:nvSpPr>
        <p:spPr>
          <a:xfrm>
            <a:off x="7320531" y="2256528"/>
            <a:ext cx="20162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algn="ctr"/>
            <a:r>
              <a:rPr lang="pl-PL" sz="3600" b="1" dirty="0">
                <a:solidFill>
                  <a:srgbClr val="C00000"/>
                </a:solidFill>
              </a:rPr>
              <a:t>139</a:t>
            </a:r>
            <a:r>
              <a:rPr lang="pl-PL" sz="1800" dirty="0">
                <a:solidFill>
                  <a:srgbClr val="002060"/>
                </a:solidFill>
              </a:rPr>
              <a:t> </a:t>
            </a:r>
            <a:br>
              <a:rPr lang="pl-PL" sz="1800" dirty="0">
                <a:solidFill>
                  <a:srgbClr val="002060"/>
                </a:solidFill>
              </a:rPr>
            </a:br>
            <a:r>
              <a:rPr lang="pl-PL" sz="1200" dirty="0">
                <a:solidFill>
                  <a:srgbClr val="002060"/>
                </a:solidFill>
              </a:rPr>
              <a:t>zrealizowanych projektów </a:t>
            </a:r>
            <a:br>
              <a:rPr lang="pl-PL" sz="1200" dirty="0">
                <a:solidFill>
                  <a:srgbClr val="002060"/>
                </a:solidFill>
              </a:rPr>
            </a:br>
            <a:r>
              <a:rPr lang="pl-PL" sz="1200" dirty="0">
                <a:solidFill>
                  <a:srgbClr val="002060"/>
                </a:solidFill>
              </a:rPr>
              <a:t>inwestycyjnych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2F8A8F4D-8D4A-9391-B783-387AE4A8AF4F}"/>
              </a:ext>
            </a:extLst>
          </p:cNvPr>
          <p:cNvSpPr txBox="1"/>
          <p:nvPr/>
        </p:nvSpPr>
        <p:spPr>
          <a:xfrm>
            <a:off x="7220668" y="4393893"/>
            <a:ext cx="22159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  <a:latin typeface="+mn-lt"/>
              </a:rPr>
              <a:t>587</a:t>
            </a:r>
            <a:r>
              <a:rPr lang="pl-PL" sz="1800" dirty="0">
                <a:solidFill>
                  <a:srgbClr val="11306E"/>
                </a:solidFill>
                <a:latin typeface="+mn-lt"/>
              </a:rPr>
              <a:t> </a:t>
            </a:r>
            <a:br>
              <a:rPr lang="pl-PL" sz="1800" dirty="0">
                <a:solidFill>
                  <a:srgbClr val="11306E"/>
                </a:solidFill>
                <a:latin typeface="+mn-lt"/>
              </a:rPr>
            </a:br>
            <a:r>
              <a:rPr lang="pl-PL" sz="1200" dirty="0">
                <a:solidFill>
                  <a:srgbClr val="11306E"/>
                </a:solidFill>
                <a:latin typeface="+mn-lt"/>
              </a:rPr>
              <a:t>udzielonych grantów </a:t>
            </a:r>
            <a:br>
              <a:rPr lang="pl-PL" sz="1200" dirty="0">
                <a:solidFill>
                  <a:srgbClr val="11306E"/>
                </a:solidFill>
                <a:latin typeface="+mn-lt"/>
              </a:rPr>
            </a:br>
            <a:r>
              <a:rPr lang="pl-PL" sz="1200" dirty="0">
                <a:solidFill>
                  <a:srgbClr val="11306E"/>
                </a:solidFill>
                <a:latin typeface="+mn-lt"/>
              </a:rPr>
              <a:t>(</a:t>
            </a:r>
            <a:r>
              <a:rPr lang="pl-PL" sz="1200" b="1" dirty="0">
                <a:solidFill>
                  <a:srgbClr val="C00000"/>
                </a:solidFill>
                <a:latin typeface="+mn-lt"/>
              </a:rPr>
              <a:t>21 mln zł</a:t>
            </a:r>
            <a:r>
              <a:rPr lang="pl-PL" sz="1200" dirty="0">
                <a:solidFill>
                  <a:srgbClr val="11306E"/>
                </a:solidFill>
                <a:latin typeface="+mn-lt"/>
              </a:rPr>
              <a:t>)</a:t>
            </a:r>
            <a:endParaRPr lang="pl-PL" sz="1200" dirty="0">
              <a:solidFill>
                <a:srgbClr val="11306E"/>
              </a:solidFill>
              <a:latin typeface="+mn-lt"/>
              <a:sym typeface="Calibri Light"/>
            </a:endParaRP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5546F973-0AC5-EF21-14F1-0640257C4915}"/>
              </a:ext>
            </a:extLst>
          </p:cNvPr>
          <p:cNvSpPr txBox="1"/>
          <p:nvPr/>
        </p:nvSpPr>
        <p:spPr>
          <a:xfrm>
            <a:off x="7620699" y="6141808"/>
            <a:ext cx="12260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  <a:latin typeface="+mn-lt"/>
              </a:rPr>
              <a:t>412</a:t>
            </a:r>
            <a:r>
              <a:rPr lang="pl-PL" sz="1800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n-lt"/>
              </a:rPr>
              <a:t>firm</a:t>
            </a:r>
            <a:r>
              <a:rPr lang="pl-PL" sz="1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pl-PL" sz="1200" dirty="0">
                <a:solidFill>
                  <a:srgbClr val="002060"/>
                </a:solidFill>
                <a:latin typeface="+mn-lt"/>
              </a:rPr>
              <a:t>doradczych 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n-lt"/>
              </a:rPr>
              <a:t>w bazie</a:t>
            </a:r>
            <a:endParaRPr lang="pl-PL" sz="1200" dirty="0">
              <a:solidFill>
                <a:srgbClr val="002060"/>
              </a:solidFill>
              <a:latin typeface="+mn-lt"/>
              <a:sym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9718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B9E242E-4F9F-5F8E-E5D5-A47571B057DB}"/>
              </a:ext>
            </a:extLst>
          </p:cNvPr>
          <p:cNvSpPr txBox="1"/>
          <p:nvPr/>
        </p:nvSpPr>
        <p:spPr>
          <a:xfrm>
            <a:off x="170235" y="102929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0000"/>
                </a:solidFill>
                <a:latin typeface="+mn-lt"/>
              </a:rPr>
              <a:t>Nowe Projekty Strategiczne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D34E3F1-5745-D92B-6D06-A14F950903DC}"/>
              </a:ext>
            </a:extLst>
          </p:cNvPr>
          <p:cNvSpPr txBox="1"/>
          <p:nvPr/>
        </p:nvSpPr>
        <p:spPr>
          <a:xfrm>
            <a:off x="170235" y="1115541"/>
            <a:ext cx="53482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2060"/>
                </a:solidFill>
                <a:latin typeface="+mn-lt"/>
              </a:rPr>
              <a:t>Invest in Pomerania 2030</a:t>
            </a:r>
            <a:endParaRPr lang="pl-PL" sz="3200" dirty="0">
              <a:solidFill>
                <a:srgbClr val="002060"/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396837EF-E528-6160-6B14-1A71692CA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22" y="195288"/>
            <a:ext cx="1162313" cy="1212640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A86546E6-970E-4230-263A-426083EFABC9}"/>
              </a:ext>
            </a:extLst>
          </p:cNvPr>
          <p:cNvSpPr/>
          <p:nvPr/>
        </p:nvSpPr>
        <p:spPr>
          <a:xfrm>
            <a:off x="3545706" y="5731593"/>
            <a:ext cx="1581730" cy="83139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EE4FBD6-80AC-7314-53EF-DA75DB89CBA1}"/>
              </a:ext>
            </a:extLst>
          </p:cNvPr>
          <p:cNvSpPr txBox="1"/>
          <p:nvPr/>
        </p:nvSpPr>
        <p:spPr>
          <a:xfrm>
            <a:off x="3643627" y="6093871"/>
            <a:ext cx="1888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C00000"/>
                </a:solidFill>
              </a:rPr>
              <a:t>190 mln zł</a:t>
            </a:r>
            <a:endParaRPr lang="pl-PL" sz="2400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B5527FC-3A9D-8125-25A2-33C753276430}"/>
              </a:ext>
            </a:extLst>
          </p:cNvPr>
          <p:cNvSpPr txBox="1"/>
          <p:nvPr/>
        </p:nvSpPr>
        <p:spPr>
          <a:xfrm>
            <a:off x="3731448" y="5771071"/>
            <a:ext cx="1449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Budżet</a:t>
            </a:r>
            <a:endParaRPr lang="pl-PL" sz="2000" dirty="0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7A0FA3AC-FF21-94BC-2E1B-9D164A6B2BB5}"/>
              </a:ext>
            </a:extLst>
          </p:cNvPr>
          <p:cNvGrpSpPr/>
          <p:nvPr/>
        </p:nvGrpSpPr>
        <p:grpSpPr>
          <a:xfrm>
            <a:off x="386950" y="2855342"/>
            <a:ext cx="2232248" cy="3313560"/>
            <a:chOff x="2249562" y="1574719"/>
            <a:chExt cx="2232248" cy="1801239"/>
          </a:xfrm>
        </p:grpSpPr>
        <p:sp>
          <p:nvSpPr>
            <p:cNvPr id="10" name="Prostokąt: zaokrąglone rogi 9">
              <a:extLst>
                <a:ext uri="{FF2B5EF4-FFF2-40B4-BE49-F238E27FC236}">
                  <a16:creationId xmlns:a16="http://schemas.microsoft.com/office/drawing/2014/main" id="{07F1C0A4-ADBA-CEE9-5BA3-40FEAE0D1BBA}"/>
                </a:ext>
              </a:extLst>
            </p:cNvPr>
            <p:cNvSpPr/>
            <p:nvPr/>
          </p:nvSpPr>
          <p:spPr>
            <a:xfrm>
              <a:off x="2249562" y="1574719"/>
              <a:ext cx="2232248" cy="18012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pole tekstowe 11">
              <a:extLst>
                <a:ext uri="{FF2B5EF4-FFF2-40B4-BE49-F238E27FC236}">
                  <a16:creationId xmlns:a16="http://schemas.microsoft.com/office/drawing/2014/main" id="{765D6691-7B82-2E67-1AE3-5C84037A043C}"/>
                </a:ext>
              </a:extLst>
            </p:cNvPr>
            <p:cNvSpPr txBox="1"/>
            <p:nvPr/>
          </p:nvSpPr>
          <p:spPr>
            <a:xfrm>
              <a:off x="2308102" y="1637636"/>
              <a:ext cx="216024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2800" b="1" dirty="0">
                  <a:solidFill>
                    <a:srgbClr val="002060"/>
                  </a:solidFill>
                </a:rPr>
                <a:t>Cel projektu</a:t>
              </a:r>
              <a:endParaRPr lang="pl-PL" sz="2800" dirty="0"/>
            </a:p>
          </p:txBody>
        </p:sp>
      </p:grp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54C36F5A-4494-9B84-DA1E-4C727C5636B4}"/>
              </a:ext>
            </a:extLst>
          </p:cNvPr>
          <p:cNvSpPr txBox="1"/>
          <p:nvPr/>
        </p:nvSpPr>
        <p:spPr>
          <a:xfrm>
            <a:off x="462069" y="3499998"/>
            <a:ext cx="201622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rgbClr val="002060"/>
                </a:solidFill>
              </a:rPr>
              <a:t>rozwój kompleksowej oferty usług dla nowych i obecnych inwestorów, skutkujący realizacją w regionie projektów inwestycyjnych </a:t>
            </a:r>
            <a:br>
              <a:rPr lang="pl-PL" sz="1600" dirty="0">
                <a:solidFill>
                  <a:srgbClr val="002060"/>
                </a:solidFill>
              </a:rPr>
            </a:br>
            <a:r>
              <a:rPr lang="pl-PL" sz="1600" dirty="0">
                <a:solidFill>
                  <a:srgbClr val="002060"/>
                </a:solidFill>
              </a:rPr>
              <a:t>i </a:t>
            </a:r>
            <a:r>
              <a:rPr lang="pl-PL" sz="1600" dirty="0" err="1">
                <a:solidFill>
                  <a:srgbClr val="002060"/>
                </a:solidFill>
              </a:rPr>
              <a:t>reinwestycyjnych</a:t>
            </a:r>
            <a:r>
              <a:rPr lang="pl-PL" sz="1600" dirty="0">
                <a:solidFill>
                  <a:srgbClr val="002060"/>
                </a:solidFill>
              </a:rPr>
              <a:t>, głównie w sektorach priorytetowych </a:t>
            </a:r>
            <a:endParaRPr lang="pl-PL" sz="1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813D6372-436D-EA82-FD4F-99562778434C}"/>
              </a:ext>
            </a:extLst>
          </p:cNvPr>
          <p:cNvGrpSpPr/>
          <p:nvPr/>
        </p:nvGrpSpPr>
        <p:grpSpPr>
          <a:xfrm>
            <a:off x="3254313" y="2936352"/>
            <a:ext cx="2238359" cy="1801239"/>
            <a:chOff x="2243451" y="1574719"/>
            <a:chExt cx="2238359" cy="1801239"/>
          </a:xfrm>
        </p:grpSpPr>
        <p:sp>
          <p:nvSpPr>
            <p:cNvPr id="15" name="Prostokąt: zaokrąglone rogi 14">
              <a:extLst>
                <a:ext uri="{FF2B5EF4-FFF2-40B4-BE49-F238E27FC236}">
                  <a16:creationId xmlns:a16="http://schemas.microsoft.com/office/drawing/2014/main" id="{C1440C6C-FCD5-55CF-0C3C-ABD4B4F3363A}"/>
                </a:ext>
              </a:extLst>
            </p:cNvPr>
            <p:cNvSpPr/>
            <p:nvPr/>
          </p:nvSpPr>
          <p:spPr>
            <a:xfrm>
              <a:off x="2249562" y="1574719"/>
              <a:ext cx="2232248" cy="18012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pole tekstowe 15">
              <a:extLst>
                <a:ext uri="{FF2B5EF4-FFF2-40B4-BE49-F238E27FC236}">
                  <a16:creationId xmlns:a16="http://schemas.microsoft.com/office/drawing/2014/main" id="{443256C6-5ABE-C018-8354-09ED75895476}"/>
                </a:ext>
              </a:extLst>
            </p:cNvPr>
            <p:cNvSpPr txBox="1"/>
            <p:nvPr/>
          </p:nvSpPr>
          <p:spPr>
            <a:xfrm>
              <a:off x="2243451" y="2156594"/>
              <a:ext cx="216024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2800" b="1" dirty="0">
                  <a:solidFill>
                    <a:srgbClr val="002060"/>
                  </a:solidFill>
                </a:rPr>
                <a:t>Działania</a:t>
              </a:r>
              <a:endParaRPr lang="pl-PL" sz="2800" dirty="0"/>
            </a:p>
          </p:txBody>
        </p:sp>
      </p:grp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08397A04-1705-AD0C-4CDC-C7D88046B940}"/>
              </a:ext>
            </a:extLst>
          </p:cNvPr>
          <p:cNvSpPr/>
          <p:nvPr/>
        </p:nvSpPr>
        <p:spPr>
          <a:xfrm>
            <a:off x="6776850" y="1892144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CA46919E-A012-1829-527E-F89D0B0DCD40}"/>
              </a:ext>
            </a:extLst>
          </p:cNvPr>
          <p:cNvSpPr/>
          <p:nvPr/>
        </p:nvSpPr>
        <p:spPr>
          <a:xfrm>
            <a:off x="6753748" y="2774730"/>
            <a:ext cx="2298799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1AB2A77-C1BB-0BFD-3FB4-B066F19CD54C}"/>
              </a:ext>
            </a:extLst>
          </p:cNvPr>
          <p:cNvSpPr/>
          <p:nvPr/>
        </p:nvSpPr>
        <p:spPr>
          <a:xfrm>
            <a:off x="6713574" y="3668881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58090AA7-BBB8-C7FD-B60B-EC262BC209AD}"/>
              </a:ext>
            </a:extLst>
          </p:cNvPr>
          <p:cNvSpPr/>
          <p:nvPr/>
        </p:nvSpPr>
        <p:spPr>
          <a:xfrm>
            <a:off x="6713574" y="4596698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E84272A4-6BE5-BB17-4EDC-895D93068249}"/>
              </a:ext>
            </a:extLst>
          </p:cNvPr>
          <p:cNvSpPr/>
          <p:nvPr/>
        </p:nvSpPr>
        <p:spPr>
          <a:xfrm>
            <a:off x="6713573" y="5492623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BF56E6BD-74CE-0677-7A2C-C63CA3DC77FA}"/>
              </a:ext>
            </a:extLst>
          </p:cNvPr>
          <p:cNvCxnSpPr>
            <a:cxnSpLocks/>
          </p:cNvCxnSpPr>
          <p:nvPr/>
        </p:nvCxnSpPr>
        <p:spPr>
          <a:xfrm flipV="1">
            <a:off x="5735166" y="2292152"/>
            <a:ext cx="923163" cy="695597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4838D139-F420-6724-35CA-5960B424FCD9}"/>
              </a:ext>
            </a:extLst>
          </p:cNvPr>
          <p:cNvCxnSpPr>
            <a:cxnSpLocks/>
          </p:cNvCxnSpPr>
          <p:nvPr/>
        </p:nvCxnSpPr>
        <p:spPr>
          <a:xfrm flipV="1">
            <a:off x="5735166" y="3115738"/>
            <a:ext cx="815315" cy="388576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5D1BD1E7-A5D4-DAE3-C430-AAB03E415299}"/>
              </a:ext>
            </a:extLst>
          </p:cNvPr>
          <p:cNvCxnSpPr>
            <a:cxnSpLocks/>
          </p:cNvCxnSpPr>
          <p:nvPr/>
        </p:nvCxnSpPr>
        <p:spPr>
          <a:xfrm>
            <a:off x="5735166" y="3909716"/>
            <a:ext cx="825742" cy="0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6DAA90AB-4666-5464-E9FC-D69E7941A4D8}"/>
              </a:ext>
            </a:extLst>
          </p:cNvPr>
          <p:cNvCxnSpPr>
            <a:cxnSpLocks/>
          </p:cNvCxnSpPr>
          <p:nvPr/>
        </p:nvCxnSpPr>
        <p:spPr>
          <a:xfrm>
            <a:off x="5735166" y="4269826"/>
            <a:ext cx="825742" cy="590131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375BDCB-94C1-D991-1212-FDF5E04D3364}"/>
              </a:ext>
            </a:extLst>
          </p:cNvPr>
          <p:cNvCxnSpPr>
            <a:cxnSpLocks/>
          </p:cNvCxnSpPr>
          <p:nvPr/>
        </p:nvCxnSpPr>
        <p:spPr>
          <a:xfrm>
            <a:off x="5705946" y="4780972"/>
            <a:ext cx="792088" cy="644656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0664835C-B802-4B97-DDFC-73AC22E87328}"/>
              </a:ext>
            </a:extLst>
          </p:cNvPr>
          <p:cNvSpPr txBox="1"/>
          <p:nvPr/>
        </p:nvSpPr>
        <p:spPr>
          <a:xfrm>
            <a:off x="6831325" y="1837686"/>
            <a:ext cx="2065618" cy="641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pozyskiwanie </a:t>
            </a:r>
            <a:b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i wsparcie inwestorów</a:t>
            </a:r>
            <a:endParaRPr lang="pl-PL" sz="16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B8F6F8E6-48E1-9A8B-ACE1-0A8882123FD7}"/>
              </a:ext>
            </a:extLst>
          </p:cNvPr>
          <p:cNvSpPr txBox="1"/>
          <p:nvPr/>
        </p:nvSpPr>
        <p:spPr>
          <a:xfrm>
            <a:off x="6713573" y="2699501"/>
            <a:ext cx="2369355" cy="641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przygotowanie i prezentacja oferty regionu</a:t>
            </a:r>
            <a:endParaRPr lang="pl-PL" sz="16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6974F178-04B2-E769-9540-6B3D462913CD}"/>
              </a:ext>
            </a:extLst>
          </p:cNvPr>
          <p:cNvSpPr txBox="1"/>
          <p:nvPr/>
        </p:nvSpPr>
        <p:spPr>
          <a:xfrm>
            <a:off x="7354800" y="3742047"/>
            <a:ext cx="905842" cy="358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g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ranty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1C9CB86F-6494-4748-A3DD-3064E8ADC17B}"/>
              </a:ext>
            </a:extLst>
          </p:cNvPr>
          <p:cNvSpPr txBox="1"/>
          <p:nvPr/>
        </p:nvSpPr>
        <p:spPr>
          <a:xfrm>
            <a:off x="6691597" y="4664449"/>
            <a:ext cx="2232247" cy="342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1500" dirty="0">
                <a:solidFill>
                  <a:srgbClr val="002060"/>
                </a:solidFill>
                <a:ea typeface="Times New Roman" panose="02020603050405020304" pitchFamily="18" charset="0"/>
              </a:rPr>
              <a:t>pozyskiwanie talentów</a:t>
            </a:r>
            <a:endParaRPr lang="pl-PL" sz="15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44F27625-7955-58AE-73E6-D505BDDC9F72}"/>
              </a:ext>
            </a:extLst>
          </p:cNvPr>
          <p:cNvSpPr txBox="1"/>
          <p:nvPr/>
        </p:nvSpPr>
        <p:spPr>
          <a:xfrm>
            <a:off x="6680298" y="5558600"/>
            <a:ext cx="2298799" cy="358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b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adania i analizy rynkowe</a:t>
            </a:r>
          </a:p>
        </p:txBody>
      </p:sp>
    </p:spTree>
    <p:extLst>
      <p:ext uri="{BB962C8B-B14F-4D97-AF65-F5344CB8AC3E}">
        <p14:creationId xmlns:p14="http://schemas.microsoft.com/office/powerpoint/2010/main" val="11298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8E40E28-F897-2375-CE64-C4709C3A80A3}"/>
              </a:ext>
            </a:extLst>
          </p:cNvPr>
          <p:cNvSpPr txBox="1"/>
          <p:nvPr/>
        </p:nvSpPr>
        <p:spPr>
          <a:xfrm>
            <a:off x="142032" y="1033882"/>
            <a:ext cx="6860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2060"/>
                </a:solidFill>
                <a:latin typeface="+mn-lt"/>
              </a:rPr>
              <a:t>Invest in Pomerania 2030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08D14DF-70EC-9646-52DB-2A39B5D2A8CD}"/>
              </a:ext>
            </a:extLst>
          </p:cNvPr>
          <p:cNvSpPr txBox="1"/>
          <p:nvPr/>
        </p:nvSpPr>
        <p:spPr>
          <a:xfrm>
            <a:off x="144711" y="15970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0000"/>
                </a:solidFill>
                <a:latin typeface="+mn-lt"/>
              </a:rPr>
              <a:t>Nowe Projekty Strategiczne</a:t>
            </a:r>
          </a:p>
        </p:txBody>
      </p: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0E6FDBAF-806A-DC57-158A-C87F65692FA6}"/>
              </a:ext>
            </a:extLst>
          </p:cNvPr>
          <p:cNvSpPr/>
          <p:nvPr/>
        </p:nvSpPr>
        <p:spPr>
          <a:xfrm>
            <a:off x="3603017" y="1978663"/>
            <a:ext cx="2635184" cy="72008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1783254B-546A-DDA7-9250-EA96AF2C338F}"/>
              </a:ext>
            </a:extLst>
          </p:cNvPr>
          <p:cNvSpPr txBox="1"/>
          <p:nvPr/>
        </p:nvSpPr>
        <p:spPr>
          <a:xfrm>
            <a:off x="4139624" y="2030078"/>
            <a:ext cx="2016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2024 rok</a:t>
            </a:r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138BA84C-3E13-A6E1-608E-7C045A2C1C64}"/>
              </a:ext>
            </a:extLst>
          </p:cNvPr>
          <p:cNvSpPr/>
          <p:nvPr/>
        </p:nvSpPr>
        <p:spPr>
          <a:xfrm>
            <a:off x="1022073" y="4673745"/>
            <a:ext cx="3484494" cy="26642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BE4E864-435F-ED26-5866-701E55FD75D3}"/>
              </a:ext>
            </a:extLst>
          </p:cNvPr>
          <p:cNvSpPr txBox="1"/>
          <p:nvPr/>
        </p:nvSpPr>
        <p:spPr>
          <a:xfrm>
            <a:off x="1140048" y="4858140"/>
            <a:ext cx="316835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solidFill>
                  <a:srgbClr val="002060"/>
                </a:solidFill>
              </a:rPr>
              <a:t>Wybrane działania:</a:t>
            </a: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MIPIM</a:t>
            </a: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 Real</a:t>
            </a: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Infoshare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Manager of </a:t>
            </a:r>
            <a:r>
              <a:rPr lang="pl-PL" sz="1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Tomorrow</a:t>
            </a:r>
            <a:endParaRPr lang="pl-PL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Semicon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Europe</a:t>
            </a: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pl-PL" sz="1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Semiconductors</a:t>
            </a: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Summit</a:t>
            </a:r>
            <a:endParaRPr lang="pl-PL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5F808114-FD63-3BE3-127E-EEDA35B87DE9}"/>
              </a:ext>
            </a:extLst>
          </p:cNvPr>
          <p:cNvSpPr/>
          <p:nvPr/>
        </p:nvSpPr>
        <p:spPr>
          <a:xfrm>
            <a:off x="5925891" y="4673745"/>
            <a:ext cx="2635184" cy="87292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61FCBF3-0FD5-4D30-B7ED-B1335C6BE9F0}"/>
              </a:ext>
            </a:extLst>
          </p:cNvPr>
          <p:cNvSpPr txBox="1"/>
          <p:nvPr/>
        </p:nvSpPr>
        <p:spPr>
          <a:xfrm>
            <a:off x="6155848" y="4888608"/>
            <a:ext cx="20602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pl-PL" b="1" dirty="0">
                <a:solidFill>
                  <a:srgbClr val="002060"/>
                </a:solidFill>
              </a:rPr>
              <a:t>Konkursy grantowe </a:t>
            </a:r>
            <a:endParaRPr lang="pl-PL" sz="1800" b="1" dirty="0">
              <a:solidFill>
                <a:srgbClr val="002060"/>
              </a:solidFill>
            </a:endParaRP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63004253-CBDF-F320-06F6-F99558427C89}"/>
              </a:ext>
            </a:extLst>
          </p:cNvPr>
          <p:cNvCxnSpPr>
            <a:cxnSpLocks/>
          </p:cNvCxnSpPr>
          <p:nvPr/>
        </p:nvCxnSpPr>
        <p:spPr>
          <a:xfrm flipH="1">
            <a:off x="3113658" y="3505925"/>
            <a:ext cx="705383" cy="995972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C2AFB441-CE15-CC54-299A-D0EDC545B398}"/>
              </a:ext>
            </a:extLst>
          </p:cNvPr>
          <p:cNvCxnSpPr>
            <a:cxnSpLocks/>
          </p:cNvCxnSpPr>
          <p:nvPr/>
        </p:nvCxnSpPr>
        <p:spPr>
          <a:xfrm>
            <a:off x="6200994" y="3522874"/>
            <a:ext cx="705383" cy="995972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>
            <a:extLst>
              <a:ext uri="{FF2B5EF4-FFF2-40B4-BE49-F238E27FC236}">
                <a16:creationId xmlns:a16="http://schemas.microsoft.com/office/drawing/2014/main" id="{33593D16-BE8A-B7AD-F8F9-A66B371DF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22" y="195288"/>
            <a:ext cx="1162313" cy="121264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CD7BCB1E-7EDA-64FC-3136-BDCC9004AB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5627" y="2853642"/>
            <a:ext cx="4320480" cy="614578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70BCA4DD-3614-4008-B572-47380D33C8C4}"/>
              </a:ext>
            </a:extLst>
          </p:cNvPr>
          <p:cNvSpPr txBox="1"/>
          <p:nvPr/>
        </p:nvSpPr>
        <p:spPr>
          <a:xfrm>
            <a:off x="2969642" y="2976340"/>
            <a:ext cx="5385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/>
              <a:t>pozyskiwanie i wsparcie inwestorów</a:t>
            </a:r>
          </a:p>
        </p:txBody>
      </p:sp>
    </p:spTree>
    <p:extLst>
      <p:ext uri="{BB962C8B-B14F-4D97-AF65-F5344CB8AC3E}">
        <p14:creationId xmlns:p14="http://schemas.microsoft.com/office/powerpoint/2010/main" val="256418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8E40E28-F897-2375-CE64-C4709C3A80A3}"/>
              </a:ext>
            </a:extLst>
          </p:cNvPr>
          <p:cNvSpPr txBox="1"/>
          <p:nvPr/>
        </p:nvSpPr>
        <p:spPr>
          <a:xfrm>
            <a:off x="142032" y="1033882"/>
            <a:ext cx="6860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2060"/>
                </a:solidFill>
              </a:rPr>
              <a:t>Pomorski Broker Eksportowy 2030 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08D14DF-70EC-9646-52DB-2A39B5D2A8CD}"/>
              </a:ext>
            </a:extLst>
          </p:cNvPr>
          <p:cNvSpPr txBox="1"/>
          <p:nvPr/>
        </p:nvSpPr>
        <p:spPr>
          <a:xfrm>
            <a:off x="144711" y="15970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0000"/>
                </a:solidFill>
                <a:latin typeface="+mn-lt"/>
              </a:rPr>
              <a:t>Nowe Projekty Strategiczne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715C8F9-39B1-B761-FA1D-FFE6D44C1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66" y="190532"/>
            <a:ext cx="1353703" cy="1238143"/>
          </a:xfrm>
          <a:prstGeom prst="rect">
            <a:avLst/>
          </a:prstGeom>
        </p:spPr>
      </p:pic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1673A585-2565-648D-9D97-00545719B7D5}"/>
              </a:ext>
            </a:extLst>
          </p:cNvPr>
          <p:cNvSpPr/>
          <p:nvPr/>
        </p:nvSpPr>
        <p:spPr>
          <a:xfrm>
            <a:off x="2468554" y="5731593"/>
            <a:ext cx="1581730" cy="83139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71F47D0C-8287-C7D0-02AB-3FC5E4A48B8D}"/>
              </a:ext>
            </a:extLst>
          </p:cNvPr>
          <p:cNvSpPr txBox="1"/>
          <p:nvPr/>
        </p:nvSpPr>
        <p:spPr>
          <a:xfrm>
            <a:off x="2566475" y="6093871"/>
            <a:ext cx="1888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C00000"/>
                </a:solidFill>
              </a:rPr>
              <a:t>94 mln zł</a:t>
            </a:r>
            <a:endParaRPr lang="pl-PL" sz="2400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236CDC81-E858-2ED6-4820-B7E14B4F187C}"/>
              </a:ext>
            </a:extLst>
          </p:cNvPr>
          <p:cNvSpPr txBox="1"/>
          <p:nvPr/>
        </p:nvSpPr>
        <p:spPr>
          <a:xfrm>
            <a:off x="2654296" y="5771071"/>
            <a:ext cx="1449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Budżet</a:t>
            </a:r>
            <a:endParaRPr lang="pl-PL" sz="2000" dirty="0"/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57133DC7-8F64-8E51-07ED-FC4B41AB220E}"/>
              </a:ext>
            </a:extLst>
          </p:cNvPr>
          <p:cNvGrpSpPr/>
          <p:nvPr/>
        </p:nvGrpSpPr>
        <p:grpSpPr>
          <a:xfrm>
            <a:off x="386950" y="2855342"/>
            <a:ext cx="2232248" cy="1801239"/>
            <a:chOff x="2249562" y="1574719"/>
            <a:chExt cx="2232248" cy="1801239"/>
          </a:xfrm>
        </p:grpSpPr>
        <p:sp>
          <p:nvSpPr>
            <p:cNvPr id="19" name="Prostokąt: zaokrąglone rogi 18">
              <a:extLst>
                <a:ext uri="{FF2B5EF4-FFF2-40B4-BE49-F238E27FC236}">
                  <a16:creationId xmlns:a16="http://schemas.microsoft.com/office/drawing/2014/main" id="{3AD5A85F-49B8-FB2F-B5DC-84BF2EA1D961}"/>
                </a:ext>
              </a:extLst>
            </p:cNvPr>
            <p:cNvSpPr/>
            <p:nvPr/>
          </p:nvSpPr>
          <p:spPr>
            <a:xfrm>
              <a:off x="2249562" y="1574719"/>
              <a:ext cx="2232248" cy="18012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ole tekstowe 20">
              <a:extLst>
                <a:ext uri="{FF2B5EF4-FFF2-40B4-BE49-F238E27FC236}">
                  <a16:creationId xmlns:a16="http://schemas.microsoft.com/office/drawing/2014/main" id="{4920FF12-188A-38B4-F356-A28347742FD8}"/>
                </a:ext>
              </a:extLst>
            </p:cNvPr>
            <p:cNvSpPr txBox="1"/>
            <p:nvPr/>
          </p:nvSpPr>
          <p:spPr>
            <a:xfrm>
              <a:off x="2285566" y="1784953"/>
              <a:ext cx="216024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2800" b="1" dirty="0">
                  <a:solidFill>
                    <a:srgbClr val="002060"/>
                  </a:solidFill>
                </a:rPr>
                <a:t>Cel projektu</a:t>
              </a:r>
              <a:endParaRPr lang="pl-PL" sz="2800" dirty="0"/>
            </a:p>
          </p:txBody>
        </p:sp>
      </p:grp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BBEF2A3B-E683-CFBC-F308-242DCA2CCDF0}"/>
              </a:ext>
            </a:extLst>
          </p:cNvPr>
          <p:cNvSpPr txBox="1"/>
          <p:nvPr/>
        </p:nvSpPr>
        <p:spPr>
          <a:xfrm>
            <a:off x="494962" y="3614357"/>
            <a:ext cx="2016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rgbClr val="002060"/>
                </a:solidFill>
              </a:rPr>
              <a:t>W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zrost aktywności eksportowej pomorskich MSP </a:t>
            </a:r>
            <a:endParaRPr lang="pl-PL" sz="1600" dirty="0"/>
          </a:p>
        </p:txBody>
      </p:sp>
      <p:grpSp>
        <p:nvGrpSpPr>
          <p:cNvPr id="27" name="Grupa 26">
            <a:extLst>
              <a:ext uri="{FF2B5EF4-FFF2-40B4-BE49-F238E27FC236}">
                <a16:creationId xmlns:a16="http://schemas.microsoft.com/office/drawing/2014/main" id="{86A8F8B9-281E-DC9C-48A7-82EBBFA3A8E5}"/>
              </a:ext>
            </a:extLst>
          </p:cNvPr>
          <p:cNvGrpSpPr/>
          <p:nvPr/>
        </p:nvGrpSpPr>
        <p:grpSpPr>
          <a:xfrm>
            <a:off x="3259419" y="2894272"/>
            <a:ext cx="2232248" cy="1801239"/>
            <a:chOff x="2249562" y="1574719"/>
            <a:chExt cx="2232248" cy="1801239"/>
          </a:xfrm>
        </p:grpSpPr>
        <p:sp>
          <p:nvSpPr>
            <p:cNvPr id="28" name="Prostokąt: zaokrąglone rogi 27">
              <a:extLst>
                <a:ext uri="{FF2B5EF4-FFF2-40B4-BE49-F238E27FC236}">
                  <a16:creationId xmlns:a16="http://schemas.microsoft.com/office/drawing/2014/main" id="{88428EEF-ADC1-8A43-B9AF-22856065B77B}"/>
                </a:ext>
              </a:extLst>
            </p:cNvPr>
            <p:cNvSpPr/>
            <p:nvPr/>
          </p:nvSpPr>
          <p:spPr>
            <a:xfrm>
              <a:off x="2249562" y="1574719"/>
              <a:ext cx="2232248" cy="18012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pole tekstowe 28">
              <a:extLst>
                <a:ext uri="{FF2B5EF4-FFF2-40B4-BE49-F238E27FC236}">
                  <a16:creationId xmlns:a16="http://schemas.microsoft.com/office/drawing/2014/main" id="{72C1F025-81FE-D94D-E66E-69D5330FEC7A}"/>
                </a:ext>
              </a:extLst>
            </p:cNvPr>
            <p:cNvSpPr txBox="1"/>
            <p:nvPr/>
          </p:nvSpPr>
          <p:spPr>
            <a:xfrm>
              <a:off x="2249661" y="2066943"/>
              <a:ext cx="216024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2800" b="1" dirty="0">
                  <a:solidFill>
                    <a:srgbClr val="002060"/>
                  </a:solidFill>
                </a:rPr>
                <a:t>Działania</a:t>
              </a:r>
              <a:endParaRPr lang="pl-PL" sz="2800" dirty="0"/>
            </a:p>
          </p:txBody>
        </p:sp>
      </p:grp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0E6FDBAF-806A-DC57-158A-C87F65692FA6}"/>
              </a:ext>
            </a:extLst>
          </p:cNvPr>
          <p:cNvSpPr/>
          <p:nvPr/>
        </p:nvSpPr>
        <p:spPr>
          <a:xfrm>
            <a:off x="6776850" y="1892144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00110F0E-6B48-27E9-9E91-004EA3700B60}"/>
              </a:ext>
            </a:extLst>
          </p:cNvPr>
          <p:cNvSpPr/>
          <p:nvPr/>
        </p:nvSpPr>
        <p:spPr>
          <a:xfrm>
            <a:off x="6753748" y="2774730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DE51D1C0-A692-C69E-D285-2B8EDE80D2FA}"/>
              </a:ext>
            </a:extLst>
          </p:cNvPr>
          <p:cNvSpPr/>
          <p:nvPr/>
        </p:nvSpPr>
        <p:spPr>
          <a:xfrm>
            <a:off x="6713574" y="3668881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: zaokrąglone rogi 34">
            <a:extLst>
              <a:ext uri="{FF2B5EF4-FFF2-40B4-BE49-F238E27FC236}">
                <a16:creationId xmlns:a16="http://schemas.microsoft.com/office/drawing/2014/main" id="{9DE9D502-5336-7248-2CAA-3D641F6BD4A2}"/>
              </a:ext>
            </a:extLst>
          </p:cNvPr>
          <p:cNvSpPr/>
          <p:nvPr/>
        </p:nvSpPr>
        <p:spPr>
          <a:xfrm>
            <a:off x="6713574" y="4596698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: zaokrąglone rogi 35">
            <a:extLst>
              <a:ext uri="{FF2B5EF4-FFF2-40B4-BE49-F238E27FC236}">
                <a16:creationId xmlns:a16="http://schemas.microsoft.com/office/drawing/2014/main" id="{CA7F1C36-434F-1A67-D317-3F97C0A4CD1C}"/>
              </a:ext>
            </a:extLst>
          </p:cNvPr>
          <p:cNvSpPr/>
          <p:nvPr/>
        </p:nvSpPr>
        <p:spPr>
          <a:xfrm>
            <a:off x="6713573" y="5492623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22DAC15A-D1BA-0332-B6CB-22BE295F1676}"/>
              </a:ext>
            </a:extLst>
          </p:cNvPr>
          <p:cNvCxnSpPr>
            <a:cxnSpLocks/>
          </p:cNvCxnSpPr>
          <p:nvPr/>
        </p:nvCxnSpPr>
        <p:spPr>
          <a:xfrm flipV="1">
            <a:off x="5735166" y="2292152"/>
            <a:ext cx="923163" cy="695597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03AA4943-6824-2A75-1C28-40B8403EC0F4}"/>
              </a:ext>
            </a:extLst>
          </p:cNvPr>
          <p:cNvCxnSpPr>
            <a:cxnSpLocks/>
          </p:cNvCxnSpPr>
          <p:nvPr/>
        </p:nvCxnSpPr>
        <p:spPr>
          <a:xfrm flipV="1">
            <a:off x="5735166" y="3115738"/>
            <a:ext cx="815315" cy="388576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48466E99-3297-8C08-B90D-40D13437DF77}"/>
              </a:ext>
            </a:extLst>
          </p:cNvPr>
          <p:cNvCxnSpPr>
            <a:cxnSpLocks/>
          </p:cNvCxnSpPr>
          <p:nvPr/>
        </p:nvCxnSpPr>
        <p:spPr>
          <a:xfrm>
            <a:off x="5735166" y="3909716"/>
            <a:ext cx="825742" cy="0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7DAFD9F5-C303-2EB4-364A-6AB5C1C548C8}"/>
              </a:ext>
            </a:extLst>
          </p:cNvPr>
          <p:cNvCxnSpPr>
            <a:cxnSpLocks/>
          </p:cNvCxnSpPr>
          <p:nvPr/>
        </p:nvCxnSpPr>
        <p:spPr>
          <a:xfrm>
            <a:off x="5735166" y="4269826"/>
            <a:ext cx="825742" cy="590131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9A805AE1-5E69-264A-EC84-4A0063C5AFC6}"/>
              </a:ext>
            </a:extLst>
          </p:cNvPr>
          <p:cNvCxnSpPr>
            <a:cxnSpLocks/>
          </p:cNvCxnSpPr>
          <p:nvPr/>
        </p:nvCxnSpPr>
        <p:spPr>
          <a:xfrm>
            <a:off x="5705946" y="4780972"/>
            <a:ext cx="792088" cy="644656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E3652D88-15D0-2C40-6B30-D11E1BED26E8}"/>
              </a:ext>
            </a:extLst>
          </p:cNvPr>
          <p:cNvSpPr txBox="1"/>
          <p:nvPr/>
        </p:nvSpPr>
        <p:spPr>
          <a:xfrm>
            <a:off x="6831325" y="1837686"/>
            <a:ext cx="2065618" cy="641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s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potkania  i seminaria informacyjne </a:t>
            </a:r>
          </a:p>
        </p:txBody>
      </p: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944CF758-2472-8ACC-7277-1FD0E701A6D7}"/>
              </a:ext>
            </a:extLst>
          </p:cNvPr>
          <p:cNvSpPr txBox="1"/>
          <p:nvPr/>
        </p:nvSpPr>
        <p:spPr>
          <a:xfrm>
            <a:off x="6840126" y="2745621"/>
            <a:ext cx="2105696" cy="641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w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yjazdy na wydarzenia gospodarcze</a:t>
            </a: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AD688521-00C3-7F05-43A3-5887C5F37C43}"/>
              </a:ext>
            </a:extLst>
          </p:cNvPr>
          <p:cNvSpPr txBox="1"/>
          <p:nvPr/>
        </p:nvSpPr>
        <p:spPr>
          <a:xfrm>
            <a:off x="7354800" y="3742047"/>
            <a:ext cx="905842" cy="358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g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ranty</a:t>
            </a:r>
          </a:p>
        </p:txBody>
      </p:sp>
      <p:sp>
        <p:nvSpPr>
          <p:cNvPr id="55" name="pole tekstowe 54">
            <a:extLst>
              <a:ext uri="{FF2B5EF4-FFF2-40B4-BE49-F238E27FC236}">
                <a16:creationId xmlns:a16="http://schemas.microsoft.com/office/drawing/2014/main" id="{C6CFE786-F6CE-6548-CBDB-29E8242AB0E5}"/>
              </a:ext>
            </a:extLst>
          </p:cNvPr>
          <p:cNvSpPr txBox="1"/>
          <p:nvPr/>
        </p:nvSpPr>
        <p:spPr>
          <a:xfrm>
            <a:off x="6713575" y="4569306"/>
            <a:ext cx="2232247" cy="607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1500" dirty="0">
                <a:solidFill>
                  <a:srgbClr val="002060"/>
                </a:solidFill>
                <a:ea typeface="Times New Roman" panose="02020603050405020304" pitchFamily="18" charset="0"/>
              </a:rPr>
              <a:t>p</a:t>
            </a:r>
            <a:r>
              <a:rPr lang="pl-PL" sz="15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romocja wydarzeń </a:t>
            </a:r>
            <a:br>
              <a:rPr lang="pl-PL" sz="15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</a:br>
            <a:r>
              <a:rPr lang="pl-PL" sz="15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i pomorskich eksporterów 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2ADEA2C6-9BF6-4957-7D11-AC80C0CA8867}"/>
              </a:ext>
            </a:extLst>
          </p:cNvPr>
          <p:cNvSpPr txBox="1"/>
          <p:nvPr/>
        </p:nvSpPr>
        <p:spPr>
          <a:xfrm>
            <a:off x="6680298" y="5558600"/>
            <a:ext cx="2298799" cy="358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b</a:t>
            </a:r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adania i analizy rynkowe</a:t>
            </a:r>
          </a:p>
        </p:txBody>
      </p:sp>
    </p:spTree>
    <p:extLst>
      <p:ext uri="{BB962C8B-B14F-4D97-AF65-F5344CB8AC3E}">
        <p14:creationId xmlns:p14="http://schemas.microsoft.com/office/powerpoint/2010/main" val="216613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8E40E28-F897-2375-CE64-C4709C3A80A3}"/>
              </a:ext>
            </a:extLst>
          </p:cNvPr>
          <p:cNvSpPr txBox="1"/>
          <p:nvPr/>
        </p:nvSpPr>
        <p:spPr>
          <a:xfrm>
            <a:off x="142032" y="1033882"/>
            <a:ext cx="6860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2060"/>
                </a:solidFill>
              </a:rPr>
              <a:t>Pomorski Broker Eksportowy 2030 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08D14DF-70EC-9646-52DB-2A39B5D2A8CD}"/>
              </a:ext>
            </a:extLst>
          </p:cNvPr>
          <p:cNvSpPr txBox="1"/>
          <p:nvPr/>
        </p:nvSpPr>
        <p:spPr>
          <a:xfrm>
            <a:off x="144711" y="15970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0000"/>
                </a:solidFill>
                <a:latin typeface="+mn-lt"/>
              </a:rPr>
              <a:t>Nowe Projekty Strategiczne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715C8F9-39B1-B761-FA1D-FFE6D44C1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66" y="190532"/>
            <a:ext cx="1353703" cy="1238143"/>
          </a:xfrm>
          <a:prstGeom prst="rect">
            <a:avLst/>
          </a:prstGeom>
        </p:spPr>
      </p:pic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0E6FDBAF-806A-DC57-158A-C87F65692FA6}"/>
              </a:ext>
            </a:extLst>
          </p:cNvPr>
          <p:cNvSpPr/>
          <p:nvPr/>
        </p:nvSpPr>
        <p:spPr>
          <a:xfrm>
            <a:off x="3603017" y="1978663"/>
            <a:ext cx="2635184" cy="72008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1783254B-546A-DDA7-9250-EA96AF2C338F}"/>
              </a:ext>
            </a:extLst>
          </p:cNvPr>
          <p:cNvSpPr txBox="1"/>
          <p:nvPr/>
        </p:nvSpPr>
        <p:spPr>
          <a:xfrm>
            <a:off x="4139624" y="2030078"/>
            <a:ext cx="2016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2024 rok</a:t>
            </a:r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138BA84C-3E13-A6E1-608E-7C045A2C1C64}"/>
              </a:ext>
            </a:extLst>
          </p:cNvPr>
          <p:cNvSpPr/>
          <p:nvPr/>
        </p:nvSpPr>
        <p:spPr>
          <a:xfrm>
            <a:off x="1069324" y="4205260"/>
            <a:ext cx="3484494" cy="26642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BE4E864-435F-ED26-5866-701E55FD75D3}"/>
              </a:ext>
            </a:extLst>
          </p:cNvPr>
          <p:cNvSpPr txBox="1"/>
          <p:nvPr/>
        </p:nvSpPr>
        <p:spPr>
          <a:xfrm>
            <a:off x="1169442" y="4414023"/>
            <a:ext cx="33843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solidFill>
                  <a:srgbClr val="002060"/>
                </a:solidFill>
              </a:rPr>
              <a:t>Targi</a:t>
            </a: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offshor</a:t>
            </a: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- </a:t>
            </a:r>
            <a:r>
              <a:rPr lang="en-GB" sz="14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WindEurope</a:t>
            </a:r>
            <a: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Bilbao</a:t>
            </a:r>
            <a:endParaRPr lang="pl-PL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branża morska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 Japan </a:t>
            </a: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Tokio</a:t>
            </a:r>
            <a:endParaRPr lang="pl-PL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branż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wodoro</a:t>
            </a:r>
            <a:r>
              <a:rPr lang="pl-PL" sz="1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 Hydrogen Summit &amp; </a:t>
            </a:r>
            <a:r>
              <a:rPr lang="en-GB" sz="14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Exhibitio</a:t>
            </a:r>
            <a:r>
              <a:rPr lang="pl-PL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Rotterdam </a:t>
            </a:r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ranża </a:t>
            </a:r>
            <a:r>
              <a:rPr lang="pl-PL" sz="14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1400" dirty="0" err="1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osmicza</a:t>
            </a: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Targi/misja w Indonezji</a:t>
            </a:r>
          </a:p>
          <a:p>
            <a:endParaRPr lang="pl-PL" dirty="0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5F808114-FD63-3BE3-127E-EEDA35B87DE9}"/>
              </a:ext>
            </a:extLst>
          </p:cNvPr>
          <p:cNvSpPr/>
          <p:nvPr/>
        </p:nvSpPr>
        <p:spPr>
          <a:xfrm>
            <a:off x="5345906" y="4236359"/>
            <a:ext cx="2635184" cy="87292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61FCBF3-0FD5-4D30-B7ED-B1335C6BE9F0}"/>
              </a:ext>
            </a:extLst>
          </p:cNvPr>
          <p:cNvSpPr txBox="1"/>
          <p:nvPr/>
        </p:nvSpPr>
        <p:spPr>
          <a:xfrm>
            <a:off x="5633393" y="4469662"/>
            <a:ext cx="20602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pl-PL" b="1" dirty="0">
                <a:solidFill>
                  <a:srgbClr val="002060"/>
                </a:solidFill>
              </a:rPr>
              <a:t>Konkursy grantowe </a:t>
            </a:r>
            <a:endParaRPr lang="pl-PL" sz="1800" b="1" dirty="0">
              <a:solidFill>
                <a:srgbClr val="002060"/>
              </a:solidFill>
            </a:endParaRP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63004253-CBDF-F320-06F6-F99558427C89}"/>
              </a:ext>
            </a:extLst>
          </p:cNvPr>
          <p:cNvCxnSpPr>
            <a:cxnSpLocks/>
          </p:cNvCxnSpPr>
          <p:nvPr/>
        </p:nvCxnSpPr>
        <p:spPr>
          <a:xfrm flipH="1">
            <a:off x="3556110" y="2927881"/>
            <a:ext cx="705383" cy="995972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C2AFB441-CE15-CC54-299A-D0EDC545B398}"/>
              </a:ext>
            </a:extLst>
          </p:cNvPr>
          <p:cNvCxnSpPr>
            <a:cxnSpLocks/>
          </p:cNvCxnSpPr>
          <p:nvPr/>
        </p:nvCxnSpPr>
        <p:spPr>
          <a:xfrm>
            <a:off x="5345906" y="2927881"/>
            <a:ext cx="601563" cy="995972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44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08D14DF-70EC-9646-52DB-2A39B5D2A8CD}"/>
              </a:ext>
            </a:extLst>
          </p:cNvPr>
          <p:cNvSpPr txBox="1"/>
          <p:nvPr/>
        </p:nvSpPr>
        <p:spPr>
          <a:xfrm>
            <a:off x="144711" y="15970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0000"/>
                </a:solidFill>
                <a:latin typeface="+mn-lt"/>
              </a:rPr>
              <a:t>Nowe Projekty Strategiczne</a:t>
            </a:r>
          </a:p>
        </p:txBody>
      </p:sp>
      <p:sp>
        <p:nvSpPr>
          <p:cNvPr id="4" name="Symbol zastępczy numeru slajdu 2">
            <a:extLst>
              <a:ext uri="{FF2B5EF4-FFF2-40B4-BE49-F238E27FC236}">
                <a16:creationId xmlns:a16="http://schemas.microsoft.com/office/drawing/2014/main" id="{AA2E6339-EE61-2CE6-6D3F-8D98597DCA28}"/>
              </a:ext>
            </a:extLst>
          </p:cNvPr>
          <p:cNvSpPr txBox="1">
            <a:spLocks/>
          </p:cNvSpPr>
          <p:nvPr/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BC87749-F22D-D1E3-EBDC-C37059A7FB8F}"/>
              </a:ext>
            </a:extLst>
          </p:cNvPr>
          <p:cNvSpPr txBox="1"/>
          <p:nvPr/>
        </p:nvSpPr>
        <p:spPr>
          <a:xfrm>
            <a:off x="144711" y="15970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0000"/>
                </a:solidFill>
                <a:latin typeface="+mn-lt"/>
              </a:rPr>
              <a:t>Nowe Projekty Strategiczne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6F1A829E-5D7A-C5E5-8DCC-7FA4FEB1FC7F}"/>
              </a:ext>
            </a:extLst>
          </p:cNvPr>
          <p:cNvSpPr/>
          <p:nvPr/>
        </p:nvSpPr>
        <p:spPr>
          <a:xfrm>
            <a:off x="2468554" y="5731593"/>
            <a:ext cx="1581730" cy="83139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7639BBB-FA98-BA9C-A132-8217C4C53856}"/>
              </a:ext>
            </a:extLst>
          </p:cNvPr>
          <p:cNvSpPr txBox="1"/>
          <p:nvPr/>
        </p:nvSpPr>
        <p:spPr>
          <a:xfrm>
            <a:off x="2471800" y="6066400"/>
            <a:ext cx="15817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C00000"/>
                </a:solidFill>
              </a:rPr>
              <a:t>36,2 mln zł</a:t>
            </a:r>
            <a:endParaRPr lang="pl-PL" sz="2400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02E4138A-077D-6C62-3829-107A7DD6679B}"/>
              </a:ext>
            </a:extLst>
          </p:cNvPr>
          <p:cNvSpPr txBox="1"/>
          <p:nvPr/>
        </p:nvSpPr>
        <p:spPr>
          <a:xfrm>
            <a:off x="2654296" y="5771071"/>
            <a:ext cx="1449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Budżet</a:t>
            </a:r>
            <a:endParaRPr lang="pl-PL" sz="2000" dirty="0"/>
          </a:p>
        </p:txBody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id="{30753CF6-17E3-36B9-84EA-14A71711C723}"/>
              </a:ext>
            </a:extLst>
          </p:cNvPr>
          <p:cNvGrpSpPr/>
          <p:nvPr/>
        </p:nvGrpSpPr>
        <p:grpSpPr>
          <a:xfrm>
            <a:off x="386950" y="2855342"/>
            <a:ext cx="2232248" cy="1801239"/>
            <a:chOff x="2249562" y="1574719"/>
            <a:chExt cx="2232248" cy="1801239"/>
          </a:xfrm>
        </p:grpSpPr>
        <p:sp>
          <p:nvSpPr>
            <p:cNvPr id="20" name="Prostokąt: zaokrąglone rogi 19">
              <a:extLst>
                <a:ext uri="{FF2B5EF4-FFF2-40B4-BE49-F238E27FC236}">
                  <a16:creationId xmlns:a16="http://schemas.microsoft.com/office/drawing/2014/main" id="{54FF333F-673B-DFE7-06F3-9CAEC8601303}"/>
                </a:ext>
              </a:extLst>
            </p:cNvPr>
            <p:cNvSpPr/>
            <p:nvPr/>
          </p:nvSpPr>
          <p:spPr>
            <a:xfrm>
              <a:off x="2249562" y="1574719"/>
              <a:ext cx="2232248" cy="18012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ole tekstowe 20">
              <a:extLst>
                <a:ext uri="{FF2B5EF4-FFF2-40B4-BE49-F238E27FC236}">
                  <a16:creationId xmlns:a16="http://schemas.microsoft.com/office/drawing/2014/main" id="{A6269257-89F2-995D-0955-2B333E4CF7FF}"/>
                </a:ext>
              </a:extLst>
            </p:cNvPr>
            <p:cNvSpPr txBox="1"/>
            <p:nvPr/>
          </p:nvSpPr>
          <p:spPr>
            <a:xfrm>
              <a:off x="2285566" y="1784953"/>
              <a:ext cx="216024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2800" b="1" dirty="0">
                  <a:solidFill>
                    <a:srgbClr val="002060"/>
                  </a:solidFill>
                </a:rPr>
                <a:t>Cel projektu</a:t>
              </a:r>
              <a:endParaRPr lang="pl-PL" sz="2800" dirty="0"/>
            </a:p>
          </p:txBody>
        </p:sp>
      </p:grp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BC07BD46-1FF6-0BF3-BC03-715815838F51}"/>
              </a:ext>
            </a:extLst>
          </p:cNvPr>
          <p:cNvSpPr txBox="1"/>
          <p:nvPr/>
        </p:nvSpPr>
        <p:spPr>
          <a:xfrm>
            <a:off x="494962" y="3504314"/>
            <a:ext cx="2016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Wzmacnianie konkurencyjności pomorskich MSP</a:t>
            </a:r>
            <a:endParaRPr lang="pl-PL" sz="1600" dirty="0"/>
          </a:p>
        </p:txBody>
      </p:sp>
      <p:grpSp>
        <p:nvGrpSpPr>
          <p:cNvPr id="23" name="Grupa 22">
            <a:extLst>
              <a:ext uri="{FF2B5EF4-FFF2-40B4-BE49-F238E27FC236}">
                <a16:creationId xmlns:a16="http://schemas.microsoft.com/office/drawing/2014/main" id="{7B0C20FC-4511-B995-9FF3-BBF34BFAF980}"/>
              </a:ext>
            </a:extLst>
          </p:cNvPr>
          <p:cNvGrpSpPr/>
          <p:nvPr/>
        </p:nvGrpSpPr>
        <p:grpSpPr>
          <a:xfrm>
            <a:off x="3259419" y="2894272"/>
            <a:ext cx="2232248" cy="1801239"/>
            <a:chOff x="2249562" y="1574719"/>
            <a:chExt cx="2232248" cy="1801239"/>
          </a:xfrm>
        </p:grpSpPr>
        <p:sp>
          <p:nvSpPr>
            <p:cNvPr id="24" name="Prostokąt: zaokrąglone rogi 23">
              <a:extLst>
                <a:ext uri="{FF2B5EF4-FFF2-40B4-BE49-F238E27FC236}">
                  <a16:creationId xmlns:a16="http://schemas.microsoft.com/office/drawing/2014/main" id="{DC9C2D25-8F9E-7556-73BE-A68E648C5155}"/>
                </a:ext>
              </a:extLst>
            </p:cNvPr>
            <p:cNvSpPr/>
            <p:nvPr/>
          </p:nvSpPr>
          <p:spPr>
            <a:xfrm>
              <a:off x="2249562" y="1574719"/>
              <a:ext cx="2232248" cy="18012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AADDE0F0-A3EF-3C98-4D88-7E8E5C23C3CE}"/>
                </a:ext>
              </a:extLst>
            </p:cNvPr>
            <p:cNvSpPr txBox="1"/>
            <p:nvPr/>
          </p:nvSpPr>
          <p:spPr>
            <a:xfrm>
              <a:off x="2249661" y="2066943"/>
              <a:ext cx="216024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2800" b="1" dirty="0">
                  <a:solidFill>
                    <a:srgbClr val="002060"/>
                  </a:solidFill>
                </a:rPr>
                <a:t>Działania</a:t>
              </a:r>
              <a:endParaRPr lang="pl-PL" sz="2800" dirty="0"/>
            </a:p>
          </p:txBody>
        </p:sp>
      </p:grp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E218DE7B-49F1-8112-65FE-C17C7A0FF2F7}"/>
              </a:ext>
            </a:extLst>
          </p:cNvPr>
          <p:cNvSpPr/>
          <p:nvPr/>
        </p:nvSpPr>
        <p:spPr>
          <a:xfrm>
            <a:off x="6750321" y="2243625"/>
            <a:ext cx="2232248" cy="584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5D16652A-9823-A847-CAA1-A25C104FB0B9}"/>
              </a:ext>
            </a:extLst>
          </p:cNvPr>
          <p:cNvSpPr/>
          <p:nvPr/>
        </p:nvSpPr>
        <p:spPr>
          <a:xfrm>
            <a:off x="6750321" y="3210204"/>
            <a:ext cx="2232248" cy="89996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5879903-A5A8-2597-9976-61802425FAF4}"/>
              </a:ext>
            </a:extLst>
          </p:cNvPr>
          <p:cNvSpPr/>
          <p:nvPr/>
        </p:nvSpPr>
        <p:spPr>
          <a:xfrm>
            <a:off x="6720159" y="4396075"/>
            <a:ext cx="2232248" cy="92333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329AA1B0-05B8-8D41-A818-6CCC36E84F9F}"/>
              </a:ext>
            </a:extLst>
          </p:cNvPr>
          <p:cNvCxnSpPr>
            <a:cxnSpLocks/>
          </p:cNvCxnSpPr>
          <p:nvPr/>
        </p:nvCxnSpPr>
        <p:spPr>
          <a:xfrm flipV="1">
            <a:off x="5735166" y="2699717"/>
            <a:ext cx="762868" cy="288032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A955101-B6B5-1B50-CCA7-6F569652F8F8}"/>
              </a:ext>
            </a:extLst>
          </p:cNvPr>
          <p:cNvCxnSpPr>
            <a:cxnSpLocks/>
          </p:cNvCxnSpPr>
          <p:nvPr/>
        </p:nvCxnSpPr>
        <p:spPr>
          <a:xfrm>
            <a:off x="5778409" y="3678424"/>
            <a:ext cx="752175" cy="0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BED3995-EF40-8416-FBB5-A2CE506D740E}"/>
              </a:ext>
            </a:extLst>
          </p:cNvPr>
          <p:cNvCxnSpPr>
            <a:cxnSpLocks/>
          </p:cNvCxnSpPr>
          <p:nvPr/>
        </p:nvCxnSpPr>
        <p:spPr>
          <a:xfrm>
            <a:off x="5735166" y="4269826"/>
            <a:ext cx="762868" cy="428331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Obraz 41">
            <a:extLst>
              <a:ext uri="{FF2B5EF4-FFF2-40B4-BE49-F238E27FC236}">
                <a16:creationId xmlns:a16="http://schemas.microsoft.com/office/drawing/2014/main" id="{E7C09ACF-190B-6D97-0529-DAA81B0EC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800" y="196662"/>
            <a:ext cx="1087450" cy="859351"/>
          </a:xfrm>
          <a:prstGeom prst="rect">
            <a:avLst/>
          </a:prstGeom>
        </p:spPr>
      </p:pic>
      <p:sp>
        <p:nvSpPr>
          <p:cNvPr id="43" name="pole tekstowe 42">
            <a:extLst>
              <a:ext uri="{FF2B5EF4-FFF2-40B4-BE49-F238E27FC236}">
                <a16:creationId xmlns:a16="http://schemas.microsoft.com/office/drawing/2014/main" id="{C34F1301-BFF9-6328-9125-A7BD715CF313}"/>
              </a:ext>
            </a:extLst>
          </p:cNvPr>
          <p:cNvSpPr txBox="1"/>
          <p:nvPr/>
        </p:nvSpPr>
        <p:spPr>
          <a:xfrm>
            <a:off x="161330" y="1004003"/>
            <a:ext cx="10225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02060"/>
                </a:solidFill>
              </a:rPr>
              <a:t>Pomorski System Usług Informacyjnych i Doradczych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F0C346AF-645F-8627-7BCE-F8BF29DBACEE}"/>
              </a:ext>
            </a:extLst>
          </p:cNvPr>
          <p:cNvSpPr txBox="1"/>
          <p:nvPr/>
        </p:nvSpPr>
        <p:spPr>
          <a:xfrm>
            <a:off x="6530584" y="2207347"/>
            <a:ext cx="2368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algn="ctr">
              <a:spcBef>
                <a:spcPts val="300"/>
              </a:spcBef>
              <a:spcAft>
                <a:spcPts val="300"/>
              </a:spcAft>
            </a:pPr>
            <a:r>
              <a:rPr lang="pl-PL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specjalistyczne usługi doradcze 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B8A0E3DC-23C0-6BAB-B405-7942FB20BC17}"/>
              </a:ext>
            </a:extLst>
          </p:cNvPr>
          <p:cNvSpPr txBox="1"/>
          <p:nvPr/>
        </p:nvSpPr>
        <p:spPr>
          <a:xfrm>
            <a:off x="6539676" y="3262925"/>
            <a:ext cx="23849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algn="ctr">
              <a:spcBef>
                <a:spcPts val="300"/>
              </a:spcBef>
              <a:spcAft>
                <a:spcPts val="300"/>
              </a:spcAft>
            </a:pPr>
            <a:r>
              <a:rPr lang="pl-PL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sieć punktów </a:t>
            </a:r>
            <a:r>
              <a:rPr lang="pl-PL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dla firm</a:t>
            </a:r>
            <a:br>
              <a:rPr lang="pl-PL" sz="16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w formule one-stop-shop</a:t>
            </a:r>
            <a:endParaRPr lang="pl-PL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465E3A0A-47DE-997C-A605-14748EC1CB51}"/>
              </a:ext>
            </a:extLst>
          </p:cNvPr>
          <p:cNvSpPr txBox="1"/>
          <p:nvPr/>
        </p:nvSpPr>
        <p:spPr>
          <a:xfrm>
            <a:off x="6720159" y="4421647"/>
            <a:ext cx="20102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algn="ctr">
              <a:spcBef>
                <a:spcPts val="300"/>
              </a:spcBef>
              <a:spcAft>
                <a:spcPts val="300"/>
              </a:spcAft>
            </a:pPr>
            <a:r>
              <a:rPr lang="pl-PL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badania potrzeb rozwojowych pomorskich MSP </a:t>
            </a:r>
          </a:p>
        </p:txBody>
      </p:sp>
    </p:spTree>
    <p:extLst>
      <p:ext uri="{BB962C8B-B14F-4D97-AF65-F5344CB8AC3E}">
        <p14:creationId xmlns:p14="http://schemas.microsoft.com/office/powerpoint/2010/main" val="52345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13B9E9-2725-4689-A8EC-1E24429B9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443348-6193-419C-9E47-16D22AC03280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08D14DF-70EC-9646-52DB-2A39B5D2A8CD}"/>
              </a:ext>
            </a:extLst>
          </p:cNvPr>
          <p:cNvSpPr txBox="1"/>
          <p:nvPr/>
        </p:nvSpPr>
        <p:spPr>
          <a:xfrm>
            <a:off x="144711" y="15970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C00000"/>
                </a:solidFill>
                <a:latin typeface="+mn-lt"/>
              </a:rPr>
              <a:t>Nowe Projekty Strategiczne</a:t>
            </a:r>
          </a:p>
        </p:txBody>
      </p: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0E6FDBAF-806A-DC57-158A-C87F65692FA6}"/>
              </a:ext>
            </a:extLst>
          </p:cNvPr>
          <p:cNvSpPr/>
          <p:nvPr/>
        </p:nvSpPr>
        <p:spPr>
          <a:xfrm>
            <a:off x="3603017" y="1978663"/>
            <a:ext cx="2635184" cy="72008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1783254B-546A-DDA7-9250-EA96AF2C338F}"/>
              </a:ext>
            </a:extLst>
          </p:cNvPr>
          <p:cNvSpPr txBox="1"/>
          <p:nvPr/>
        </p:nvSpPr>
        <p:spPr>
          <a:xfrm>
            <a:off x="4139624" y="2030078"/>
            <a:ext cx="2016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2024 rok</a:t>
            </a:r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138BA84C-3E13-A6E1-608E-7C045A2C1C64}"/>
              </a:ext>
            </a:extLst>
          </p:cNvPr>
          <p:cNvSpPr/>
          <p:nvPr/>
        </p:nvSpPr>
        <p:spPr>
          <a:xfrm>
            <a:off x="953418" y="4021115"/>
            <a:ext cx="3456385" cy="26642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BE4E864-435F-ED26-5866-701E55FD75D3}"/>
              </a:ext>
            </a:extLst>
          </p:cNvPr>
          <p:cNvSpPr txBox="1"/>
          <p:nvPr/>
        </p:nvSpPr>
        <p:spPr>
          <a:xfrm>
            <a:off x="953419" y="4667544"/>
            <a:ext cx="3456384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lvl="0" indent="-1809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analiza potrzeb MSP</a:t>
            </a:r>
          </a:p>
          <a:p>
            <a:pPr marL="447675" lvl="0" indent="-1809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dalsza akredytacja IOB w systemie (aktualnie jest 419 firm)</a:t>
            </a:r>
          </a:p>
          <a:p>
            <a:pPr marL="447675" lvl="0" indent="-1809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kampania </a:t>
            </a:r>
            <a:r>
              <a:rPr lang="pl-PL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informacyjno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– edukacyjna </a:t>
            </a:r>
            <a:b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Forum Przedsiębiorstw 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oraz</a:t>
            </a:r>
            <a:r>
              <a:rPr lang="pl-PL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seminaria</a:t>
            </a:r>
          </a:p>
          <a:p>
            <a:pPr marL="447675" lvl="0" indent="-1809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4 punkty one-stop-shop 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dla MSP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5F808114-FD63-3BE3-127E-EEDA35B87DE9}"/>
              </a:ext>
            </a:extLst>
          </p:cNvPr>
          <p:cNvSpPr/>
          <p:nvPr/>
        </p:nvSpPr>
        <p:spPr>
          <a:xfrm>
            <a:off x="5285723" y="4027217"/>
            <a:ext cx="2635184" cy="87292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61FCBF3-0FD5-4D30-B7ED-B1335C6BE9F0}"/>
              </a:ext>
            </a:extLst>
          </p:cNvPr>
          <p:cNvSpPr txBox="1"/>
          <p:nvPr/>
        </p:nvSpPr>
        <p:spPr>
          <a:xfrm>
            <a:off x="5573210" y="4279014"/>
            <a:ext cx="20602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pl-PL" b="1" dirty="0">
                <a:solidFill>
                  <a:srgbClr val="002060"/>
                </a:solidFill>
              </a:rPr>
              <a:t>Konkursy grantowe </a:t>
            </a:r>
            <a:endParaRPr lang="pl-PL" sz="1800" b="1" dirty="0">
              <a:solidFill>
                <a:srgbClr val="002060"/>
              </a:solidFill>
            </a:endParaRP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63004253-CBDF-F320-06F6-F99558427C89}"/>
              </a:ext>
            </a:extLst>
          </p:cNvPr>
          <p:cNvCxnSpPr>
            <a:cxnSpLocks/>
          </p:cNvCxnSpPr>
          <p:nvPr/>
        </p:nvCxnSpPr>
        <p:spPr>
          <a:xfrm flipH="1">
            <a:off x="3603017" y="2927881"/>
            <a:ext cx="562255" cy="864096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C2AFB441-CE15-CC54-299A-D0EDC545B398}"/>
              </a:ext>
            </a:extLst>
          </p:cNvPr>
          <p:cNvCxnSpPr>
            <a:cxnSpLocks/>
          </p:cNvCxnSpPr>
          <p:nvPr/>
        </p:nvCxnSpPr>
        <p:spPr>
          <a:xfrm>
            <a:off x="5345906" y="2927881"/>
            <a:ext cx="576064" cy="864096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>
            <a:extLst>
              <a:ext uri="{FF2B5EF4-FFF2-40B4-BE49-F238E27FC236}">
                <a16:creationId xmlns:a16="http://schemas.microsoft.com/office/drawing/2014/main" id="{C96AA1D7-81D3-8D2D-A30C-8EFBFCC60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800" y="196662"/>
            <a:ext cx="1087450" cy="859351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885A480F-C4D0-AC1D-71AC-12A791CE94A3}"/>
              </a:ext>
            </a:extLst>
          </p:cNvPr>
          <p:cNvSpPr txBox="1"/>
          <p:nvPr/>
        </p:nvSpPr>
        <p:spPr>
          <a:xfrm>
            <a:off x="161330" y="1004003"/>
            <a:ext cx="10225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02060"/>
                </a:solidFill>
              </a:rPr>
              <a:t>Pomorski System Usług Informacyjnych i Doradczych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016F4361-04D1-3D60-073E-CE0C861B9733}"/>
              </a:ext>
            </a:extLst>
          </p:cNvPr>
          <p:cNvSpPr txBox="1"/>
          <p:nvPr/>
        </p:nvSpPr>
        <p:spPr>
          <a:xfrm>
            <a:off x="1169442" y="4183643"/>
            <a:ext cx="20602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pl-PL" b="1" dirty="0">
                <a:solidFill>
                  <a:srgbClr val="002060"/>
                </a:solidFill>
              </a:rPr>
              <a:t>W planach </a:t>
            </a:r>
            <a:endParaRPr lang="pl-PL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26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1360</TotalTime>
  <Words>459</Words>
  <Application>Microsoft Office PowerPoint</Application>
  <PresentationFormat>Niestandardowy</PresentationFormat>
  <Paragraphs>123</Paragraphs>
  <Slides>11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Motyw pakietu Office</vt:lpstr>
      <vt:lpstr>Regionalne Projekty Strategiczne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Piotr Ciechowicz, wiceprezes Zarządu ARP Piotr.Ciechowicz@arp.gda.pl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Piotr Ciechowicz</cp:lastModifiedBy>
  <cp:revision>172</cp:revision>
  <dcterms:created xsi:type="dcterms:W3CDTF">2022-06-22T09:40:44Z</dcterms:created>
  <dcterms:modified xsi:type="dcterms:W3CDTF">2024-01-02T09:09:23Z</dcterms:modified>
</cp:coreProperties>
</file>