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handoutMasterIdLst>
    <p:handoutMasterId r:id="rId29"/>
  </p:handoutMasterIdLst>
  <p:sldIdLst>
    <p:sldId id="259" r:id="rId2"/>
    <p:sldId id="897" r:id="rId3"/>
    <p:sldId id="896" r:id="rId4"/>
    <p:sldId id="895" r:id="rId5"/>
    <p:sldId id="898" r:id="rId6"/>
    <p:sldId id="890" r:id="rId7"/>
    <p:sldId id="373" r:id="rId8"/>
    <p:sldId id="899" r:id="rId9"/>
    <p:sldId id="900" r:id="rId10"/>
    <p:sldId id="903" r:id="rId11"/>
    <p:sldId id="893" r:id="rId12"/>
    <p:sldId id="889" r:id="rId13"/>
    <p:sldId id="888" r:id="rId14"/>
    <p:sldId id="901" r:id="rId15"/>
    <p:sldId id="878" r:id="rId16"/>
    <p:sldId id="886" r:id="rId17"/>
    <p:sldId id="885" r:id="rId18"/>
    <p:sldId id="883" r:id="rId19"/>
    <p:sldId id="881" r:id="rId20"/>
    <p:sldId id="882" r:id="rId21"/>
    <p:sldId id="880" r:id="rId22"/>
    <p:sldId id="877" r:id="rId23"/>
    <p:sldId id="876" r:id="rId24"/>
    <p:sldId id="887" r:id="rId25"/>
    <p:sldId id="884" r:id="rId26"/>
    <p:sldId id="543" r:id="rId27"/>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438" userDrawn="1">
          <p15:clr>
            <a:srgbClr val="A4A3A4"/>
          </p15:clr>
        </p15:guide>
        <p15:guide id="3" orient="horz" pos="414" userDrawn="1">
          <p15:clr>
            <a:srgbClr val="A4A3A4"/>
          </p15:clr>
        </p15:guide>
        <p15:guide id="4" pos="211" userDrawn="1">
          <p15:clr>
            <a:srgbClr val="A4A3A4"/>
          </p15:clr>
        </p15:guide>
        <p15:guide id="5" pos="7129" userDrawn="1">
          <p15:clr>
            <a:srgbClr val="A4A3A4"/>
          </p15:clr>
        </p15:guide>
        <p15:guide id="6" pos="7469" userDrawn="1">
          <p15:clr>
            <a:srgbClr val="A4A3A4"/>
          </p15:clr>
        </p15:guide>
        <p15:guide id="7" orient="horz" pos="504" userDrawn="1">
          <p15:clr>
            <a:srgbClr val="A4A3A4"/>
          </p15:clr>
        </p15:guide>
        <p15:guide id="8" pos="6516" userDrawn="1">
          <p15:clr>
            <a:srgbClr val="A4A3A4"/>
          </p15:clr>
        </p15:guide>
        <p15:guide id="9" pos="3840" userDrawn="1">
          <p15:clr>
            <a:srgbClr val="A4A3A4"/>
          </p15:clr>
        </p15:guide>
        <p15:guide id="10" orient="horz" pos="411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F25"/>
    <a:srgbClr val="BFBFBF"/>
    <a:srgbClr val="ED7D31"/>
    <a:srgbClr val="4472C4"/>
    <a:srgbClr val="7F7F7F"/>
    <a:srgbClr val="E31E24"/>
    <a:srgbClr val="E65A82"/>
    <a:srgbClr val="E86B4D"/>
    <a:srgbClr val="E86E4F"/>
    <a:srgbClr val="F4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 jasny 1 — Ak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7584" autoAdjust="0"/>
  </p:normalViewPr>
  <p:slideViewPr>
    <p:cSldViewPr snapToGrid="0">
      <p:cViewPr varScale="1">
        <p:scale>
          <a:sx n="67" d="100"/>
          <a:sy n="67" d="100"/>
        </p:scale>
        <p:origin x="1157" y="38"/>
      </p:cViewPr>
      <p:guideLst>
        <p:guide orient="horz" pos="2183"/>
        <p:guide pos="438"/>
        <p:guide orient="horz" pos="414"/>
        <p:guide pos="211"/>
        <p:guide pos="7129"/>
        <p:guide pos="7469"/>
        <p:guide orient="horz" pos="504"/>
        <p:guide pos="6516"/>
        <p:guide pos="3840"/>
        <p:guide orient="horz" pos="411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4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szultka\Documents\projekty-tematy\PRP\spotkanie_20__11_2023\teina515_page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szultka\Documents\projekty-tematy\PRP\spotkanie_20__11_2023\teina515_page_spread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Zeszyt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a:t>Stopa inwestycji przedsiębiorstw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lineChart>
        <c:grouping val="standard"/>
        <c:varyColors val="0"/>
        <c:ser>
          <c:idx val="0"/>
          <c:order val="0"/>
          <c:tx>
            <c:strRef>
              <c:f>'Sheet 1 (2)'!$A$11</c:f>
              <c:strCache>
                <c:ptCount val="1"/>
                <c:pt idx="0">
                  <c:v>European Union - 27 countries (from 2020)</c:v>
                </c:pt>
              </c:strCache>
            </c:strRef>
          </c:tx>
          <c:spPr>
            <a:ln w="28575" cap="rnd">
              <a:solidFill>
                <a:schemeClr val="accent1"/>
              </a:solidFill>
              <a:round/>
            </a:ln>
            <a:effectLst/>
          </c:spPr>
          <c:marker>
            <c:symbol val="none"/>
          </c:marker>
          <c:cat>
            <c:strRef>
              <c:f>'Sheet 1 (2)'!$B$10:$M$10</c:f>
              <c:strCache>
                <c:ptCount val="12"/>
                <c:pt idx="0">
                  <c:v>2020-Q3</c:v>
                </c:pt>
                <c:pt idx="1">
                  <c:v>2020-Q4</c:v>
                </c:pt>
                <c:pt idx="2">
                  <c:v>2021-Q1</c:v>
                </c:pt>
                <c:pt idx="3">
                  <c:v>2021-Q2</c:v>
                </c:pt>
                <c:pt idx="4">
                  <c:v>2021-Q3</c:v>
                </c:pt>
                <c:pt idx="5">
                  <c:v>2021-Q4</c:v>
                </c:pt>
                <c:pt idx="6">
                  <c:v>2022-Q1</c:v>
                </c:pt>
                <c:pt idx="7">
                  <c:v>2022-Q2</c:v>
                </c:pt>
                <c:pt idx="8">
                  <c:v>2022-Q3</c:v>
                </c:pt>
                <c:pt idx="9">
                  <c:v>2022-Q4</c:v>
                </c:pt>
                <c:pt idx="10">
                  <c:v>2023-Q1</c:v>
                </c:pt>
                <c:pt idx="11">
                  <c:v>2023-Q2</c:v>
                </c:pt>
              </c:strCache>
            </c:strRef>
          </c:cat>
          <c:val>
            <c:numRef>
              <c:f>'Sheet 1 (2)'!$B$11:$M$11</c:f>
              <c:numCache>
                <c:formatCode>#\ ##0.##########</c:formatCode>
                <c:ptCount val="12"/>
                <c:pt idx="0">
                  <c:v>23.76</c:v>
                </c:pt>
                <c:pt idx="1">
                  <c:v>24.21</c:v>
                </c:pt>
                <c:pt idx="2">
                  <c:v>24.08</c:v>
                </c:pt>
                <c:pt idx="3" formatCode="#,##0.00">
                  <c:v>23.6</c:v>
                </c:pt>
                <c:pt idx="4">
                  <c:v>22.83</c:v>
                </c:pt>
                <c:pt idx="5" formatCode="#,##0.00">
                  <c:v>23.1</c:v>
                </c:pt>
                <c:pt idx="6">
                  <c:v>23.88</c:v>
                </c:pt>
                <c:pt idx="7">
                  <c:v>23.75</c:v>
                </c:pt>
                <c:pt idx="8">
                  <c:v>24.13</c:v>
                </c:pt>
                <c:pt idx="9">
                  <c:v>23.33</c:v>
                </c:pt>
                <c:pt idx="10">
                  <c:v>23.97</c:v>
                </c:pt>
                <c:pt idx="11">
                  <c:v>23.67</c:v>
                </c:pt>
              </c:numCache>
            </c:numRef>
          </c:val>
          <c:smooth val="0"/>
          <c:extLst>
            <c:ext xmlns:c16="http://schemas.microsoft.com/office/drawing/2014/chart" uri="{C3380CC4-5D6E-409C-BE32-E72D297353CC}">
              <c16:uniqueId val="{00000000-161A-4852-9D44-62576470BC1D}"/>
            </c:ext>
          </c:extLst>
        </c:ser>
        <c:ser>
          <c:idx val="1"/>
          <c:order val="1"/>
          <c:tx>
            <c:strRef>
              <c:f>'Sheet 1 (2)'!$A$12</c:f>
              <c:strCache>
                <c:ptCount val="1"/>
                <c:pt idx="0">
                  <c:v>Czechia</c:v>
                </c:pt>
              </c:strCache>
            </c:strRef>
          </c:tx>
          <c:spPr>
            <a:ln w="28575" cap="rnd">
              <a:solidFill>
                <a:schemeClr val="accent2"/>
              </a:solidFill>
              <a:round/>
            </a:ln>
            <a:effectLst/>
          </c:spPr>
          <c:marker>
            <c:symbol val="none"/>
          </c:marker>
          <c:cat>
            <c:strRef>
              <c:f>'Sheet 1 (2)'!$B$10:$M$10</c:f>
              <c:strCache>
                <c:ptCount val="12"/>
                <c:pt idx="0">
                  <c:v>2020-Q3</c:v>
                </c:pt>
                <c:pt idx="1">
                  <c:v>2020-Q4</c:v>
                </c:pt>
                <c:pt idx="2">
                  <c:v>2021-Q1</c:v>
                </c:pt>
                <c:pt idx="3">
                  <c:v>2021-Q2</c:v>
                </c:pt>
                <c:pt idx="4">
                  <c:v>2021-Q3</c:v>
                </c:pt>
                <c:pt idx="5">
                  <c:v>2021-Q4</c:v>
                </c:pt>
                <c:pt idx="6">
                  <c:v>2022-Q1</c:v>
                </c:pt>
                <c:pt idx="7">
                  <c:v>2022-Q2</c:v>
                </c:pt>
                <c:pt idx="8">
                  <c:v>2022-Q3</c:v>
                </c:pt>
                <c:pt idx="9">
                  <c:v>2022-Q4</c:v>
                </c:pt>
                <c:pt idx="10">
                  <c:v>2023-Q1</c:v>
                </c:pt>
                <c:pt idx="11">
                  <c:v>2023-Q2</c:v>
                </c:pt>
              </c:strCache>
            </c:strRef>
          </c:cat>
          <c:val>
            <c:numRef>
              <c:f>'Sheet 1 (2)'!$B$12:$M$12</c:f>
              <c:numCache>
                <c:formatCode>#\ ##0.##########</c:formatCode>
                <c:ptCount val="12"/>
                <c:pt idx="0">
                  <c:v>28.24</c:v>
                </c:pt>
                <c:pt idx="1">
                  <c:v>26.96</c:v>
                </c:pt>
                <c:pt idx="2">
                  <c:v>27.69</c:v>
                </c:pt>
                <c:pt idx="3">
                  <c:v>27.69</c:v>
                </c:pt>
                <c:pt idx="4">
                  <c:v>27.46</c:v>
                </c:pt>
                <c:pt idx="5">
                  <c:v>28.02</c:v>
                </c:pt>
                <c:pt idx="6">
                  <c:v>29.72</c:v>
                </c:pt>
                <c:pt idx="7">
                  <c:v>30.05</c:v>
                </c:pt>
                <c:pt idx="8">
                  <c:v>28.93</c:v>
                </c:pt>
                <c:pt idx="9">
                  <c:v>28.49</c:v>
                </c:pt>
                <c:pt idx="10" formatCode="#,##0.00">
                  <c:v>27.2</c:v>
                </c:pt>
              </c:numCache>
            </c:numRef>
          </c:val>
          <c:smooth val="0"/>
          <c:extLst>
            <c:ext xmlns:c16="http://schemas.microsoft.com/office/drawing/2014/chart" uri="{C3380CC4-5D6E-409C-BE32-E72D297353CC}">
              <c16:uniqueId val="{00000001-161A-4852-9D44-62576470BC1D}"/>
            </c:ext>
          </c:extLst>
        </c:ser>
        <c:ser>
          <c:idx val="2"/>
          <c:order val="2"/>
          <c:tx>
            <c:strRef>
              <c:f>'Sheet 1 (2)'!$A$13</c:f>
              <c:strCache>
                <c:ptCount val="1"/>
                <c:pt idx="0">
                  <c:v>Germany</c:v>
                </c:pt>
              </c:strCache>
            </c:strRef>
          </c:tx>
          <c:spPr>
            <a:ln w="28575" cap="rnd">
              <a:solidFill>
                <a:schemeClr val="accent3"/>
              </a:solidFill>
              <a:round/>
            </a:ln>
            <a:effectLst/>
          </c:spPr>
          <c:marker>
            <c:symbol val="none"/>
          </c:marker>
          <c:cat>
            <c:strRef>
              <c:f>'Sheet 1 (2)'!$B$10:$M$10</c:f>
              <c:strCache>
                <c:ptCount val="12"/>
                <c:pt idx="0">
                  <c:v>2020-Q3</c:v>
                </c:pt>
                <c:pt idx="1">
                  <c:v>2020-Q4</c:v>
                </c:pt>
                <c:pt idx="2">
                  <c:v>2021-Q1</c:v>
                </c:pt>
                <c:pt idx="3">
                  <c:v>2021-Q2</c:v>
                </c:pt>
                <c:pt idx="4">
                  <c:v>2021-Q3</c:v>
                </c:pt>
                <c:pt idx="5">
                  <c:v>2021-Q4</c:v>
                </c:pt>
                <c:pt idx="6">
                  <c:v>2022-Q1</c:v>
                </c:pt>
                <c:pt idx="7">
                  <c:v>2022-Q2</c:v>
                </c:pt>
                <c:pt idx="8">
                  <c:v>2022-Q3</c:v>
                </c:pt>
                <c:pt idx="9">
                  <c:v>2022-Q4</c:v>
                </c:pt>
                <c:pt idx="10">
                  <c:v>2023-Q1</c:v>
                </c:pt>
                <c:pt idx="11">
                  <c:v>2023-Q2</c:v>
                </c:pt>
              </c:strCache>
            </c:strRef>
          </c:cat>
          <c:val>
            <c:numRef>
              <c:f>'Sheet 1 (2)'!$B$13:$M$13</c:f>
              <c:numCache>
                <c:formatCode>#\ ##0.##########</c:formatCode>
                <c:ptCount val="12"/>
                <c:pt idx="0">
                  <c:v>20.23</c:v>
                </c:pt>
                <c:pt idx="1">
                  <c:v>20.67</c:v>
                </c:pt>
                <c:pt idx="2">
                  <c:v>19.93</c:v>
                </c:pt>
                <c:pt idx="3">
                  <c:v>20.11</c:v>
                </c:pt>
                <c:pt idx="4">
                  <c:v>19.64</c:v>
                </c:pt>
                <c:pt idx="5">
                  <c:v>19.62</c:v>
                </c:pt>
                <c:pt idx="6">
                  <c:v>20.440000000000001</c:v>
                </c:pt>
                <c:pt idx="7">
                  <c:v>20.66</c:v>
                </c:pt>
                <c:pt idx="8">
                  <c:v>20.75</c:v>
                </c:pt>
                <c:pt idx="9">
                  <c:v>20.47</c:v>
                </c:pt>
                <c:pt idx="10">
                  <c:v>20.36</c:v>
                </c:pt>
                <c:pt idx="11">
                  <c:v>20.69</c:v>
                </c:pt>
              </c:numCache>
            </c:numRef>
          </c:val>
          <c:smooth val="0"/>
          <c:extLst>
            <c:ext xmlns:c16="http://schemas.microsoft.com/office/drawing/2014/chart" uri="{C3380CC4-5D6E-409C-BE32-E72D297353CC}">
              <c16:uniqueId val="{00000002-161A-4852-9D44-62576470BC1D}"/>
            </c:ext>
          </c:extLst>
        </c:ser>
        <c:ser>
          <c:idx val="3"/>
          <c:order val="3"/>
          <c:tx>
            <c:strRef>
              <c:f>'Sheet 1 (2)'!$A$14</c:f>
              <c:strCache>
                <c:ptCount val="1"/>
                <c:pt idx="0">
                  <c:v>Poland</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 (2)'!$B$10:$M$10</c:f>
              <c:strCache>
                <c:ptCount val="12"/>
                <c:pt idx="0">
                  <c:v>2020-Q3</c:v>
                </c:pt>
                <c:pt idx="1">
                  <c:v>2020-Q4</c:v>
                </c:pt>
                <c:pt idx="2">
                  <c:v>2021-Q1</c:v>
                </c:pt>
                <c:pt idx="3">
                  <c:v>2021-Q2</c:v>
                </c:pt>
                <c:pt idx="4">
                  <c:v>2021-Q3</c:v>
                </c:pt>
                <c:pt idx="5">
                  <c:v>2021-Q4</c:v>
                </c:pt>
                <c:pt idx="6">
                  <c:v>2022-Q1</c:v>
                </c:pt>
                <c:pt idx="7">
                  <c:v>2022-Q2</c:v>
                </c:pt>
                <c:pt idx="8">
                  <c:v>2022-Q3</c:v>
                </c:pt>
                <c:pt idx="9">
                  <c:v>2022-Q4</c:v>
                </c:pt>
                <c:pt idx="10">
                  <c:v>2023-Q1</c:v>
                </c:pt>
                <c:pt idx="11">
                  <c:v>2023-Q2</c:v>
                </c:pt>
              </c:strCache>
            </c:strRef>
          </c:cat>
          <c:val>
            <c:numRef>
              <c:f>'Sheet 1 (2)'!$B$14:$M$14</c:f>
              <c:numCache>
                <c:formatCode>#\ ##0.##########</c:formatCode>
                <c:ptCount val="12"/>
                <c:pt idx="0">
                  <c:v>22.21</c:v>
                </c:pt>
                <c:pt idx="1">
                  <c:v>21.04</c:v>
                </c:pt>
                <c:pt idx="2">
                  <c:v>19.39</c:v>
                </c:pt>
                <c:pt idx="3">
                  <c:v>18.38</c:v>
                </c:pt>
                <c:pt idx="4" formatCode="#,##0.00">
                  <c:v>18</c:v>
                </c:pt>
                <c:pt idx="5">
                  <c:v>18.260000000000002</c:v>
                </c:pt>
                <c:pt idx="6">
                  <c:v>17.989999999999998</c:v>
                </c:pt>
                <c:pt idx="7">
                  <c:v>18.22</c:v>
                </c:pt>
                <c:pt idx="8">
                  <c:v>17.989999999999998</c:v>
                </c:pt>
                <c:pt idx="9">
                  <c:v>17.87</c:v>
                </c:pt>
                <c:pt idx="10">
                  <c:v>18.440000000000001</c:v>
                </c:pt>
                <c:pt idx="11">
                  <c:v>18.77</c:v>
                </c:pt>
              </c:numCache>
            </c:numRef>
          </c:val>
          <c:smooth val="0"/>
          <c:extLst>
            <c:ext xmlns:c16="http://schemas.microsoft.com/office/drawing/2014/chart" uri="{C3380CC4-5D6E-409C-BE32-E72D297353CC}">
              <c16:uniqueId val="{00000003-161A-4852-9D44-62576470BC1D}"/>
            </c:ext>
          </c:extLst>
        </c:ser>
        <c:dLbls>
          <c:showLegendKey val="0"/>
          <c:showVal val="0"/>
          <c:showCatName val="0"/>
          <c:showSerName val="0"/>
          <c:showPercent val="0"/>
          <c:showBubbleSize val="0"/>
        </c:dLbls>
        <c:smooth val="0"/>
        <c:axId val="1100375824"/>
        <c:axId val="1098508768"/>
      </c:lineChart>
      <c:catAx>
        <c:axId val="110037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098508768"/>
        <c:crosses val="autoZero"/>
        <c:auto val="1"/>
        <c:lblAlgn val="ctr"/>
        <c:lblOffset val="100"/>
        <c:noMultiLvlLbl val="0"/>
      </c:catAx>
      <c:valAx>
        <c:axId val="1098508768"/>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100375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a:t>Stopa inwestycji przedsiębiorstw</a:t>
            </a:r>
            <a:r>
              <a:rPr lang="pl-PL" baseline="0"/>
              <a:t> 2Q-2023</a:t>
            </a:r>
            <a:endParaRPr lang="pl-P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0.46386067366579176"/>
          <c:y val="9.1006567438613808E-2"/>
          <c:w val="0.47308377077865266"/>
          <c:h val="0.86964532426462138"/>
        </c:manualLayout>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E157-4505-9B95-D110BF8B26E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 (3)'!$A$12:$A$29</c:f>
              <c:strCache>
                <c:ptCount val="18"/>
                <c:pt idx="0">
                  <c:v>Netherlands</c:v>
                </c:pt>
                <c:pt idx="1">
                  <c:v>Estonia</c:v>
                </c:pt>
                <c:pt idx="2">
                  <c:v>Poland</c:v>
                </c:pt>
                <c:pt idx="3">
                  <c:v>Germany</c:v>
                </c:pt>
                <c:pt idx="4">
                  <c:v>Norway</c:v>
                </c:pt>
                <c:pt idx="5">
                  <c:v>Ireland</c:v>
                </c:pt>
                <c:pt idx="6">
                  <c:v>Spain</c:v>
                </c:pt>
                <c:pt idx="7">
                  <c:v>Italy</c:v>
                </c:pt>
                <c:pt idx="8">
                  <c:v>Euro area – 20 countries (from 2023)</c:v>
                </c:pt>
                <c:pt idx="9">
                  <c:v>Denmark</c:v>
                </c:pt>
                <c:pt idx="10">
                  <c:v>European Union - 27 countries (from 2020)</c:v>
                </c:pt>
                <c:pt idx="11">
                  <c:v>Finland</c:v>
                </c:pt>
                <c:pt idx="12">
                  <c:v>France</c:v>
                </c:pt>
                <c:pt idx="13">
                  <c:v>Portugal</c:v>
                </c:pt>
                <c:pt idx="14">
                  <c:v>Austria</c:v>
                </c:pt>
                <c:pt idx="15">
                  <c:v>Sweden</c:v>
                </c:pt>
                <c:pt idx="16">
                  <c:v>Belgium</c:v>
                </c:pt>
                <c:pt idx="17">
                  <c:v>Hungary</c:v>
                </c:pt>
              </c:strCache>
            </c:strRef>
          </c:cat>
          <c:val>
            <c:numRef>
              <c:f>'Sheet 1 (3)'!$B$12:$B$29</c:f>
              <c:numCache>
                <c:formatCode>#\ ##0.##########</c:formatCode>
                <c:ptCount val="18"/>
                <c:pt idx="0">
                  <c:v>18.28</c:v>
                </c:pt>
                <c:pt idx="1">
                  <c:v>18.52</c:v>
                </c:pt>
                <c:pt idx="2">
                  <c:v>18.77</c:v>
                </c:pt>
                <c:pt idx="3">
                  <c:v>20.69</c:v>
                </c:pt>
                <c:pt idx="4">
                  <c:v>20.78</c:v>
                </c:pt>
                <c:pt idx="5">
                  <c:v>21.01</c:v>
                </c:pt>
                <c:pt idx="6">
                  <c:v>22.51</c:v>
                </c:pt>
                <c:pt idx="7">
                  <c:v>22.67</c:v>
                </c:pt>
                <c:pt idx="8">
                  <c:v>23.26</c:v>
                </c:pt>
                <c:pt idx="9">
                  <c:v>23.49</c:v>
                </c:pt>
                <c:pt idx="10">
                  <c:v>23.67</c:v>
                </c:pt>
                <c:pt idx="11">
                  <c:v>23.74</c:v>
                </c:pt>
                <c:pt idx="12">
                  <c:v>25.38</c:v>
                </c:pt>
                <c:pt idx="13">
                  <c:v>25.39</c:v>
                </c:pt>
                <c:pt idx="14">
                  <c:v>25.68</c:v>
                </c:pt>
                <c:pt idx="15">
                  <c:v>28.18</c:v>
                </c:pt>
                <c:pt idx="16">
                  <c:v>28.77</c:v>
                </c:pt>
                <c:pt idx="17">
                  <c:v>31.75</c:v>
                </c:pt>
              </c:numCache>
            </c:numRef>
          </c:val>
          <c:extLst>
            <c:ext xmlns:c16="http://schemas.microsoft.com/office/drawing/2014/chart" uri="{C3380CC4-5D6E-409C-BE32-E72D297353CC}">
              <c16:uniqueId val="{00000002-E157-4505-9B95-D110BF8B26E5}"/>
            </c:ext>
          </c:extLst>
        </c:ser>
        <c:dLbls>
          <c:showLegendKey val="0"/>
          <c:showVal val="0"/>
          <c:showCatName val="0"/>
          <c:showSerName val="0"/>
          <c:showPercent val="0"/>
          <c:showBubbleSize val="0"/>
        </c:dLbls>
        <c:gapWidth val="182"/>
        <c:axId val="1216846512"/>
        <c:axId val="1216533776"/>
      </c:barChart>
      <c:catAx>
        <c:axId val="1216846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216533776"/>
        <c:crosses val="autoZero"/>
        <c:auto val="1"/>
        <c:lblAlgn val="ctr"/>
        <c:lblOffset val="100"/>
        <c:noMultiLvlLbl val="0"/>
      </c:catAx>
      <c:valAx>
        <c:axId val="1216533776"/>
        <c:scaling>
          <c:orientation val="minMax"/>
        </c:scaling>
        <c:delete val="0"/>
        <c:axPos val="b"/>
        <c:majorGridlines>
          <c:spPr>
            <a:ln w="9525" cap="flat" cmpd="sng" algn="ctr">
              <a:solidFill>
                <a:schemeClr val="tx1">
                  <a:lumMod val="15000"/>
                  <a:lumOff val="85000"/>
                </a:schemeClr>
              </a:solidFill>
              <a:round/>
            </a:ln>
            <a:effectLst/>
          </c:spPr>
        </c:majorGridlines>
        <c:numFmt formatCode="#\ ##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216846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lineChart>
        <c:grouping val="standard"/>
        <c:varyColors val="0"/>
        <c:ser>
          <c:idx val="0"/>
          <c:order val="0"/>
          <c:tx>
            <c:strRef>
              <c:f>Arkusz1!$J$4</c:f>
              <c:strCache>
                <c:ptCount val="1"/>
                <c:pt idx="0">
                  <c:v>Studenci</c:v>
                </c:pt>
              </c:strCache>
            </c:strRef>
          </c:tx>
          <c:spPr>
            <a:ln w="28575" cap="rnd">
              <a:solidFill>
                <a:schemeClr val="accent1"/>
              </a:solidFill>
              <a:round/>
            </a:ln>
            <a:effectLst/>
          </c:spPr>
          <c:marker>
            <c:symbol val="none"/>
          </c:marker>
          <c:dLbls>
            <c:dLbl>
              <c:idx val="0"/>
              <c:layout>
                <c:manualLayout>
                  <c:x val="0"/>
                  <c:y val="-2.8169014084507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C9-4A7A-A049-F2C60B0E001B}"/>
                </c:ext>
              </c:extLst>
            </c:dLbl>
            <c:dLbl>
              <c:idx val="1"/>
              <c:layout>
                <c:manualLayout>
                  <c:x val="0"/>
                  <c:y val="-4.6948356807511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C9-4A7A-A049-F2C60B0E001B}"/>
                </c:ext>
              </c:extLst>
            </c:dLbl>
            <c:dLbl>
              <c:idx val="2"/>
              <c:layout>
                <c:manualLayout>
                  <c:x val="0"/>
                  <c:y val="-3.286384976525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C9-4A7A-A049-F2C60B0E001B}"/>
                </c:ext>
              </c:extLst>
            </c:dLbl>
            <c:dLbl>
              <c:idx val="3"/>
              <c:layout>
                <c:manualLayout>
                  <c:x val="7.0621468926553022E-3"/>
                  <c:y val="-4.2253521126760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C9-4A7A-A049-F2C60B0E001B}"/>
                </c:ext>
              </c:extLst>
            </c:dLbl>
            <c:dLbl>
              <c:idx val="4"/>
              <c:layout>
                <c:manualLayout>
                  <c:x val="1.765536723163777E-3"/>
                  <c:y val="-3.7558685446009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C9-4A7A-A049-F2C60B0E001B}"/>
                </c:ext>
              </c:extLst>
            </c:dLbl>
            <c:dLbl>
              <c:idx val="5"/>
              <c:layout>
                <c:manualLayout>
                  <c:x val="0"/>
                  <c:y val="-2.3474178403755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C9-4A7A-A049-F2C60B0E001B}"/>
                </c:ext>
              </c:extLst>
            </c:dLbl>
            <c:dLbl>
              <c:idx val="6"/>
              <c:layout>
                <c:manualLayout>
                  <c:x val="0"/>
                  <c:y val="-1.87793427230047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C9-4A7A-A049-F2C60B0E001B}"/>
                </c:ext>
              </c:extLst>
            </c:dLbl>
            <c:dLbl>
              <c:idx val="7"/>
              <c:layout>
                <c:manualLayout>
                  <c:x val="0"/>
                  <c:y val="-3.286384976525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C9-4A7A-A049-F2C60B0E001B}"/>
                </c:ext>
              </c:extLst>
            </c:dLbl>
            <c:dLbl>
              <c:idx val="8"/>
              <c:layout>
                <c:manualLayout>
                  <c:x val="-1.2947119736969484E-16"/>
                  <c:y val="-3.2863849765258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C9-4A7A-A049-F2C60B0E001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Arkusz1!$K$3:$T$3</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Arkusz1!$K$4:$T$4</c:f>
              <c:numCache>
                <c:formatCode>General</c:formatCode>
                <c:ptCount val="10"/>
                <c:pt idx="0">
                  <c:v>1764.1</c:v>
                </c:pt>
                <c:pt idx="1">
                  <c:v>1676.9</c:v>
                </c:pt>
                <c:pt idx="2">
                  <c:v>1549.9</c:v>
                </c:pt>
                <c:pt idx="3">
                  <c:v>1469.4</c:v>
                </c:pt>
                <c:pt idx="4">
                  <c:v>1405.1</c:v>
                </c:pt>
                <c:pt idx="5">
                  <c:v>1348.8</c:v>
                </c:pt>
                <c:pt idx="6">
                  <c:v>1291.9000000000001</c:v>
                </c:pt>
                <c:pt idx="7">
                  <c:v>1230.3</c:v>
                </c:pt>
                <c:pt idx="8">
                  <c:v>1204</c:v>
                </c:pt>
                <c:pt idx="9">
                  <c:v>1218</c:v>
                </c:pt>
              </c:numCache>
            </c:numRef>
          </c:val>
          <c:smooth val="0"/>
          <c:extLst>
            <c:ext xmlns:c16="http://schemas.microsoft.com/office/drawing/2014/chart" uri="{C3380CC4-5D6E-409C-BE32-E72D297353CC}">
              <c16:uniqueId val="{00000009-D1C9-4A7A-A049-F2C60B0E001B}"/>
            </c:ext>
          </c:extLst>
        </c:ser>
        <c:dLbls>
          <c:showLegendKey val="0"/>
          <c:showVal val="0"/>
          <c:showCatName val="0"/>
          <c:showSerName val="0"/>
          <c:showPercent val="0"/>
          <c:showBubbleSize val="0"/>
        </c:dLbls>
        <c:smooth val="0"/>
        <c:axId val="1216824912"/>
        <c:axId val="1345945904"/>
      </c:lineChart>
      <c:catAx>
        <c:axId val="121682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345945904"/>
        <c:crosses val="autoZero"/>
        <c:auto val="1"/>
        <c:lblAlgn val="ctr"/>
        <c:lblOffset val="100"/>
        <c:noMultiLvlLbl val="0"/>
      </c:catAx>
      <c:valAx>
        <c:axId val="1345945904"/>
        <c:scaling>
          <c:orientation val="minMax"/>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1216824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4562B73-1538-4F9E-90E3-13D12A0376D8}" type="datetimeFigureOut">
              <a:rPr lang="pl-PL" smtClean="0"/>
              <a:t>21.11.2023</a:t>
            </a:fld>
            <a:endParaRPr lang="pl-PL"/>
          </a:p>
        </p:txBody>
      </p:sp>
      <p:sp>
        <p:nvSpPr>
          <p:cNvPr id="4" name="Symbol zastępczy stopki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07F78B4-2FA7-495B-9D46-24601B6301ED}" type="slidenum">
              <a:rPr lang="pl-PL" smtClean="0"/>
              <a:t>‹#›</a:t>
            </a:fld>
            <a:endParaRPr lang="pl-PL"/>
          </a:p>
        </p:txBody>
      </p:sp>
    </p:spTree>
    <p:extLst>
      <p:ext uri="{BB962C8B-B14F-4D97-AF65-F5344CB8AC3E}">
        <p14:creationId xmlns:p14="http://schemas.microsoft.com/office/powerpoint/2010/main" val="4133624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4CFD446-6F66-40C6-9503-6048563E5498}" type="datetimeFigureOut">
              <a:rPr lang="pl-PL" smtClean="0"/>
              <a:t>21.11.2023</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A0786CA-25E2-4870-B5F4-A1CDC8A304E7}" type="slidenum">
              <a:rPr lang="pl-PL" smtClean="0"/>
              <a:t>‹#›</a:t>
            </a:fld>
            <a:endParaRPr lang="pl-PL"/>
          </a:p>
        </p:txBody>
      </p:sp>
    </p:spTree>
    <p:extLst>
      <p:ext uri="{BB962C8B-B14F-4D97-AF65-F5344CB8AC3E}">
        <p14:creationId xmlns:p14="http://schemas.microsoft.com/office/powerpoint/2010/main" val="104445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pcc.org.pl/pl/raport-gbci-2023-polska-czwartym-krajem-w-europie-w-ktorym-najtrudniej-prowadzic-bizn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znes.interia.pl/raport-forum-ekonomiczne-2022/news-cyfryzacja-polska-na-ostatnich-miejscach-wsrod-panstw-ue,nId,627520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A0786CA-25E2-4870-B5F4-A1CDC8A304E7}" type="slidenum">
              <a:rPr lang="pl-PL" smtClean="0"/>
              <a:t>1</a:t>
            </a:fld>
            <a:endParaRPr lang="pl-PL"/>
          </a:p>
        </p:txBody>
      </p:sp>
    </p:spTree>
    <p:extLst>
      <p:ext uri="{BB962C8B-B14F-4D97-AF65-F5344CB8AC3E}">
        <p14:creationId xmlns:p14="http://schemas.microsoft.com/office/powerpoint/2010/main" val="303000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https://bpcc.org.pl/pl/raport-gbci-2023-polska-czwartym-krajem-w-europie-w-ktorym-najtrudniej-prowadzic-biznes/</a:t>
            </a:r>
            <a:endParaRPr kumimoji="0" lang="pl-P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l-PL"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l-PL" sz="1200" dirty="0">
                <a:ea typeface="Calibri" panose="020F0502020204030204" pitchFamily="34" charset="0"/>
              </a:rPr>
              <a:t>Otoczenie prawno-ekonomiczne oraz stabilność polityczna to najważniejsze kryteria, które przedsiębiorcy biorą pod uwagę, podejmując decyzję o inwestowaniu w danym kraju. Chcą mieć pewność, że zainwestowane pieniądze będą bezpieczne i przyniosą założone korzyści.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l-PL" sz="1200" dirty="0">
              <a:ea typeface="Calibri" panose="020F0502020204030204" pitchFamily="34" charset="0"/>
            </a:endParaRPr>
          </a:p>
          <a:p>
            <a:pPr marL="0" lvl="0" indent="0">
              <a:buNone/>
            </a:pPr>
            <a:r>
              <a:rPr lang="pl-PL" sz="1200" b="0" i="0" kern="1200" dirty="0">
                <a:solidFill>
                  <a:schemeClr val="tx1"/>
                </a:solidFill>
                <a:effectLst/>
                <a:latin typeface="+mn-lt"/>
                <a:ea typeface="+mn-ea"/>
                <a:cs typeface="+mn-cs"/>
              </a:rPr>
              <a:t>Polska po raz trzeci z rzędu znalazła się w grupie czterech państw, w których najtrudniej prowadzić biznes w Europie. </a:t>
            </a:r>
          </a:p>
          <a:p>
            <a:pPr marL="0" lvl="0" indent="0">
              <a:buNone/>
            </a:pPr>
            <a:endParaRPr lang="pl-PL" sz="1200" b="0" i="0" kern="1200" dirty="0">
              <a:solidFill>
                <a:schemeClr val="tx1"/>
              </a:solidFill>
              <a:effectLst/>
              <a:latin typeface="+mn-lt"/>
              <a:ea typeface="+mn-ea"/>
              <a:cs typeface="+mn-cs"/>
            </a:endParaRPr>
          </a:p>
          <a:p>
            <a:pPr marL="0" lvl="0" indent="0">
              <a:buNone/>
            </a:pPr>
            <a:r>
              <a:rPr lang="pl-PL" sz="1600" dirty="0" err="1">
                <a:ea typeface="Calibri" panose="020F0502020204030204" pitchFamily="34" charset="0"/>
              </a:rPr>
              <a:t>Covidowe</a:t>
            </a:r>
            <a:r>
              <a:rPr lang="pl-PL" sz="1600" dirty="0">
                <a:ea typeface="Calibri" panose="020F0502020204030204" pitchFamily="34" charset="0"/>
              </a:rPr>
              <a:t> zmiany przepisów nie zachęcają inwestorów. Największym zarzutem wynikającym z raportu jest to, że w ciągu ostatniego czasu polski rząd wprowadził wiele aktów prawnych, które zostały uchwalone w krótkim czasie i nie zostały wprowadzone w przejrzysty sposób. Chodzi przede wszystkim o zamieszanie związane z wdrażaniem </a:t>
            </a:r>
            <a:r>
              <a:rPr lang="pl-PL" sz="1600" b="1" dirty="0">
                <a:ea typeface="Calibri" panose="020F0502020204030204" pitchFamily="34" charset="0"/>
              </a:rPr>
              <a:t>Polskiego Ładu</a:t>
            </a:r>
            <a:r>
              <a:rPr lang="pl-PL" sz="1600" dirty="0">
                <a:ea typeface="Calibri" panose="020F0502020204030204" pitchFamily="34" charset="0"/>
              </a:rPr>
              <a:t>, który całkowicie przebudował system podatkowy. Zmienił nie tylko przepisy podatkowe dotyczące korporacji, przedsiębiorców i pracowników, ale także sposób naliczania wynagrodzeń. Brak jasnych wytycznych ze strony ustawodawcy powodował (i nadal powoduje) problemy pracodawców i zatrudnionych. </a:t>
            </a:r>
          </a:p>
          <a:p>
            <a:pPr>
              <a:spcAft>
                <a:spcPts val="0"/>
              </a:spcAft>
            </a:pPr>
            <a:endParaRPr lang="pl-PL" sz="1600" dirty="0">
              <a:ea typeface="Calibri" panose="020F0502020204030204" pitchFamily="34" charset="0"/>
            </a:endParaRPr>
          </a:p>
          <a:p>
            <a:pPr>
              <a:spcAft>
                <a:spcPts val="0"/>
              </a:spcAft>
            </a:pPr>
            <a:r>
              <a:rPr lang="pl-PL" sz="1600" dirty="0">
                <a:ea typeface="Calibri" panose="020F0502020204030204" pitchFamily="34" charset="0"/>
              </a:rPr>
              <a:t>Kluczowym czynnikiem w prowadzenia biznesu, napędzającym gospodarkę międzynarodową, jest  stopniowe ujednolicanie zasad rachunkowości i podatków w skali globalnej. Najważniejszy krok w kierunku standaryzacji w zakresie podatków to wprowadzenie minimalnej,  globalnej stawki podatku od osób prawnych.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l-PL" sz="1200" dirty="0">
              <a:ea typeface="Calibri" panose="020F0502020204030204" pitchFamily="34" charset="0"/>
            </a:endParaRPr>
          </a:p>
          <a:p>
            <a:endParaRPr lang="pl-PL" dirty="0"/>
          </a:p>
        </p:txBody>
      </p:sp>
      <p:sp>
        <p:nvSpPr>
          <p:cNvPr id="4" name="Symbol zastępczy numeru slajdu 3"/>
          <p:cNvSpPr>
            <a:spLocks noGrp="1"/>
          </p:cNvSpPr>
          <p:nvPr>
            <p:ph type="sldNum" sz="quarter" idx="5"/>
          </p:nvPr>
        </p:nvSpPr>
        <p:spPr/>
        <p:txBody>
          <a:bodyPr/>
          <a:lstStyle/>
          <a:p>
            <a:fld id="{0A0786CA-25E2-4870-B5F4-A1CDC8A304E7}" type="slidenum">
              <a:rPr lang="pl-PL" smtClean="0"/>
              <a:t>17</a:t>
            </a:fld>
            <a:endParaRPr lang="pl-PL"/>
          </a:p>
        </p:txBody>
      </p:sp>
    </p:spTree>
    <p:extLst>
      <p:ext uri="{BB962C8B-B14F-4D97-AF65-F5344CB8AC3E}">
        <p14:creationId xmlns:p14="http://schemas.microsoft.com/office/powerpoint/2010/main" val="169580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600" dirty="0"/>
              <a:t>Strategia dużą wagę kładła także na wzrost innowacyjności Polski, reindustrializację oraz taki rozwój kraju, który byłby korzystny dla biedniejszych regionów Polski oraz mniejszych miast i wsi (brak efektów).</a:t>
            </a:r>
          </a:p>
        </p:txBody>
      </p:sp>
      <p:sp>
        <p:nvSpPr>
          <p:cNvPr id="4" name="Symbol zastępczy numeru slajdu 3"/>
          <p:cNvSpPr>
            <a:spLocks noGrp="1"/>
          </p:cNvSpPr>
          <p:nvPr>
            <p:ph type="sldNum" sz="quarter" idx="5"/>
          </p:nvPr>
        </p:nvSpPr>
        <p:spPr/>
        <p:txBody>
          <a:bodyPr/>
          <a:lstStyle/>
          <a:p>
            <a:fld id="{0A0786CA-25E2-4870-B5F4-A1CDC8A304E7}" type="slidenum">
              <a:rPr lang="pl-PL" smtClean="0"/>
              <a:t>18</a:t>
            </a:fld>
            <a:endParaRPr lang="pl-PL"/>
          </a:p>
        </p:txBody>
      </p:sp>
    </p:spTree>
    <p:extLst>
      <p:ext uri="{BB962C8B-B14F-4D97-AF65-F5344CB8AC3E}">
        <p14:creationId xmlns:p14="http://schemas.microsoft.com/office/powerpoint/2010/main" val="3126589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i="0" dirty="0"/>
              <a:t>Zaskakujące jest, że zaledwie 19 proc. badanych dostrzega korzyści finansowe wynikające z cyfryzacji. Tymczasem </a:t>
            </a:r>
            <a:r>
              <a:rPr lang="pl-PL" i="0" dirty="0" err="1"/>
              <a:t>KSeF</a:t>
            </a:r>
            <a:r>
              <a:rPr lang="pl-PL" i="0" dirty="0"/>
              <a:t> jest okazją dla polskich MŚP na rozwinięcie biznesu dzięki lepszemu wykorzystaniu danych. E-faktura jest ostatnim etapem procesu sprzedażowego – wystawieniem dokumentu sprzedaży. Wraz z wprowadzeniem </a:t>
            </a:r>
            <a:r>
              <a:rPr lang="pl-PL" i="0" dirty="0" err="1"/>
              <a:t>KSeF</a:t>
            </a:r>
            <a:r>
              <a:rPr lang="pl-PL" i="0" dirty="0"/>
              <a:t>, naszych przedsiębiorców dzieli tylko krok od sięgnięcia po digitalizację niemal całego procesu: w dużym uproszczeniu – od zamówienia do faktury. Dostępne na rynku narzędzia i systemy integrujące się z </a:t>
            </a:r>
            <a:r>
              <a:rPr lang="pl-PL" i="0" dirty="0" err="1"/>
              <a:t>KSeF</a:t>
            </a:r>
            <a:r>
              <a:rPr lang="pl-PL" i="0" dirty="0"/>
              <a:t> dają możliwości głębszej analityki, ponieważ dane są już </a:t>
            </a:r>
            <a:r>
              <a:rPr lang="pl-PL" i="0" dirty="0" err="1"/>
              <a:t>zdigitalizowane</a:t>
            </a:r>
            <a:r>
              <a:rPr lang="pl-PL" i="0" dirty="0"/>
              <a:t> i można je łatwo poddać dalszej obróbce. Dostęp do danych real-</a:t>
            </a:r>
            <a:r>
              <a:rPr lang="pl-PL" i="0" dirty="0" err="1"/>
              <a:t>time</a:t>
            </a:r>
            <a:r>
              <a:rPr lang="pl-PL" i="0" dirty="0"/>
              <a:t> i możliwość ich analizy to nieoceniona wiedza wspierająca podejmowanie decyzji biznesowych, co daje szansę na skuteczne budowanie przewagi konkurencyjnej. – dodaje Piotr Ciski.</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i="1" dirty="0"/>
              <a:t>Jesteśmy jedynym krajem Unii Europejskiej, który wprowadza </a:t>
            </a:r>
            <a:r>
              <a:rPr lang="pl-PL" i="1" dirty="0" err="1"/>
              <a:t>KSeF</a:t>
            </a:r>
            <a:r>
              <a:rPr lang="pl-PL" i="1" dirty="0"/>
              <a:t> dla wszystkich dokumentów fiskalnych w biznesie: bez ograniczeń kwotowych czy obszaru rozliczeń. To ogromne wyzwanie dla polskich przedsiębiorców.</a:t>
            </a:r>
          </a:p>
          <a:p>
            <a:endParaRPr lang="pl-PL" dirty="0"/>
          </a:p>
          <a:p>
            <a:r>
              <a:rPr lang="pl-PL" dirty="0"/>
              <a:t>Wprowadzenie </a:t>
            </a:r>
            <a:r>
              <a:rPr lang="pl-PL" dirty="0" err="1"/>
              <a:t>KSeF</a:t>
            </a:r>
            <a:r>
              <a:rPr lang="pl-PL" dirty="0"/>
              <a:t> pozwoli administracji publicznej na wgląd w czasie rzeczywistym w każdą transakcję gospodarczą, ponieważ będą one procedowane w centralnym systemie e-faktur. Wymaga to od przedsiębiorców zmiany procesów i dostosowania narzędzi do nowych wymogów. Krajowy System e-Faktur jest rozwiązaniem w pełni </a:t>
            </a:r>
            <a:r>
              <a:rPr lang="pl-PL" dirty="0" err="1"/>
              <a:t>cloudowym</a:t>
            </a:r>
            <a:r>
              <a:rPr lang="pl-PL" dirty="0"/>
              <a:t>, co oznacza, że cały rynek w naturalny sposób przeniesie część swoich procesów biznesowych do chmury.</a:t>
            </a:r>
          </a:p>
          <a:p>
            <a:endParaRPr lang="pl-PL" dirty="0"/>
          </a:p>
          <a:p>
            <a:r>
              <a:rPr lang="pl-PL" dirty="0"/>
              <a:t>https://www.isbtech.pl/2023/11/raport-cyfryzacja-msp-w-polsce-2023/</a:t>
            </a:r>
          </a:p>
        </p:txBody>
      </p:sp>
      <p:sp>
        <p:nvSpPr>
          <p:cNvPr id="4" name="Symbol zastępczy numeru slajdu 3"/>
          <p:cNvSpPr>
            <a:spLocks noGrp="1"/>
          </p:cNvSpPr>
          <p:nvPr>
            <p:ph type="sldNum" sz="quarter" idx="5"/>
          </p:nvPr>
        </p:nvSpPr>
        <p:spPr/>
        <p:txBody>
          <a:bodyPr/>
          <a:lstStyle/>
          <a:p>
            <a:fld id="{0A0786CA-25E2-4870-B5F4-A1CDC8A304E7}" type="slidenum">
              <a:rPr lang="pl-PL" smtClean="0"/>
              <a:t>24</a:t>
            </a:fld>
            <a:endParaRPr lang="pl-PL"/>
          </a:p>
        </p:txBody>
      </p:sp>
    </p:spTree>
    <p:extLst>
      <p:ext uri="{BB962C8B-B14F-4D97-AF65-F5344CB8AC3E}">
        <p14:creationId xmlns:p14="http://schemas.microsoft.com/office/powerpoint/2010/main" val="216655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9E1A6A5-6D4E-4617-A015-458F3EFD4BF7}" type="slidenum">
              <a:rPr lang="pl-PL" smtClean="0"/>
              <a:t>7</a:t>
            </a:fld>
            <a:endParaRPr lang="pl-PL"/>
          </a:p>
        </p:txBody>
      </p:sp>
    </p:spTree>
    <p:extLst>
      <p:ext uri="{BB962C8B-B14F-4D97-AF65-F5344CB8AC3E}">
        <p14:creationId xmlns:p14="http://schemas.microsoft.com/office/powerpoint/2010/main" val="224403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0" i="0" kern="1200" dirty="0">
                <a:solidFill>
                  <a:schemeClr val="tx1"/>
                </a:solidFill>
                <a:effectLst/>
                <a:latin typeface="+mn-lt"/>
                <a:ea typeface="+mn-ea"/>
                <a:cs typeface="+mn-cs"/>
              </a:rPr>
              <a:t>Według Eurostatu w naszym kraju podatki i składki społeczne stanowiły w 2021 r. 37,7 proc. PKB. </a:t>
            </a:r>
            <a:r>
              <a:rPr lang="pl-PL" sz="1200" b="1" i="0" kern="1200" dirty="0">
                <a:solidFill>
                  <a:schemeClr val="tx1"/>
                </a:solidFill>
                <a:effectLst/>
                <a:latin typeface="+mn-lt"/>
                <a:ea typeface="+mn-ea"/>
                <a:cs typeface="+mn-cs"/>
              </a:rPr>
              <a:t>Na pierwszym miejscu w Unii uplasowała się Dania, gdzie podatki stanowią aż blisko połowę PKB tego kraju (48,8 proc.).</a:t>
            </a:r>
            <a:r>
              <a:rPr lang="pl-PL" sz="1200" b="0" i="0" kern="1200" dirty="0">
                <a:solidFill>
                  <a:schemeClr val="tx1"/>
                </a:solidFill>
                <a:effectLst/>
                <a:latin typeface="+mn-lt"/>
                <a:ea typeface="+mn-ea"/>
                <a:cs typeface="+mn-cs"/>
              </a:rPr>
              <a:t> Drugie miejsce zajęła Francja (47 proc.), a trzecie Belgia (46 proc.). </a:t>
            </a:r>
          </a:p>
          <a:p>
            <a:r>
              <a:rPr lang="pl-PL" sz="1200" b="0" i="0" kern="1200" dirty="0">
                <a:solidFill>
                  <a:schemeClr val="tx1"/>
                </a:solidFill>
                <a:effectLst/>
                <a:latin typeface="+mn-lt"/>
                <a:ea typeface="+mn-ea"/>
                <a:cs typeface="+mn-cs"/>
              </a:rPr>
              <a:t>Dalej znajduje się Austria (43,7 proc.), Włochy (43,6 proc.) i Szwecja (43,5 proc.). </a:t>
            </a:r>
          </a:p>
          <a:p>
            <a:endParaRPr lang="pl-PL" sz="1200" b="0" i="0" kern="1200" dirty="0">
              <a:solidFill>
                <a:schemeClr val="tx1"/>
              </a:solidFill>
              <a:effectLst/>
              <a:latin typeface="+mn-lt"/>
              <a:ea typeface="+mn-ea"/>
              <a:cs typeface="+mn-cs"/>
            </a:endParaRPr>
          </a:p>
          <a:p>
            <a:r>
              <a:rPr lang="pl-PL" sz="1200" b="1" i="0" kern="1200" dirty="0">
                <a:solidFill>
                  <a:schemeClr val="tx1"/>
                </a:solidFill>
                <a:effectLst/>
                <a:latin typeface="+mn-lt"/>
                <a:ea typeface="+mn-ea"/>
                <a:cs typeface="+mn-cs"/>
              </a:rPr>
              <a:t>podatki w naszym kraju wzrosły po 2015 r. najsilniej w całej UE. Pod tym względem dorównuje nam jedynie Hiszpania. </a:t>
            </a:r>
          </a:p>
          <a:p>
            <a:endParaRPr lang="pl-PL" sz="1200" b="1" i="0" kern="1200" dirty="0">
              <a:solidFill>
                <a:schemeClr val="tx1"/>
              </a:solidFill>
              <a:effectLst/>
              <a:latin typeface="+mn-lt"/>
              <a:ea typeface="+mn-ea"/>
              <a:cs typeface="+mn-cs"/>
            </a:endParaRPr>
          </a:p>
          <a:p>
            <a:r>
              <a:rPr lang="pl-PL" sz="1200" b="0" i="0" kern="1200" dirty="0">
                <a:solidFill>
                  <a:schemeClr val="tx1"/>
                </a:solidFill>
                <a:effectLst/>
                <a:latin typeface="+mn-lt"/>
                <a:ea typeface="+mn-ea"/>
                <a:cs typeface="+mn-cs"/>
              </a:rPr>
              <a:t>Podatki wzrosły w Polsce o 4,3 punkty procentowe (</a:t>
            </a:r>
            <a:r>
              <a:rPr lang="pl-PL" sz="1200" b="0" i="0" kern="1200" dirty="0" err="1">
                <a:solidFill>
                  <a:schemeClr val="tx1"/>
                </a:solidFill>
                <a:effectLst/>
                <a:latin typeface="+mn-lt"/>
                <a:ea typeface="+mn-ea"/>
                <a:cs typeface="+mn-cs"/>
              </a:rPr>
              <a:t>p.p</a:t>
            </a:r>
            <a:r>
              <a:rPr lang="pl-PL" sz="1200" b="0" i="0" kern="1200" dirty="0">
                <a:solidFill>
                  <a:schemeClr val="tx1"/>
                </a:solidFill>
                <a:effectLst/>
                <a:latin typeface="+mn-lt"/>
                <a:ea typeface="+mn-ea"/>
                <a:cs typeface="+mn-cs"/>
              </a:rPr>
              <a:t>.) PKB. Oznacza to, że gdyby ich poziom był taki jak w 2015 r., to do kasy państwa trafiłoby o ponad 110 mld zł mniej. Średnia unijna to wzrost o 0,9 </a:t>
            </a:r>
            <a:r>
              <a:rPr lang="pl-PL" sz="1200" b="0" i="0" kern="1200" dirty="0" err="1">
                <a:solidFill>
                  <a:schemeClr val="tx1"/>
                </a:solidFill>
                <a:effectLst/>
                <a:latin typeface="+mn-lt"/>
                <a:ea typeface="+mn-ea"/>
                <a:cs typeface="+mn-cs"/>
              </a:rPr>
              <a:t>p.p</a:t>
            </a:r>
            <a:r>
              <a:rPr lang="pl-PL" sz="1200" b="0" i="0" kern="1200" dirty="0">
                <a:solidFill>
                  <a:schemeClr val="tx1"/>
                </a:solidFill>
                <a:effectLst/>
                <a:latin typeface="+mn-lt"/>
                <a:ea typeface="+mn-ea"/>
                <a:cs typeface="+mn-cs"/>
              </a:rPr>
              <a:t>. Najwyższe cięcia zanotowano na Węgrzech. Opodatkowanie spadło tam o 4,8 </a:t>
            </a:r>
            <a:r>
              <a:rPr lang="pl-PL" sz="1200" b="0" i="0" kern="1200" dirty="0" err="1">
                <a:solidFill>
                  <a:schemeClr val="tx1"/>
                </a:solidFill>
                <a:effectLst/>
                <a:latin typeface="+mn-lt"/>
                <a:ea typeface="+mn-ea"/>
                <a:cs typeface="+mn-cs"/>
              </a:rPr>
              <a:t>p.p</a:t>
            </a:r>
            <a:r>
              <a:rPr lang="pl-PL" sz="1200" b="0" i="0" kern="1200" dirty="0">
                <a:solidFill>
                  <a:schemeClr val="tx1"/>
                </a:solidFill>
                <a:effectLst/>
                <a:latin typeface="+mn-lt"/>
                <a:ea typeface="+mn-ea"/>
                <a:cs typeface="+mn-cs"/>
              </a:rPr>
              <a:t>. PKB"</a:t>
            </a:r>
            <a:endParaRPr lang="pl-PL" b="0" dirty="0"/>
          </a:p>
        </p:txBody>
      </p:sp>
      <p:sp>
        <p:nvSpPr>
          <p:cNvPr id="4" name="Symbol zastępczy numeru slajdu 3"/>
          <p:cNvSpPr>
            <a:spLocks noGrp="1"/>
          </p:cNvSpPr>
          <p:nvPr>
            <p:ph type="sldNum" sz="quarter" idx="5"/>
          </p:nvPr>
        </p:nvSpPr>
        <p:spPr/>
        <p:txBody>
          <a:bodyPr/>
          <a:lstStyle/>
          <a:p>
            <a:fld id="{0A0786CA-25E2-4870-B5F4-A1CDC8A304E7}" type="slidenum">
              <a:rPr lang="pl-PL" smtClean="0"/>
              <a:t>8</a:t>
            </a:fld>
            <a:endParaRPr lang="pl-PL"/>
          </a:p>
        </p:txBody>
      </p:sp>
    </p:spTree>
    <p:extLst>
      <p:ext uri="{BB962C8B-B14F-4D97-AF65-F5344CB8AC3E}">
        <p14:creationId xmlns:p14="http://schemas.microsoft.com/office/powerpoint/2010/main" val="78710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Wartość indeksu dla Polski to niecałe 80 punktów na 100. </a:t>
            </a:r>
            <a:r>
              <a:rPr lang="pl-PL" b="1" dirty="0"/>
              <a:t>To trzeci najniższy wskaźnik w całej UE.</a:t>
            </a:r>
            <a:r>
              <a:rPr lang="pl-PL" dirty="0"/>
              <a:t> </a:t>
            </a:r>
            <a:r>
              <a:rPr lang="pl-PL" b="1" u="none" dirty="0">
                <a:solidFill>
                  <a:schemeClr val="tx1"/>
                </a:solidFill>
                <a:hlinkClick r:id="rId3">
                  <a:extLst>
                    <a:ext uri="{A12FA001-AC4F-418D-AE19-62706E023703}">
                      <ahyp:hlinkClr xmlns:ahyp="http://schemas.microsoft.com/office/drawing/2018/hyperlinkcolor" val="tx"/>
                    </a:ext>
                  </a:extLst>
                </a:hlinkClick>
              </a:rPr>
              <a:t>Słabiej od nas</a:t>
            </a:r>
            <a:r>
              <a:rPr lang="pl-PL" dirty="0">
                <a:solidFill>
                  <a:schemeClr val="tx1"/>
                </a:solidFill>
              </a:rPr>
              <a:t> wypadły jedynie Chorwacja i Bułgaria. </a:t>
            </a:r>
          </a:p>
          <a:p>
            <a:endParaRPr lang="pl-PL" dirty="0"/>
          </a:p>
          <a:p>
            <a:r>
              <a:rPr lang="pl-PL" dirty="0"/>
              <a:t>Polskie firmy rzadziej niż europejskie wdrażają zaawansowane cyfrowe technologie (w Polsce to 66 proc. firm, w całej UE 69 proc.). Mniej polskich przedsiębiorstw rozwinęło się w tej kwestii w trakcie pandemii Covid-19. W odpowiedzi na pandemię swój stopień cyfryzacji zwiększyło 46 proc. polskich firm i 53 proc. w całej UE. </a:t>
            </a:r>
          </a:p>
          <a:p>
            <a:r>
              <a:rPr lang="pl-PL" dirty="0"/>
              <a:t>Najbardziej rozwiniętymi cyfrowo krajami okazały się z kolei Finlandia, Dania, Belgia i Szwecja. W poszczególnych kategoriach mierzonych indeksem najwyższe wyniki osiągnęły także Słowenia, Austria, Estonia, Finlandia oraz Malta i Francja. Te dwa ostatnie kraje osiągnęły najlepszy wynik za inwestycje - Malta w oprogramowanie, a Francja w szkolenie pracowników.</a:t>
            </a:r>
          </a:p>
          <a:p>
            <a:br>
              <a:rPr lang="pl-PL" dirty="0"/>
            </a:br>
            <a:endParaRPr lang="pl-PL" dirty="0"/>
          </a:p>
        </p:txBody>
      </p:sp>
      <p:sp>
        <p:nvSpPr>
          <p:cNvPr id="4" name="Symbol zastępczy numeru slajdu 3"/>
          <p:cNvSpPr>
            <a:spLocks noGrp="1"/>
          </p:cNvSpPr>
          <p:nvPr>
            <p:ph type="sldNum" sz="quarter" idx="5"/>
          </p:nvPr>
        </p:nvSpPr>
        <p:spPr/>
        <p:txBody>
          <a:bodyPr/>
          <a:lstStyle/>
          <a:p>
            <a:fld id="{0A0786CA-25E2-4870-B5F4-A1CDC8A304E7}" type="slidenum">
              <a:rPr lang="pl-PL" smtClean="0"/>
              <a:t>9</a:t>
            </a:fld>
            <a:endParaRPr lang="pl-PL"/>
          </a:p>
        </p:txBody>
      </p:sp>
    </p:spTree>
    <p:extLst>
      <p:ext uri="{BB962C8B-B14F-4D97-AF65-F5344CB8AC3E}">
        <p14:creationId xmlns:p14="http://schemas.microsoft.com/office/powerpoint/2010/main" val="426680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1" kern="1200" dirty="0">
                <a:solidFill>
                  <a:schemeClr val="tx1"/>
                </a:solidFill>
                <a:effectLst/>
                <a:latin typeface="+mn-lt"/>
                <a:ea typeface="+mn-ea"/>
                <a:cs typeface="+mn-cs"/>
              </a:rPr>
              <a:t>Wg EBI – Europejskiego Banku Inwestycyjnego główne bariery rozwoju: wysokie ceny energii i niedobór wykwalifikowanej kadry</a:t>
            </a:r>
          </a:p>
          <a:p>
            <a:endParaRPr lang="pl-PL" sz="1200" b="0" i="0" kern="1200" dirty="0">
              <a:solidFill>
                <a:schemeClr val="tx1"/>
              </a:solidFill>
              <a:effectLst/>
              <a:latin typeface="+mn-lt"/>
              <a:ea typeface="+mn-ea"/>
              <a:cs typeface="+mn-cs"/>
            </a:endParaRPr>
          </a:p>
          <a:p>
            <a:r>
              <a:rPr lang="pl-PL" sz="1200" b="0" i="0" kern="1200" dirty="0">
                <a:solidFill>
                  <a:schemeClr val="tx1"/>
                </a:solidFill>
                <a:effectLst/>
                <a:latin typeface="+mn-lt"/>
                <a:ea typeface="+mn-ea"/>
                <a:cs typeface="+mn-cs"/>
              </a:rPr>
              <a:t>kontynuacja wzrostu inwestycji będzie zależeć od tego w jaki sposób firmy w UE poradzą sobie z głównymi barierami rozwoju: wysokimi cenami energii i niedoborem wykwalifikowanej kadry.</a:t>
            </a:r>
          </a:p>
          <a:p>
            <a:r>
              <a:rPr lang="pl-PL" sz="1200" b="0" i="0" kern="1200" dirty="0">
                <a:solidFill>
                  <a:schemeClr val="tx1"/>
                </a:solidFill>
                <a:effectLst/>
                <a:latin typeface="+mn-lt"/>
                <a:ea typeface="+mn-ea"/>
                <a:cs typeface="+mn-cs"/>
              </a:rPr>
              <a:t>Tu istotną rolę będą pełnić banki rozwoju – EBI jest gotów udzielić niezbędnego wsparcia dla przedsiębiorców by wzmocnić ich konkurencyjność i zabezpieczyć dalszy rozwój.</a:t>
            </a:r>
          </a:p>
          <a:p>
            <a:endParaRPr lang="pl-PL" b="0" i="0" dirty="0">
              <a:solidFill>
                <a:srgbClr val="000000"/>
              </a:solidFill>
              <a:effectLst/>
              <a:latin typeface="Satoshi"/>
            </a:endParaRPr>
          </a:p>
          <a:p>
            <a:r>
              <a:rPr lang="pl-PL" b="0" i="0" dirty="0">
                <a:solidFill>
                  <a:srgbClr val="000000"/>
                </a:solidFill>
                <a:effectLst/>
                <a:latin typeface="Satoshi"/>
              </a:rPr>
              <a:t>Tymczasem wg raportów EBI 81% przedsiębiorstw postrzega trudności w znalezieniu wykwalifikowanej kadry. Istnieje ścisły związek pomiędzy inwestycjami firm w kapitał ludzki a ich wynikami biznesowymi w przyszłości.</a:t>
            </a:r>
            <a:endParaRPr lang="pl-PL" dirty="0"/>
          </a:p>
        </p:txBody>
      </p:sp>
      <p:sp>
        <p:nvSpPr>
          <p:cNvPr id="4" name="Symbol zastępczy numeru slajdu 3"/>
          <p:cNvSpPr>
            <a:spLocks noGrp="1"/>
          </p:cNvSpPr>
          <p:nvPr>
            <p:ph type="sldNum" sz="quarter" idx="5"/>
          </p:nvPr>
        </p:nvSpPr>
        <p:spPr/>
        <p:txBody>
          <a:bodyPr/>
          <a:lstStyle/>
          <a:p>
            <a:fld id="{0A0786CA-25E2-4870-B5F4-A1CDC8A304E7}" type="slidenum">
              <a:rPr lang="pl-PL" smtClean="0"/>
              <a:t>11</a:t>
            </a:fld>
            <a:endParaRPr lang="pl-PL"/>
          </a:p>
        </p:txBody>
      </p:sp>
    </p:spTree>
    <p:extLst>
      <p:ext uri="{BB962C8B-B14F-4D97-AF65-F5344CB8AC3E}">
        <p14:creationId xmlns:p14="http://schemas.microsoft.com/office/powerpoint/2010/main" val="2897548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https://for.org.pl/pl/a/9496,komunikat-25/2023-projekt-budzetu-na-2024-rok-pocalunek-smierci-pis   </a:t>
            </a:r>
          </a:p>
          <a:p>
            <a:endParaRPr lang="pl-PL" dirty="0"/>
          </a:p>
          <a:p>
            <a:r>
              <a:rPr lang="pl-PL" b="1" dirty="0"/>
              <a:t>Problem 3: wydatki poza budżetem </a:t>
            </a:r>
          </a:p>
          <a:p>
            <a:endParaRPr lang="pl-PL" dirty="0"/>
          </a:p>
          <a:p>
            <a:r>
              <a:rPr lang="pl-PL" dirty="0"/>
              <a:t>Palącym problemem finansów publicznych od czasów pandemii są fundusze pozabudżetowe, z których środki rząd wydatkuje poza kontrolą parlamentarną. Z tego powodu Kolegium Najwyższej Izby Kontroli w czerwcu 2023 roku po raz pierwszy w historii III Rzeczpospolitej nie wyraziło pozytywnej opinii w przedmiocie absolutorium dla rządu, wskazując, że łączny deficyt budżetu państwa i budżetu środków europejskich stanowił w 2022 roku jedynie 12,1% liczonego według metodologii unijnej deficytu podsektora instytucji rządowych9 . Jak wynika z opublikowanej przez Ministerstwo Finansów Strategii zarządzania długiem sektora finansów publicznych w latach 2024–2027, przewidywany jest dalszy wzrost pozabudżetowego zadłużenia: z 302,7 mld zł w 2022 roku do 651,4 mld zł w 2027 roku (z 11,4% PKB do 14,4% PKB)10. Duża część tego przyrostu długu ma być efektem wydatków Funduszu Wsparcia Sił Zbrojnych, które są realizowane w sposób skrajnie nieprzejrzysty. Opinia publiczna dowiaduje się o wydatkach Funduszu i ich wysokości dopiero dzięki śledztwom dziennikarskim, jak było to w przypadku zakupów zbrojeń w Korei Południowej11</a:t>
            </a:r>
          </a:p>
        </p:txBody>
      </p:sp>
      <p:sp>
        <p:nvSpPr>
          <p:cNvPr id="4" name="Symbol zastępczy numeru slajdu 3"/>
          <p:cNvSpPr>
            <a:spLocks noGrp="1"/>
          </p:cNvSpPr>
          <p:nvPr>
            <p:ph type="sldNum" sz="quarter" idx="5"/>
          </p:nvPr>
        </p:nvSpPr>
        <p:spPr/>
        <p:txBody>
          <a:bodyPr/>
          <a:lstStyle/>
          <a:p>
            <a:fld id="{0A0786CA-25E2-4870-B5F4-A1CDC8A304E7}" type="slidenum">
              <a:rPr lang="pl-PL" smtClean="0"/>
              <a:t>12</a:t>
            </a:fld>
            <a:endParaRPr lang="pl-PL"/>
          </a:p>
        </p:txBody>
      </p:sp>
    </p:spTree>
    <p:extLst>
      <p:ext uri="{BB962C8B-B14F-4D97-AF65-F5344CB8AC3E}">
        <p14:creationId xmlns:p14="http://schemas.microsoft.com/office/powerpoint/2010/main" val="74247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https://for.org.pl/pl/a/9496,komunikat-25/2023-projekt-budzetu-na-2024-rok-pocalunek-smierci-pis</a:t>
            </a:r>
          </a:p>
          <a:p>
            <a:endParaRPr lang="pl-PL" dirty="0"/>
          </a:p>
          <a:p>
            <a:r>
              <a:rPr lang="pl-PL" dirty="0"/>
              <a:t>Problem 1: ogromny deficyt </a:t>
            </a:r>
          </a:p>
          <a:p>
            <a:r>
              <a:rPr lang="pl-PL" dirty="0"/>
              <a:t>Jak przyznała sama ministra finansów Magdalena Rzeczkowska, Polska może zostać objęta przez Komisję Europejską procedurą nadmiernego deficytu , która zaczyna być stosowana po przekroczeniu deficytu na poziomie 3% PKB. Procedura nadmiernego deficytu wymoże na nowym rządzie przedstawienie planu naprawczego finansów publicznych, który zakładałby zahamowanie wzrostu wydatków publicznych. Jeszcze wiosną 2023 roku Komisja Europejska prognozowała dla Polski deficyt finansów publicznych na 2024 rok na poziomie 3,7% PKB5 , w tym samym czasie Ministerstwo Finansów szacowało, że deficyt wyniesie 3,4% PKB6 . Jak wynika z sierpniowego projektu ustawy budżetowej, deficyt ma być o 1,1 </a:t>
            </a:r>
            <a:r>
              <a:rPr lang="pl-PL" dirty="0" err="1"/>
              <a:t>p.p</a:t>
            </a:r>
            <a:r>
              <a:rPr lang="pl-PL" dirty="0"/>
              <a:t>. wyższy, czyli wyniesie 4,5% PKB. Jesienna prognoza Komisji Europejskiej może więc wskazać jeszcze gorszy wynik. Instytut Finansów Publicznych obliczył, że deficyt w 2024 roku może wynieść nawet 5,4% PKB 7 . Według październikowej prognozy Międzynarodowego Funduszu Walutowego wysoki deficyt finansów publicznych ma się utrzymywać też w kolejnych latach – do 2028 roku będzie wynosić powyżej 4% PKB. To wszystko oznacza, że nowy rząd nie będzie miał przestrzeni na nowe wydatki publiczne albo zwiększanie dotychczasowych, chyba że zdecyduje się na podwyżki podatków albo na zmniejszenie innych wydatków, np. na transfery albo na zbrojenia. </a:t>
            </a:r>
          </a:p>
        </p:txBody>
      </p:sp>
      <p:sp>
        <p:nvSpPr>
          <p:cNvPr id="4" name="Symbol zastępczy numeru slajdu 3"/>
          <p:cNvSpPr>
            <a:spLocks noGrp="1"/>
          </p:cNvSpPr>
          <p:nvPr>
            <p:ph type="sldNum" sz="quarter" idx="5"/>
          </p:nvPr>
        </p:nvSpPr>
        <p:spPr/>
        <p:txBody>
          <a:bodyPr/>
          <a:lstStyle/>
          <a:p>
            <a:fld id="{0A0786CA-25E2-4870-B5F4-A1CDC8A304E7}" type="slidenum">
              <a:rPr lang="pl-PL" smtClean="0"/>
              <a:t>13</a:t>
            </a:fld>
            <a:endParaRPr lang="pl-PL"/>
          </a:p>
        </p:txBody>
      </p:sp>
    </p:spTree>
    <p:extLst>
      <p:ext uri="{BB962C8B-B14F-4D97-AF65-F5344CB8AC3E}">
        <p14:creationId xmlns:p14="http://schemas.microsoft.com/office/powerpoint/2010/main" val="284280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A0786CA-25E2-4870-B5F4-A1CDC8A304E7}" type="slidenum">
              <a:rPr lang="pl-PL" smtClean="0"/>
              <a:t>15</a:t>
            </a:fld>
            <a:endParaRPr lang="pl-PL"/>
          </a:p>
        </p:txBody>
      </p:sp>
    </p:spTree>
    <p:extLst>
      <p:ext uri="{BB962C8B-B14F-4D97-AF65-F5344CB8AC3E}">
        <p14:creationId xmlns:p14="http://schemas.microsoft.com/office/powerpoint/2010/main" val="1303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https://ppg.ibngr.pl/pomorski-przeglad-gospodarczy/puls-gospodarczy-pomorza-w-ii-kw-2023-r</a:t>
            </a:r>
          </a:p>
          <a:p>
            <a:endParaRPr lang="pl-PL" sz="1200" b="1" kern="1200" dirty="0">
              <a:solidFill>
                <a:schemeClr val="tx1"/>
              </a:solidFill>
              <a:effectLst/>
              <a:latin typeface="+mn-lt"/>
              <a:ea typeface="+mn-ea"/>
              <a:cs typeface="+mn-cs"/>
            </a:endParaRPr>
          </a:p>
          <a:p>
            <a:r>
              <a:rPr lang="pl-PL" sz="1200" b="1" kern="1200" dirty="0">
                <a:solidFill>
                  <a:schemeClr val="tx1"/>
                </a:solidFill>
                <a:effectLst/>
                <a:latin typeface="+mn-lt"/>
                <a:ea typeface="+mn-ea"/>
                <a:cs typeface="+mn-cs"/>
              </a:rPr>
              <a:t>Najważniejsze wnioski</a:t>
            </a:r>
            <a:endParaRPr lang="pl-PL" sz="1200" kern="1200" dirty="0">
              <a:solidFill>
                <a:schemeClr val="tx1"/>
              </a:solidFill>
              <a:effectLst/>
              <a:latin typeface="+mn-lt"/>
              <a:ea typeface="+mn-ea"/>
              <a:cs typeface="+mn-cs"/>
            </a:endParaRPr>
          </a:p>
          <a:p>
            <a:pPr lvl="0"/>
            <a:r>
              <a:rPr lang="pl-PL" sz="1200" kern="1200" dirty="0">
                <a:solidFill>
                  <a:schemeClr val="tx1"/>
                </a:solidFill>
                <a:effectLst/>
                <a:latin typeface="+mn-lt"/>
                <a:ea typeface="+mn-ea"/>
                <a:cs typeface="+mn-cs"/>
              </a:rPr>
              <a:t>II kwartał br. był </a:t>
            </a:r>
            <a:r>
              <a:rPr lang="pl-PL" sz="1200" b="1" kern="1200" dirty="0">
                <a:solidFill>
                  <a:schemeClr val="tx1"/>
                </a:solidFill>
                <a:effectLst/>
                <a:latin typeface="+mn-lt"/>
                <a:ea typeface="+mn-ea"/>
                <a:cs typeface="+mn-cs"/>
              </a:rPr>
              <a:t>pierwszym (dokładnie od roku)</a:t>
            </a:r>
            <a:r>
              <a:rPr lang="pl-PL" sz="1200" kern="1200" dirty="0">
                <a:solidFill>
                  <a:schemeClr val="tx1"/>
                </a:solidFill>
                <a:effectLst/>
                <a:latin typeface="+mn-lt"/>
                <a:ea typeface="+mn-ea"/>
                <a:cs typeface="+mn-cs"/>
              </a:rPr>
              <a:t>, kiedy Barometr Koniunktury Pomorza osiągnął </a:t>
            </a:r>
            <a:r>
              <a:rPr lang="pl-PL" sz="1200" b="1" kern="1200" dirty="0">
                <a:solidFill>
                  <a:schemeClr val="tx1"/>
                </a:solidFill>
                <a:effectLst/>
                <a:latin typeface="+mn-lt"/>
                <a:ea typeface="+mn-ea"/>
                <a:cs typeface="+mn-cs"/>
              </a:rPr>
              <a:t>wartość dodatnią</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Po raz drugi z rzędu pomorscy przedsiębiorcy z sześciu analizowanych branż ocenili </a:t>
            </a:r>
            <a:r>
              <a:rPr lang="pl-PL" sz="1200" b="1" kern="1200" dirty="0">
                <a:solidFill>
                  <a:schemeClr val="tx1"/>
                </a:solidFill>
                <a:effectLst/>
                <a:latin typeface="+mn-lt"/>
                <a:ea typeface="+mn-ea"/>
                <a:cs typeface="+mn-cs"/>
              </a:rPr>
              <a:t>mijający kwartał lepiej od poprzedniego</a:t>
            </a:r>
            <a:r>
              <a:rPr lang="pl-PL" sz="1200" kern="1200" dirty="0">
                <a:solidFill>
                  <a:schemeClr val="tx1"/>
                </a:solidFill>
                <a:effectLst/>
                <a:latin typeface="+mn-lt"/>
                <a:ea typeface="+mn-ea"/>
                <a:cs typeface="+mn-cs"/>
              </a:rPr>
              <a:t>. Wskazuje to na </a:t>
            </a:r>
            <a:r>
              <a:rPr lang="pl-PL" sz="1200" b="1" kern="1200" dirty="0">
                <a:solidFill>
                  <a:schemeClr val="tx1"/>
                </a:solidFill>
                <a:effectLst/>
                <a:latin typeface="+mn-lt"/>
                <a:ea typeface="+mn-ea"/>
                <a:cs typeface="+mn-cs"/>
              </a:rPr>
              <a:t>generalną poprawę</a:t>
            </a:r>
            <a:r>
              <a:rPr lang="pl-PL" sz="1200" kern="1200" dirty="0">
                <a:solidFill>
                  <a:schemeClr val="tx1"/>
                </a:solidFill>
                <a:effectLst/>
                <a:latin typeface="+mn-lt"/>
                <a:ea typeface="+mn-ea"/>
                <a:cs typeface="+mn-cs"/>
              </a:rPr>
              <a:t> kondycji regionalnej gospodarki oraz funkcjonujących w niej przedsiębiorstw.</a:t>
            </a:r>
          </a:p>
          <a:p>
            <a:pPr lvl="0"/>
            <a:r>
              <a:rPr lang="pl-PL" sz="1200" kern="1200" dirty="0">
                <a:solidFill>
                  <a:schemeClr val="tx1"/>
                </a:solidFill>
                <a:effectLst/>
                <a:latin typeface="+mn-lt"/>
                <a:ea typeface="+mn-ea"/>
                <a:cs typeface="+mn-cs"/>
              </a:rPr>
              <a:t>Na przestrzeni kwartału – zarówno na Pomorzu, jak i w skali kraju odnotowano </a:t>
            </a:r>
            <a:r>
              <a:rPr lang="pl-PL" sz="1200" b="1" kern="1200" dirty="0">
                <a:solidFill>
                  <a:schemeClr val="tx1"/>
                </a:solidFill>
                <a:effectLst/>
                <a:latin typeface="+mn-lt"/>
                <a:ea typeface="+mn-ea"/>
                <a:cs typeface="+mn-cs"/>
              </a:rPr>
              <a:t>spadek stopy bezrobocia</a:t>
            </a:r>
            <a:r>
              <a:rPr lang="pl-PL" sz="1200" kern="1200" dirty="0">
                <a:solidFill>
                  <a:schemeClr val="tx1"/>
                </a:solidFill>
                <a:effectLst/>
                <a:latin typeface="+mn-lt"/>
                <a:ea typeface="+mn-ea"/>
                <a:cs typeface="+mn-cs"/>
              </a:rPr>
              <a:t> rzędu 0,4 pkt. proc. Trend ten jest zjawiskiem notowanym bardzo często w okresie poprzedzającym wakacje, kiedy to </a:t>
            </a:r>
            <a:r>
              <a:rPr lang="pl-PL" sz="1200" b="1" kern="1200" dirty="0">
                <a:solidFill>
                  <a:schemeClr val="tx1"/>
                </a:solidFill>
                <a:effectLst/>
                <a:latin typeface="+mn-lt"/>
                <a:ea typeface="+mn-ea"/>
                <a:cs typeface="+mn-cs"/>
              </a:rPr>
              <a:t>rośnie zapotrzebowanie</a:t>
            </a:r>
            <a:r>
              <a:rPr lang="pl-PL" sz="1200" kern="1200" dirty="0">
                <a:solidFill>
                  <a:schemeClr val="tx1"/>
                </a:solidFill>
                <a:effectLst/>
                <a:latin typeface="+mn-lt"/>
                <a:ea typeface="+mn-ea"/>
                <a:cs typeface="+mn-cs"/>
              </a:rPr>
              <a:t> na prace wykonywane </a:t>
            </a:r>
            <a:r>
              <a:rPr lang="pl-PL" sz="1200" b="1" kern="1200" dirty="0">
                <a:solidFill>
                  <a:schemeClr val="tx1"/>
                </a:solidFill>
                <a:effectLst/>
                <a:latin typeface="+mn-lt"/>
                <a:ea typeface="+mn-ea"/>
                <a:cs typeface="+mn-cs"/>
              </a:rPr>
              <a:t>sezonowo</a:t>
            </a:r>
            <a:r>
              <a:rPr lang="pl-PL" sz="1200" kern="1200" dirty="0">
                <a:solidFill>
                  <a:schemeClr val="tx1"/>
                </a:solidFill>
                <a:effectLst/>
                <a:latin typeface="+mn-lt"/>
                <a:ea typeface="+mn-ea"/>
                <a:cs typeface="+mn-cs"/>
              </a:rPr>
              <a:t>, m.in. w sektorze gastronomii czy handlu detalicznego.</a:t>
            </a:r>
          </a:p>
          <a:p>
            <a:pPr lvl="0"/>
            <a:r>
              <a:rPr lang="pl-PL" sz="1200" kern="1200" dirty="0">
                <a:solidFill>
                  <a:schemeClr val="tx1"/>
                </a:solidFill>
                <a:effectLst/>
                <a:latin typeface="+mn-lt"/>
                <a:ea typeface="+mn-ea"/>
                <a:cs typeface="+mn-cs"/>
              </a:rPr>
              <a:t>Wartości zarówno pomorskiego </a:t>
            </a:r>
            <a:r>
              <a:rPr lang="pl-PL" sz="1200" b="1" kern="1200" dirty="0">
                <a:solidFill>
                  <a:schemeClr val="tx1"/>
                </a:solidFill>
                <a:effectLst/>
                <a:latin typeface="+mn-lt"/>
                <a:ea typeface="+mn-ea"/>
                <a:cs typeface="+mn-cs"/>
              </a:rPr>
              <a:t>eksportu</a:t>
            </a:r>
            <a:r>
              <a:rPr lang="pl-PL" sz="1200" kern="1200" dirty="0">
                <a:solidFill>
                  <a:schemeClr val="tx1"/>
                </a:solidFill>
                <a:effectLst/>
                <a:latin typeface="+mn-lt"/>
                <a:ea typeface="+mn-ea"/>
                <a:cs typeface="+mn-cs"/>
              </a:rPr>
              <a:t>, jak </a:t>
            </a:r>
            <a:r>
              <a:rPr lang="pl-PL" sz="1200" b="1" kern="1200" dirty="0">
                <a:solidFill>
                  <a:schemeClr val="tx1"/>
                </a:solidFill>
                <a:effectLst/>
                <a:latin typeface="+mn-lt"/>
                <a:ea typeface="+mn-ea"/>
                <a:cs typeface="+mn-cs"/>
              </a:rPr>
              <a:t>importu</a:t>
            </a:r>
            <a:r>
              <a:rPr lang="pl-PL" sz="1200" kern="1200" dirty="0">
                <a:solidFill>
                  <a:schemeClr val="tx1"/>
                </a:solidFill>
                <a:effectLst/>
                <a:latin typeface="+mn-lt"/>
                <a:ea typeface="+mn-ea"/>
                <a:cs typeface="+mn-cs"/>
              </a:rPr>
              <a:t> ukształtowały się na poziomie </a:t>
            </a:r>
            <a:r>
              <a:rPr lang="pl-PL" sz="1200" b="1" kern="1200" dirty="0">
                <a:solidFill>
                  <a:schemeClr val="tx1"/>
                </a:solidFill>
                <a:effectLst/>
                <a:latin typeface="+mn-lt"/>
                <a:ea typeface="+mn-ea"/>
                <a:cs typeface="+mn-cs"/>
              </a:rPr>
              <a:t>minimalnie niższym</a:t>
            </a:r>
            <a:r>
              <a:rPr lang="pl-PL" sz="1200" kern="1200" dirty="0">
                <a:solidFill>
                  <a:schemeClr val="tx1"/>
                </a:solidFill>
                <a:effectLst/>
                <a:latin typeface="+mn-lt"/>
                <a:ea typeface="+mn-ea"/>
                <a:cs typeface="+mn-cs"/>
              </a:rPr>
              <a:t> niż w I kwartale br. Saldo handlu zagranicznego po raz </a:t>
            </a:r>
            <a:r>
              <a:rPr lang="pl-PL" sz="1200" b="1" kern="1200" dirty="0">
                <a:solidFill>
                  <a:schemeClr val="tx1"/>
                </a:solidFill>
                <a:effectLst/>
                <a:latin typeface="+mn-lt"/>
                <a:ea typeface="+mn-ea"/>
                <a:cs typeface="+mn-cs"/>
              </a:rPr>
              <a:t>drugi</a:t>
            </a:r>
            <a:r>
              <a:rPr lang="pl-PL" sz="1200" kern="1200" dirty="0">
                <a:solidFill>
                  <a:schemeClr val="tx1"/>
                </a:solidFill>
                <a:effectLst/>
                <a:latin typeface="+mn-lt"/>
                <a:ea typeface="+mn-ea"/>
                <a:cs typeface="+mn-cs"/>
              </a:rPr>
              <a:t> z rzędu ukształtowało się na poziomie </a:t>
            </a:r>
            <a:r>
              <a:rPr lang="pl-PL" sz="1200" b="1" kern="1200" dirty="0">
                <a:solidFill>
                  <a:schemeClr val="tx1"/>
                </a:solidFill>
                <a:effectLst/>
                <a:latin typeface="+mn-lt"/>
                <a:ea typeface="+mn-ea"/>
                <a:cs typeface="+mn-cs"/>
              </a:rPr>
              <a:t>dodatnim</a:t>
            </a:r>
            <a:r>
              <a:rPr lang="pl-PL" sz="1200" kern="1200" dirty="0">
                <a:solidFill>
                  <a:schemeClr val="tx1"/>
                </a:solidFill>
                <a:effectLst/>
                <a:latin typeface="+mn-lt"/>
                <a:ea typeface="+mn-ea"/>
                <a:cs typeface="+mn-cs"/>
              </a:rPr>
              <a:t>.</a:t>
            </a:r>
          </a:p>
          <a:p>
            <a:endParaRPr lang="pl-PL" dirty="0"/>
          </a:p>
        </p:txBody>
      </p:sp>
      <p:sp>
        <p:nvSpPr>
          <p:cNvPr id="4" name="Symbol zastępczy numeru slajdu 3"/>
          <p:cNvSpPr>
            <a:spLocks noGrp="1"/>
          </p:cNvSpPr>
          <p:nvPr>
            <p:ph type="sldNum" sz="quarter" idx="5"/>
          </p:nvPr>
        </p:nvSpPr>
        <p:spPr/>
        <p:txBody>
          <a:bodyPr/>
          <a:lstStyle/>
          <a:p>
            <a:fld id="{0A0786CA-25E2-4870-B5F4-A1CDC8A304E7}" type="slidenum">
              <a:rPr lang="pl-PL" smtClean="0"/>
              <a:t>16</a:t>
            </a:fld>
            <a:endParaRPr lang="pl-PL"/>
          </a:p>
        </p:txBody>
      </p:sp>
    </p:spTree>
    <p:extLst>
      <p:ext uri="{BB962C8B-B14F-4D97-AF65-F5344CB8AC3E}">
        <p14:creationId xmlns:p14="http://schemas.microsoft.com/office/powerpoint/2010/main" val="173879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1B28A6-B47B-444D-91F1-37B71C3C1EE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5C23E6C8-3598-4322-8B71-9ED2B593B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855D1685-1C13-4ED6-A21F-41B5E64EB61E}"/>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5" name="Symbol zastępczy stopki 4">
            <a:extLst>
              <a:ext uri="{FF2B5EF4-FFF2-40B4-BE49-F238E27FC236}">
                <a16:creationId xmlns:a16="http://schemas.microsoft.com/office/drawing/2014/main" id="{B599430E-A490-478E-963D-35684D498D4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5E8A736-288D-4E41-90EB-DC5528CC2B6E}"/>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15370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5837C9-A147-41D8-89BE-50BF735E0851}"/>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5D94ED2D-54F6-46AA-82C6-ED512C1B0A6D}"/>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6207CEA-5132-4CC9-82C1-133C5D475D58}"/>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5" name="Symbol zastępczy stopki 4">
            <a:extLst>
              <a:ext uri="{FF2B5EF4-FFF2-40B4-BE49-F238E27FC236}">
                <a16:creationId xmlns:a16="http://schemas.microsoft.com/office/drawing/2014/main" id="{DB982B49-8458-41A0-9CAB-95FEF2CD347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951DB28-F69D-4F78-904B-44508ED195A7}"/>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401626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C961AC35-DF5B-4FD9-B551-0D44C7948F47}"/>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4B8AF19B-25FB-4AFB-998F-737283535CDC}"/>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384BDAD-1061-4849-8AE1-AAEAA601C46D}"/>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5" name="Symbol zastępczy stopki 4">
            <a:extLst>
              <a:ext uri="{FF2B5EF4-FFF2-40B4-BE49-F238E27FC236}">
                <a16:creationId xmlns:a16="http://schemas.microsoft.com/office/drawing/2014/main" id="{8E663A88-C259-420F-B5FA-A5C2C05DDAC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5B369A3-C1F1-4737-8D5E-9E371199E024}"/>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288728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rona tekstowa, wypunktowania">
    <p:spTree>
      <p:nvGrpSpPr>
        <p:cNvPr id="1" name=""/>
        <p:cNvGrpSpPr/>
        <p:nvPr/>
      </p:nvGrpSpPr>
      <p:grpSpPr>
        <a:xfrm>
          <a:off x="0" y="0"/>
          <a:ext cx="0" cy="0"/>
          <a:chOff x="0" y="0"/>
          <a:chExt cx="0" cy="0"/>
        </a:xfrm>
      </p:grpSpPr>
      <p:sp>
        <p:nvSpPr>
          <p:cNvPr id="4" name="Symbol zastępczy tekstu 3"/>
          <p:cNvSpPr>
            <a:spLocks noGrp="1"/>
          </p:cNvSpPr>
          <p:nvPr>
            <p:ph type="body" sz="quarter" idx="10" hasCustomPrompt="1"/>
          </p:nvPr>
        </p:nvSpPr>
        <p:spPr>
          <a:xfrm>
            <a:off x="3841305" y="332656"/>
            <a:ext cx="7296811" cy="720080"/>
          </a:xfrm>
          <a:prstGeom prst="rect">
            <a:avLst/>
          </a:prstGeom>
        </p:spPr>
        <p:txBody>
          <a:bodyPr/>
          <a:lstStyle>
            <a:lvl1pPr marL="0" indent="0">
              <a:lnSpc>
                <a:spcPct val="100000"/>
              </a:lnSpc>
              <a:buNone/>
              <a:defRPr sz="2100" b="1">
                <a:solidFill>
                  <a:schemeClr val="bg1"/>
                </a:solidFill>
                <a:latin typeface="Calibri" panose="020F0502020204030204" pitchFamily="34" charset="0"/>
                <a:cs typeface="Arial" panose="020B0604020202020204" pitchFamily="34" charset="0"/>
              </a:defRPr>
            </a:lvl1pPr>
          </a:lstStyle>
          <a:p>
            <a:pPr lvl="0"/>
            <a:r>
              <a:rPr lang="it-IT" dirty="0"/>
              <a:t>Clik to add title, udac </a:t>
            </a:r>
          </a:p>
          <a:p>
            <a:pPr lvl="0"/>
            <a:r>
              <a:rPr lang="it-IT" dirty="0"/>
              <a:t>ortela deri constrae nosta</a:t>
            </a:r>
            <a:r>
              <a:rPr lang="pl-PL" dirty="0"/>
              <a:t> </a:t>
            </a:r>
          </a:p>
        </p:txBody>
      </p:sp>
      <p:sp>
        <p:nvSpPr>
          <p:cNvPr id="6" name="Symbol zastępczy tekstu 5"/>
          <p:cNvSpPr>
            <a:spLocks noGrp="1"/>
          </p:cNvSpPr>
          <p:nvPr>
            <p:ph type="body" sz="quarter" idx="11" hasCustomPrompt="1"/>
          </p:nvPr>
        </p:nvSpPr>
        <p:spPr>
          <a:xfrm>
            <a:off x="1199457" y="2492896"/>
            <a:ext cx="9985111" cy="3384550"/>
          </a:xfrm>
          <a:prstGeom prst="rect">
            <a:avLst/>
          </a:prstGeom>
        </p:spPr>
        <p:txBody>
          <a:bodyPr/>
          <a:lstStyle>
            <a:lvl1pPr marL="171450" indent="-171450">
              <a:spcBef>
                <a:spcPts val="1200"/>
              </a:spcBef>
              <a:buClr>
                <a:srgbClr val="FF0000"/>
              </a:buClr>
              <a:buSzPct val="150000"/>
              <a:buFont typeface="Arial" panose="020B0604020202020204" pitchFamily="34" charset="0"/>
              <a:buChar char="■"/>
              <a:defRPr sz="1200">
                <a:solidFill>
                  <a:srgbClr val="312E92"/>
                </a:solidFill>
                <a:latin typeface="Myriad Pro" panose="020B0503030403020204" pitchFamily="34" charset="0"/>
                <a:cs typeface="Arial" panose="020B0604020202020204" pitchFamily="34" charset="0"/>
              </a:defRPr>
            </a:lvl1pPr>
            <a:lvl2pPr marL="360000" indent="-171450">
              <a:buClr>
                <a:srgbClr val="FF0000"/>
              </a:buClr>
              <a:buSzPct val="125000"/>
              <a:buFont typeface="Arial" panose="020B0604020202020204" pitchFamily="34" charset="0"/>
              <a:buChar char="■"/>
              <a:defRPr sz="1200">
                <a:solidFill>
                  <a:srgbClr val="312E92"/>
                </a:solidFill>
                <a:latin typeface="Myriad Pro" panose="020B0503030403020204" pitchFamily="34" charset="0"/>
                <a:cs typeface="Arial" panose="020B0604020202020204" pitchFamily="34" charset="0"/>
              </a:defRPr>
            </a:lvl2pPr>
            <a:lvl3pPr marL="540000" indent="-171450">
              <a:buClr>
                <a:srgbClr val="FF0000"/>
              </a:buClr>
              <a:buFont typeface="Arial" panose="020B0604020202020204" pitchFamily="34" charset="0"/>
              <a:buChar char="■"/>
              <a:defRPr sz="1200">
                <a:solidFill>
                  <a:srgbClr val="312E92"/>
                </a:solidFill>
                <a:latin typeface="Myriad Pro" panose="020B0503030403020204" pitchFamily="34" charset="0"/>
                <a:cs typeface="Arial" panose="020B0604020202020204" pitchFamily="34" charset="0"/>
              </a:defRPr>
            </a:lvl3pPr>
          </a:lstStyle>
          <a:p>
            <a:pPr lvl="0"/>
            <a:r>
              <a:rPr lang="pl-PL" dirty="0"/>
              <a:t> Pierwszy poziom</a:t>
            </a:r>
          </a:p>
          <a:p>
            <a:pPr lvl="1"/>
            <a:r>
              <a:rPr lang="pl-PL" dirty="0"/>
              <a:t>Drugi poziom</a:t>
            </a:r>
          </a:p>
          <a:p>
            <a:pPr lvl="2"/>
            <a:r>
              <a:rPr lang="pl-PL" dirty="0"/>
              <a:t>Trzeci poziom</a:t>
            </a:r>
          </a:p>
        </p:txBody>
      </p:sp>
      <p:sp>
        <p:nvSpPr>
          <p:cNvPr id="9" name="Symbol zastępczy tekstu 7"/>
          <p:cNvSpPr>
            <a:spLocks noGrp="1"/>
          </p:cNvSpPr>
          <p:nvPr>
            <p:ph type="body" sz="quarter" idx="12" hasCustomPrompt="1"/>
          </p:nvPr>
        </p:nvSpPr>
        <p:spPr>
          <a:xfrm>
            <a:off x="1199457" y="1772816"/>
            <a:ext cx="9985111" cy="576064"/>
          </a:xfrm>
          <a:prstGeom prst="rect">
            <a:avLst/>
          </a:prstGeom>
        </p:spPr>
        <p:txBody>
          <a:bodyPr/>
          <a:lstStyle>
            <a:lvl1pPr marL="0" indent="0">
              <a:buNone/>
              <a:defRPr sz="3000" b="1">
                <a:solidFill>
                  <a:srgbClr val="312E92"/>
                </a:solidFill>
                <a:latin typeface="Diavlo Light" panose="02000000000000000000" pitchFamily="50" charset="-18"/>
                <a:cs typeface="Arial" panose="020B0604020202020204" pitchFamily="34" charset="0"/>
              </a:defRPr>
            </a:lvl1pPr>
          </a:lstStyle>
          <a:p>
            <a:pPr lvl="0"/>
            <a:r>
              <a:rPr lang="pl-PL" dirty="0"/>
              <a:t>Tytuł tekstu</a:t>
            </a:r>
          </a:p>
        </p:txBody>
      </p:sp>
    </p:spTree>
    <p:extLst>
      <p:ext uri="{BB962C8B-B14F-4D97-AF65-F5344CB8AC3E}">
        <p14:creationId xmlns:p14="http://schemas.microsoft.com/office/powerpoint/2010/main" val="146370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B53CC5-D707-4B5C-A838-9A6DAA4CFBC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0F0D311-83FC-438B-B6AC-B8FB3A45E40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778143A-5476-4967-A885-9BABAE03C2A9}"/>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5" name="Symbol zastępczy stopki 4">
            <a:extLst>
              <a:ext uri="{FF2B5EF4-FFF2-40B4-BE49-F238E27FC236}">
                <a16:creationId xmlns:a16="http://schemas.microsoft.com/office/drawing/2014/main" id="{326F37FD-5C32-4117-BE10-291082E9488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B6520B2-C48F-41A7-A727-43BEE4474E8E}"/>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22088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3D8393-84F8-4DF0-8357-04C5EBCF547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273FEECA-A473-4290-BC96-DEDBADE597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3BD863E5-361B-4781-8790-95030D5ECB25}"/>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5" name="Symbol zastępczy stopki 4">
            <a:extLst>
              <a:ext uri="{FF2B5EF4-FFF2-40B4-BE49-F238E27FC236}">
                <a16:creationId xmlns:a16="http://schemas.microsoft.com/office/drawing/2014/main" id="{49D7AF59-2BDD-4252-99BE-A32FFC9E9B4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2BB65DF-F157-4309-BAF5-1EEFBE23E3B2}"/>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176829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D01343-F9A3-488B-9806-2C1AF813BA5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CDA59CB-4491-4802-BFE9-786E4AF937A6}"/>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01B38BD-7EB9-4710-95F6-C6AED4B62B7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68DBE4B-640F-49F1-B743-70D44E9F4597}"/>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6" name="Symbol zastępczy stopki 5">
            <a:extLst>
              <a:ext uri="{FF2B5EF4-FFF2-40B4-BE49-F238E27FC236}">
                <a16:creationId xmlns:a16="http://schemas.microsoft.com/office/drawing/2014/main" id="{75100345-0168-443A-8018-9CDCE54AA1D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6F57930-4CA2-4BBE-9C97-30B19A2A62FB}"/>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308565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44D75E-6C24-42E0-AC68-5BAFA633852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70F555C-2C02-4312-B4BA-8A31DD673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BDB1CD2-D6BD-4C7F-B73F-FE61D0D1FA89}"/>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3FF6BAAE-CB12-4D47-A955-1375A35AD2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4C752717-59E4-48F0-BAD9-3E4BC15BB55A}"/>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C4B4C332-F839-41E6-910A-BBBC46397144}"/>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8" name="Symbol zastępczy stopki 7">
            <a:extLst>
              <a:ext uri="{FF2B5EF4-FFF2-40B4-BE49-F238E27FC236}">
                <a16:creationId xmlns:a16="http://schemas.microsoft.com/office/drawing/2014/main" id="{18638C92-8F6E-40A3-9DC2-60A967E22D56}"/>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D6361CF3-80D7-4092-8918-08100112A09A}"/>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226989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BA1EC7-F3CA-44F8-86AA-2E165EDE4082}"/>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24365F9-CA52-4D88-9AE0-7456650C5765}"/>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4" name="Symbol zastępczy stopki 3">
            <a:extLst>
              <a:ext uri="{FF2B5EF4-FFF2-40B4-BE49-F238E27FC236}">
                <a16:creationId xmlns:a16="http://schemas.microsoft.com/office/drawing/2014/main" id="{7F6A0C5C-A09B-4297-9022-7DAFD768DAB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20E14580-451D-405E-9F12-AAA9639B6C4E}"/>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51067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7B53616-D2C4-4C08-B1F2-7F9FBF4E663B}"/>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3" name="Symbol zastępczy stopki 2">
            <a:extLst>
              <a:ext uri="{FF2B5EF4-FFF2-40B4-BE49-F238E27FC236}">
                <a16:creationId xmlns:a16="http://schemas.microsoft.com/office/drawing/2014/main" id="{5F95C10F-5BBD-4435-B58E-09E9B9B332DC}"/>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4E455828-2230-4ABF-9517-EEDA2C0C65A2}"/>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297982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9A5336-8987-434A-8FDB-9C8FB6B0F14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4F4D4E6E-514D-4063-9411-6A87E14ED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D82B0725-A1AF-4665-B426-4A954328A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5DAC8F8-62B3-4283-8CDB-1942873FD8FE}"/>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6" name="Symbol zastępczy stopki 5">
            <a:extLst>
              <a:ext uri="{FF2B5EF4-FFF2-40B4-BE49-F238E27FC236}">
                <a16:creationId xmlns:a16="http://schemas.microsoft.com/office/drawing/2014/main" id="{BA94B814-625F-454C-A96B-9D3713932D6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092D395-0F1D-45B8-B25D-505D44CD25E8}"/>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119107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841B83-9E24-4D4D-A1DD-49DC2EC920C2}"/>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2B7C4BF-A97B-461D-BC24-2FDA2C4CA7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7E4248F7-08EE-4458-A5E4-C7C03AC87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2C0FB17-2A70-4EC0-BD56-82C2D7F513B1}"/>
              </a:ext>
            </a:extLst>
          </p:cNvPr>
          <p:cNvSpPr>
            <a:spLocks noGrp="1"/>
          </p:cNvSpPr>
          <p:nvPr>
            <p:ph type="dt" sz="half" idx="10"/>
          </p:nvPr>
        </p:nvSpPr>
        <p:spPr/>
        <p:txBody>
          <a:bodyPr/>
          <a:lstStyle/>
          <a:p>
            <a:fld id="{9A2C04C0-44E5-4704-B719-2D211E3D3E24}" type="datetimeFigureOut">
              <a:rPr lang="pl-PL" smtClean="0"/>
              <a:t>21.11.2023</a:t>
            </a:fld>
            <a:endParaRPr lang="pl-PL"/>
          </a:p>
        </p:txBody>
      </p:sp>
      <p:sp>
        <p:nvSpPr>
          <p:cNvPr id="6" name="Symbol zastępczy stopki 5">
            <a:extLst>
              <a:ext uri="{FF2B5EF4-FFF2-40B4-BE49-F238E27FC236}">
                <a16:creationId xmlns:a16="http://schemas.microsoft.com/office/drawing/2014/main" id="{A945860A-40E7-43E1-85CE-F4A47693246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C603106-15CD-444A-BE31-DCEF123CD6F6}"/>
              </a:ext>
            </a:extLst>
          </p:cNvPr>
          <p:cNvSpPr>
            <a:spLocks noGrp="1"/>
          </p:cNvSpPr>
          <p:nvPr>
            <p:ph type="sldNum" sz="quarter" idx="12"/>
          </p:nvPr>
        </p:nvSpPr>
        <p:spPr/>
        <p:txBody>
          <a:bodyPr/>
          <a:lstStyle/>
          <a:p>
            <a:fld id="{9FA731B4-9284-4A7F-B22E-41DAD81F2CE5}" type="slidenum">
              <a:rPr lang="pl-PL" smtClean="0"/>
              <a:t>‹#›</a:t>
            </a:fld>
            <a:endParaRPr lang="pl-PL"/>
          </a:p>
        </p:txBody>
      </p:sp>
    </p:spTree>
    <p:extLst>
      <p:ext uri="{BB962C8B-B14F-4D97-AF65-F5344CB8AC3E}">
        <p14:creationId xmlns:p14="http://schemas.microsoft.com/office/powerpoint/2010/main" val="367977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BC6E77E4-F80A-4290-AF83-689695618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B4F8D00-6F94-4C6B-88D5-DA2F2DFBE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3BF0779-F087-4E15-BD97-4FE35F779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C04C0-44E5-4704-B719-2D211E3D3E24}" type="datetimeFigureOut">
              <a:rPr lang="pl-PL" smtClean="0"/>
              <a:t>21.11.2023</a:t>
            </a:fld>
            <a:endParaRPr lang="pl-PL"/>
          </a:p>
        </p:txBody>
      </p:sp>
      <p:sp>
        <p:nvSpPr>
          <p:cNvPr id="5" name="Symbol zastępczy stopki 4">
            <a:extLst>
              <a:ext uri="{FF2B5EF4-FFF2-40B4-BE49-F238E27FC236}">
                <a16:creationId xmlns:a16="http://schemas.microsoft.com/office/drawing/2014/main" id="{A4CE6420-742F-4282-90C1-15E645A30D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68FB7BE7-A06C-465C-B3AA-0F15BF919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731B4-9284-4A7F-B22E-41DAD81F2CE5}" type="slidenum">
              <a:rPr lang="pl-PL" smtClean="0"/>
              <a:t>‹#›</a:t>
            </a:fld>
            <a:endParaRPr lang="pl-PL"/>
          </a:p>
        </p:txBody>
      </p:sp>
    </p:spTree>
    <p:extLst>
      <p:ext uri="{BB962C8B-B14F-4D97-AF65-F5344CB8AC3E}">
        <p14:creationId xmlns:p14="http://schemas.microsoft.com/office/powerpoint/2010/main" val="1087663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1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hyperlink" Target="http://www.strategia2030.pomorskie.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76397973-3F3E-45E6-9652-AB7A418A1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482" y="677993"/>
            <a:ext cx="2736304" cy="759741"/>
          </a:xfrm>
          <a:prstGeom prst="rect">
            <a:avLst/>
          </a:prstGeom>
        </p:spPr>
      </p:pic>
      <p:pic>
        <p:nvPicPr>
          <p:cNvPr id="9" name="Obraz 8">
            <a:extLst>
              <a:ext uri="{FF2B5EF4-FFF2-40B4-BE49-F238E27FC236}">
                <a16:creationId xmlns:a16="http://schemas.microsoft.com/office/drawing/2014/main" id="{3C33D101-749B-448F-A55C-C653760D5E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496" y="597312"/>
            <a:ext cx="2523574" cy="840422"/>
          </a:xfrm>
          <a:prstGeom prst="rect">
            <a:avLst/>
          </a:prstGeom>
        </p:spPr>
      </p:pic>
      <p:pic>
        <p:nvPicPr>
          <p:cNvPr id="13" name="Obraz 12">
            <a:extLst>
              <a:ext uri="{FF2B5EF4-FFF2-40B4-BE49-F238E27FC236}">
                <a16:creationId xmlns:a16="http://schemas.microsoft.com/office/drawing/2014/main" id="{FEB74506-4AAC-4787-9F57-41DD550B7662}"/>
              </a:ext>
            </a:extLst>
          </p:cNvPr>
          <p:cNvPicPr>
            <a:picLocks noChangeAspect="1"/>
          </p:cNvPicPr>
          <p:nvPr/>
        </p:nvPicPr>
        <p:blipFill>
          <a:blip r:embed="rId5"/>
          <a:stretch>
            <a:fillRect/>
          </a:stretch>
        </p:blipFill>
        <p:spPr>
          <a:xfrm>
            <a:off x="8237511" y="4022498"/>
            <a:ext cx="2625321" cy="2229323"/>
          </a:xfrm>
          <a:prstGeom prst="rect">
            <a:avLst/>
          </a:prstGeom>
        </p:spPr>
      </p:pic>
      <p:pic>
        <p:nvPicPr>
          <p:cNvPr id="11" name="Obraz 10">
            <a:extLst>
              <a:ext uri="{FF2B5EF4-FFF2-40B4-BE49-F238E27FC236}">
                <a16:creationId xmlns:a16="http://schemas.microsoft.com/office/drawing/2014/main" id="{BDAC3952-E8C4-461D-9E6A-48FCE934A66A}"/>
              </a:ext>
            </a:extLst>
          </p:cNvPr>
          <p:cNvPicPr>
            <a:picLocks noChangeAspect="1"/>
          </p:cNvPicPr>
          <p:nvPr/>
        </p:nvPicPr>
        <p:blipFill>
          <a:blip r:embed="rId6"/>
          <a:stretch>
            <a:fillRect/>
          </a:stretch>
        </p:blipFill>
        <p:spPr>
          <a:xfrm>
            <a:off x="6085762" y="3594969"/>
            <a:ext cx="6624190" cy="3360857"/>
          </a:xfrm>
          <a:prstGeom prst="rect">
            <a:avLst/>
          </a:prstGeom>
        </p:spPr>
      </p:pic>
      <p:grpSp>
        <p:nvGrpSpPr>
          <p:cNvPr id="5" name="Grupa 4">
            <a:extLst>
              <a:ext uri="{FF2B5EF4-FFF2-40B4-BE49-F238E27FC236}">
                <a16:creationId xmlns:a16="http://schemas.microsoft.com/office/drawing/2014/main" id="{B4A4D321-3761-4178-92EC-F22ADE43778C}"/>
              </a:ext>
            </a:extLst>
          </p:cNvPr>
          <p:cNvGrpSpPr/>
          <p:nvPr/>
        </p:nvGrpSpPr>
        <p:grpSpPr>
          <a:xfrm>
            <a:off x="1646884" y="1746993"/>
            <a:ext cx="8644980" cy="4094526"/>
            <a:chOff x="1646884" y="1746993"/>
            <a:chExt cx="7658005" cy="4094526"/>
          </a:xfrm>
        </p:grpSpPr>
        <p:grpSp>
          <p:nvGrpSpPr>
            <p:cNvPr id="4" name="Grupa 3">
              <a:extLst>
                <a:ext uri="{FF2B5EF4-FFF2-40B4-BE49-F238E27FC236}">
                  <a16:creationId xmlns:a16="http://schemas.microsoft.com/office/drawing/2014/main" id="{EEF8AEAF-8118-4B34-9B1A-2DD8CD0DE8FF}"/>
                </a:ext>
              </a:extLst>
            </p:cNvPr>
            <p:cNvGrpSpPr/>
            <p:nvPr/>
          </p:nvGrpSpPr>
          <p:grpSpPr>
            <a:xfrm>
              <a:off x="1646884" y="1746993"/>
              <a:ext cx="7658005" cy="2282171"/>
              <a:chOff x="1646884" y="1746993"/>
              <a:chExt cx="7658005" cy="2282171"/>
            </a:xfrm>
          </p:grpSpPr>
          <p:sp>
            <p:nvSpPr>
              <p:cNvPr id="3" name="Prostokąt 2">
                <a:extLst>
                  <a:ext uri="{FF2B5EF4-FFF2-40B4-BE49-F238E27FC236}">
                    <a16:creationId xmlns:a16="http://schemas.microsoft.com/office/drawing/2014/main" id="{20121C9E-CA8C-4156-B923-517604642283}"/>
                  </a:ext>
                </a:extLst>
              </p:cNvPr>
              <p:cNvSpPr/>
              <p:nvPr/>
            </p:nvSpPr>
            <p:spPr>
              <a:xfrm>
                <a:off x="1674592" y="1746993"/>
                <a:ext cx="7630297" cy="1938992"/>
              </a:xfrm>
              <a:prstGeom prst="rect">
                <a:avLst/>
              </a:prstGeom>
              <a:effectLst>
                <a:outerShdw blurRad="50800" dist="50800" dir="5400000" sx="104000" sy="104000" algn="ctr" rotWithShape="0">
                  <a:srgbClr val="92C0C0"/>
                </a:outerShdw>
              </a:effectLst>
            </p:spPr>
            <p:txBody>
              <a:bodyPr wrap="square">
                <a:spAutoFit/>
              </a:bodyPr>
              <a:lstStyle/>
              <a:p>
                <a:r>
                  <a:rPr lang="pl-PL" sz="4000" b="1" dirty="0"/>
                  <a:t>WYZWANIA I PROBLEMY PRZEDSIĘBIORCÓW W KONTEKŚCIE POLITYKI GOSPODARCZEJ</a:t>
                </a:r>
                <a:endParaRPr lang="pl-PL" sz="6000" b="1" dirty="0"/>
              </a:p>
            </p:txBody>
          </p:sp>
          <p:sp>
            <p:nvSpPr>
              <p:cNvPr id="16" name="Prostokąt 15"/>
              <p:cNvSpPr/>
              <p:nvPr/>
            </p:nvSpPr>
            <p:spPr>
              <a:xfrm>
                <a:off x="1646884" y="2828835"/>
                <a:ext cx="163641" cy="1200329"/>
              </a:xfrm>
              <a:prstGeom prst="rect">
                <a:avLst/>
              </a:prstGeom>
            </p:spPr>
            <p:txBody>
              <a:bodyPr wrap="none">
                <a:spAutoFit/>
              </a:bodyPr>
              <a:lstStyle/>
              <a:p>
                <a:endParaRPr lang="pl-PL" sz="7200" dirty="0"/>
              </a:p>
            </p:txBody>
          </p:sp>
        </p:grpSp>
        <p:sp>
          <p:nvSpPr>
            <p:cNvPr id="2" name="Prostokąt 1">
              <a:extLst>
                <a:ext uri="{FF2B5EF4-FFF2-40B4-BE49-F238E27FC236}">
                  <a16:creationId xmlns:a16="http://schemas.microsoft.com/office/drawing/2014/main" id="{04A2D7B9-8689-4479-844B-36E032806E9E}"/>
                </a:ext>
              </a:extLst>
            </p:cNvPr>
            <p:cNvSpPr/>
            <p:nvPr/>
          </p:nvSpPr>
          <p:spPr>
            <a:xfrm>
              <a:off x="1674592" y="5256744"/>
              <a:ext cx="2673561" cy="584775"/>
            </a:xfrm>
            <a:prstGeom prst="rect">
              <a:avLst/>
            </a:prstGeom>
          </p:spPr>
          <p:txBody>
            <a:bodyPr wrap="none">
              <a:spAutoFit/>
            </a:bodyPr>
            <a:lstStyle/>
            <a:p>
              <a:r>
                <a:rPr lang="pl-PL" sz="1600" i="1" dirty="0"/>
                <a:t>Pomorska Rada Przedsiębiorczości</a:t>
              </a:r>
            </a:p>
            <a:p>
              <a:r>
                <a:rPr lang="pl-PL" sz="1600" i="1" dirty="0"/>
                <a:t>21 listopada 2023 roku</a:t>
              </a:r>
            </a:p>
          </p:txBody>
        </p:sp>
        <p:sp>
          <p:nvSpPr>
            <p:cNvPr id="12" name="Symbol zastępczy tekstu 2">
              <a:extLst>
                <a:ext uri="{FF2B5EF4-FFF2-40B4-BE49-F238E27FC236}">
                  <a16:creationId xmlns:a16="http://schemas.microsoft.com/office/drawing/2014/main" id="{7D3FAEDA-E11D-48C1-AE7E-41B0DBCE799C}"/>
                </a:ext>
              </a:extLst>
            </p:cNvPr>
            <p:cNvSpPr txBox="1">
              <a:spLocks/>
            </p:cNvSpPr>
            <p:nvPr/>
          </p:nvSpPr>
          <p:spPr>
            <a:xfrm>
              <a:off x="1658975" y="4174902"/>
              <a:ext cx="6408712" cy="936104"/>
            </a:xfrm>
            <a:prstGeom prst="rect">
              <a:avLst/>
            </a:prstGeom>
          </p:spPr>
          <p:txBody>
            <a:bodyPr vert="horz" lIns="91440" tIns="45720" rIns="91440" bIns="45720" rtlCol="0" anchor="ctr"/>
            <a:lstStyle>
              <a:defPPr>
                <a:defRPr lang="pl-P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pl-PL" sz="2000" b="1" dirty="0">
                  <a:solidFill>
                    <a:schemeClr val="tx1"/>
                  </a:solidFill>
                  <a:latin typeface="Calibri"/>
                  <a:cs typeface="Calibri"/>
                </a:rPr>
                <a:t>Stanisław Szultka</a:t>
              </a:r>
              <a:endParaRPr lang="pl-PL" sz="2000" b="1" dirty="0">
                <a:solidFill>
                  <a:schemeClr val="tx1"/>
                </a:solidFill>
                <a:latin typeface="Calibri" panose="020F0502020204030204" pitchFamily="34" charset="0"/>
              </a:endParaRPr>
            </a:p>
            <a:p>
              <a:pPr algn="l"/>
              <a:r>
                <a:rPr lang="pl-PL" sz="1400" dirty="0">
                  <a:solidFill>
                    <a:schemeClr val="tx1"/>
                  </a:solidFill>
                  <a:latin typeface="Calibri"/>
                  <a:cs typeface="Calibri"/>
                </a:rPr>
                <a:t>Dyrektor Departamentu Rozwoju Gospodarczego </a:t>
              </a:r>
              <a:br>
                <a:rPr lang="pl-PL" sz="1400" dirty="0">
                  <a:latin typeface="Calibri" panose="020F0502020204030204" pitchFamily="34" charset="0"/>
                </a:rPr>
              </a:br>
              <a:r>
                <a:rPr lang="pl-PL" sz="1400" dirty="0">
                  <a:solidFill>
                    <a:schemeClr val="tx1"/>
                  </a:solidFill>
                  <a:latin typeface="Calibri"/>
                  <a:cs typeface="Calibri"/>
                </a:rPr>
                <a:t>Urząd Marszałkowski Województwa Pomorskiego</a:t>
              </a:r>
            </a:p>
          </p:txBody>
        </p:sp>
      </p:grpSp>
    </p:spTree>
    <p:extLst>
      <p:ext uri="{BB962C8B-B14F-4D97-AF65-F5344CB8AC3E}">
        <p14:creationId xmlns:p14="http://schemas.microsoft.com/office/powerpoint/2010/main" val="2843673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F76EBE-6933-4849-AC9C-68E20477C1FE}"/>
              </a:ext>
            </a:extLst>
          </p:cNvPr>
          <p:cNvSpPr>
            <a:spLocks noGrp="1"/>
          </p:cNvSpPr>
          <p:nvPr>
            <p:ph type="title"/>
          </p:nvPr>
        </p:nvSpPr>
        <p:spPr/>
        <p:txBody>
          <a:bodyPr/>
          <a:lstStyle/>
          <a:p>
            <a:r>
              <a:rPr lang="pl-PL" dirty="0"/>
              <a:t>Cenny energii</a:t>
            </a:r>
          </a:p>
        </p:txBody>
      </p:sp>
      <p:pic>
        <p:nvPicPr>
          <p:cNvPr id="5" name="Obraz 4">
            <a:extLst>
              <a:ext uri="{FF2B5EF4-FFF2-40B4-BE49-F238E27FC236}">
                <a16:creationId xmlns:a16="http://schemas.microsoft.com/office/drawing/2014/main" id="{7A6B0706-4D6A-4498-8AA4-149E66392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119" y="1773962"/>
            <a:ext cx="6804909" cy="4810768"/>
          </a:xfrm>
          <a:prstGeom prst="rect">
            <a:avLst/>
          </a:prstGeom>
        </p:spPr>
      </p:pic>
      <p:pic>
        <p:nvPicPr>
          <p:cNvPr id="1026" name="Obraz 2" descr="image001">
            <a:extLst>
              <a:ext uri="{FF2B5EF4-FFF2-40B4-BE49-F238E27FC236}">
                <a16:creationId xmlns:a16="http://schemas.microsoft.com/office/drawing/2014/main" id="{539F2E0D-CE24-44A7-A886-60BD84FF0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191" y="1690688"/>
            <a:ext cx="7941702" cy="525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000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2B3BE7-0F7B-4D12-B022-D05E6EDA659E}"/>
              </a:ext>
            </a:extLst>
          </p:cNvPr>
          <p:cNvSpPr>
            <a:spLocks noGrp="1"/>
          </p:cNvSpPr>
          <p:nvPr>
            <p:ph type="title"/>
          </p:nvPr>
        </p:nvSpPr>
        <p:spPr>
          <a:xfrm>
            <a:off x="1261110" y="388620"/>
            <a:ext cx="2133600" cy="902018"/>
          </a:xfrm>
        </p:spPr>
        <p:txBody>
          <a:bodyPr>
            <a:normAutofit/>
          </a:bodyPr>
          <a:lstStyle/>
          <a:p>
            <a:r>
              <a:rPr lang="pl-PL" sz="4800" b="1" dirty="0"/>
              <a:t>Kadry</a:t>
            </a:r>
          </a:p>
        </p:txBody>
      </p:sp>
      <p:pic>
        <p:nvPicPr>
          <p:cNvPr id="6" name="Obraz 5">
            <a:extLst>
              <a:ext uri="{FF2B5EF4-FFF2-40B4-BE49-F238E27FC236}">
                <a16:creationId xmlns:a16="http://schemas.microsoft.com/office/drawing/2014/main" id="{4A31B431-CAD2-44DD-8E80-3A74B3FC2791}"/>
              </a:ext>
            </a:extLst>
          </p:cNvPr>
          <p:cNvPicPr>
            <a:picLocks noChangeAspect="1"/>
          </p:cNvPicPr>
          <p:nvPr/>
        </p:nvPicPr>
        <p:blipFill>
          <a:blip r:embed="rId3"/>
          <a:stretch>
            <a:fillRect/>
          </a:stretch>
        </p:blipFill>
        <p:spPr>
          <a:xfrm>
            <a:off x="150330" y="146029"/>
            <a:ext cx="472658" cy="558246"/>
          </a:xfrm>
          <a:prstGeom prst="rect">
            <a:avLst/>
          </a:prstGeom>
        </p:spPr>
      </p:pic>
      <p:pic>
        <p:nvPicPr>
          <p:cNvPr id="7" name="Obraz 6">
            <a:extLst>
              <a:ext uri="{FF2B5EF4-FFF2-40B4-BE49-F238E27FC236}">
                <a16:creationId xmlns:a16="http://schemas.microsoft.com/office/drawing/2014/main" id="{B73DC59F-90A1-41FB-A025-576E1C100F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086" y="6002949"/>
            <a:ext cx="1584176" cy="527576"/>
          </a:xfrm>
          <a:prstGeom prst="rect">
            <a:avLst/>
          </a:prstGeom>
        </p:spPr>
      </p:pic>
      <p:pic>
        <p:nvPicPr>
          <p:cNvPr id="5" name="Obraz 4">
            <a:extLst>
              <a:ext uri="{FF2B5EF4-FFF2-40B4-BE49-F238E27FC236}">
                <a16:creationId xmlns:a16="http://schemas.microsoft.com/office/drawing/2014/main" id="{17A9B562-A099-4F2C-B0D3-78164888B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050" y="0"/>
            <a:ext cx="6941820" cy="4958443"/>
          </a:xfrm>
          <a:prstGeom prst="rect">
            <a:avLst/>
          </a:prstGeom>
        </p:spPr>
      </p:pic>
      <p:graphicFrame>
        <p:nvGraphicFramePr>
          <p:cNvPr id="8" name="Wykres 7">
            <a:extLst>
              <a:ext uri="{FF2B5EF4-FFF2-40B4-BE49-F238E27FC236}">
                <a16:creationId xmlns:a16="http://schemas.microsoft.com/office/drawing/2014/main" id="{4F44A281-F48B-46E5-A03A-60C2B055D096}"/>
              </a:ext>
            </a:extLst>
          </p:cNvPr>
          <p:cNvGraphicFramePr>
            <a:graphicFrameLocks/>
          </p:cNvGraphicFramePr>
          <p:nvPr>
            <p:extLst>
              <p:ext uri="{D42A27DB-BD31-4B8C-83A1-F6EECF244321}">
                <p14:modId xmlns:p14="http://schemas.microsoft.com/office/powerpoint/2010/main" val="2479000545"/>
              </p:ext>
            </p:extLst>
          </p:nvPr>
        </p:nvGraphicFramePr>
        <p:xfrm>
          <a:off x="622988" y="3605893"/>
          <a:ext cx="7193280" cy="27051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82815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2E75E0C8-59DB-4A76-84E9-71A33E3EC1AD}"/>
              </a:ext>
            </a:extLst>
          </p:cNvPr>
          <p:cNvPicPr>
            <a:picLocks noChangeAspect="1"/>
          </p:cNvPicPr>
          <p:nvPr/>
        </p:nvPicPr>
        <p:blipFill>
          <a:blip r:embed="rId3"/>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2BF1FF6B-BAAB-4A2B-94F7-1F3926B0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pic>
        <p:nvPicPr>
          <p:cNvPr id="7" name="Symbol zastępczy zawartości 6">
            <a:extLst>
              <a:ext uri="{FF2B5EF4-FFF2-40B4-BE49-F238E27FC236}">
                <a16:creationId xmlns:a16="http://schemas.microsoft.com/office/drawing/2014/main" id="{41DAA230-861C-47BA-B43D-8BDAB00692A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375133" y="508849"/>
            <a:ext cx="8843287" cy="5927220"/>
          </a:xfrm>
        </p:spPr>
      </p:pic>
    </p:spTree>
    <p:extLst>
      <p:ext uri="{BB962C8B-B14F-4D97-AF65-F5344CB8AC3E}">
        <p14:creationId xmlns:p14="http://schemas.microsoft.com/office/powerpoint/2010/main" val="90341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2E75E0C8-59DB-4A76-84E9-71A33E3EC1AD}"/>
              </a:ext>
            </a:extLst>
          </p:cNvPr>
          <p:cNvPicPr>
            <a:picLocks noChangeAspect="1"/>
          </p:cNvPicPr>
          <p:nvPr/>
        </p:nvPicPr>
        <p:blipFill>
          <a:blip r:embed="rId3"/>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2BF1FF6B-BAAB-4A2B-94F7-1F3926B0D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pic>
        <p:nvPicPr>
          <p:cNvPr id="10" name="Symbol zastępczy zawartości 9">
            <a:extLst>
              <a:ext uri="{FF2B5EF4-FFF2-40B4-BE49-F238E27FC236}">
                <a16:creationId xmlns:a16="http://schemas.microsoft.com/office/drawing/2014/main" id="{E7C1EB60-BE40-414E-9F36-9201F47D47E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13244" y="269884"/>
            <a:ext cx="9170936" cy="6379533"/>
          </a:xfrm>
        </p:spPr>
      </p:pic>
    </p:spTree>
    <p:extLst>
      <p:ext uri="{BB962C8B-B14F-4D97-AF65-F5344CB8AC3E}">
        <p14:creationId xmlns:p14="http://schemas.microsoft.com/office/powerpoint/2010/main" val="302821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E6C47D-1EDA-403F-8658-242721E67709}"/>
              </a:ext>
            </a:extLst>
          </p:cNvPr>
          <p:cNvSpPr>
            <a:spLocks noGrp="1"/>
          </p:cNvSpPr>
          <p:nvPr>
            <p:ph type="title"/>
          </p:nvPr>
        </p:nvSpPr>
        <p:spPr/>
        <p:txBody>
          <a:bodyPr/>
          <a:lstStyle/>
          <a:p>
            <a:r>
              <a:rPr lang="pl-PL" dirty="0"/>
              <a:t>Dziękuję za uwagę!</a:t>
            </a:r>
          </a:p>
        </p:txBody>
      </p:sp>
      <p:pic>
        <p:nvPicPr>
          <p:cNvPr id="4" name="Obraz 3">
            <a:extLst>
              <a:ext uri="{FF2B5EF4-FFF2-40B4-BE49-F238E27FC236}">
                <a16:creationId xmlns:a16="http://schemas.microsoft.com/office/drawing/2014/main" id="{DFE9437E-65DF-45D2-9DE6-60D931D6AF64}"/>
              </a:ext>
            </a:extLst>
          </p:cNvPr>
          <p:cNvPicPr>
            <a:picLocks noChangeAspect="1"/>
          </p:cNvPicPr>
          <p:nvPr/>
        </p:nvPicPr>
        <p:blipFill>
          <a:blip r:embed="rId2"/>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0536683A-9E50-450D-92CB-5D6D3B665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3836" y="82209"/>
            <a:ext cx="1584176" cy="527576"/>
          </a:xfrm>
          <a:prstGeom prst="rect">
            <a:avLst/>
          </a:prstGeom>
        </p:spPr>
      </p:pic>
    </p:spTree>
    <p:extLst>
      <p:ext uri="{BB962C8B-B14F-4D97-AF65-F5344CB8AC3E}">
        <p14:creationId xmlns:p14="http://schemas.microsoft.com/office/powerpoint/2010/main" val="1069181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DA045F-65FF-49BF-83A0-6BE64B503915}"/>
              </a:ext>
            </a:extLst>
          </p:cNvPr>
          <p:cNvSpPr>
            <a:spLocks noGrp="1"/>
          </p:cNvSpPr>
          <p:nvPr>
            <p:ph type="title"/>
          </p:nvPr>
        </p:nvSpPr>
        <p:spPr/>
        <p:txBody>
          <a:bodyPr/>
          <a:lstStyle/>
          <a:p>
            <a:pPr algn="ctr"/>
            <a:r>
              <a:rPr lang="pl-PL" b="1" dirty="0"/>
              <a:t>Bariery</a:t>
            </a:r>
            <a:r>
              <a:rPr lang="pl-PL" dirty="0"/>
              <a:t> </a:t>
            </a:r>
            <a:r>
              <a:rPr lang="pl-PL" b="1" dirty="0"/>
              <a:t>dla rozwoju przedsiębiorstw</a:t>
            </a:r>
          </a:p>
        </p:txBody>
      </p:sp>
      <p:sp>
        <p:nvSpPr>
          <p:cNvPr id="3" name="Symbol zastępczy zawartości 2">
            <a:extLst>
              <a:ext uri="{FF2B5EF4-FFF2-40B4-BE49-F238E27FC236}">
                <a16:creationId xmlns:a16="http://schemas.microsoft.com/office/drawing/2014/main" id="{3EBBC6F2-A8E2-4CD8-A58A-557251055889}"/>
              </a:ext>
            </a:extLst>
          </p:cNvPr>
          <p:cNvSpPr>
            <a:spLocks noGrp="1"/>
          </p:cNvSpPr>
          <p:nvPr>
            <p:ph idx="1"/>
          </p:nvPr>
        </p:nvSpPr>
        <p:spPr/>
        <p:txBody>
          <a:bodyPr>
            <a:normAutofit lnSpcReduction="10000"/>
          </a:bodyPr>
          <a:lstStyle/>
          <a:p>
            <a:pPr lvl="0"/>
            <a:r>
              <a:rPr lang="pl-PL" dirty="0"/>
              <a:t>częsta zmienność przepisów prawa / niestabilność prawa</a:t>
            </a:r>
          </a:p>
          <a:p>
            <a:pPr lvl="0"/>
            <a:r>
              <a:rPr lang="pl-PL" dirty="0"/>
              <a:t>wysokie obciążenia w PL na tle UE, jeżeli chodzi o MSP</a:t>
            </a:r>
          </a:p>
          <a:p>
            <a:pPr lvl="0"/>
            <a:r>
              <a:rPr lang="pl-PL" dirty="0"/>
              <a:t>wzrost cen energii elektrycznej</a:t>
            </a:r>
          </a:p>
          <a:p>
            <a:pPr lvl="0"/>
            <a:r>
              <a:rPr lang="pl-PL" dirty="0"/>
              <a:t>rynek pracy – kwalifikacje, ale przede wszystkim brak pracowników</a:t>
            </a:r>
          </a:p>
          <a:p>
            <a:pPr lvl="0"/>
            <a:r>
              <a:rPr lang="pl-PL" dirty="0"/>
              <a:t>brak sensownej polityki migracyjnej</a:t>
            </a:r>
          </a:p>
          <a:p>
            <a:pPr lvl="0"/>
            <a:r>
              <a:rPr lang="pl-PL" dirty="0"/>
              <a:t>inwestycje </a:t>
            </a:r>
          </a:p>
          <a:p>
            <a:r>
              <a:rPr lang="pl-PL" dirty="0"/>
              <a:t>słabe wykorzystanie technologii cyfrowych przez MŚP </a:t>
            </a:r>
          </a:p>
          <a:p>
            <a:pPr lvl="0"/>
            <a:r>
              <a:rPr lang="pl-PL" dirty="0"/>
              <a:t>dług publiczny / ogromny deficyt i wysokie koszty obsługi długu </a:t>
            </a:r>
          </a:p>
          <a:p>
            <a:pPr lvl="0"/>
            <a:r>
              <a:rPr lang="pl-PL" dirty="0"/>
              <a:t>projekt budżetu na 2024 rok: pocałunek śmierci PiS</a:t>
            </a:r>
          </a:p>
          <a:p>
            <a:pPr marL="0" indent="0">
              <a:buNone/>
            </a:pPr>
            <a:endParaRPr lang="pl-PL" dirty="0"/>
          </a:p>
        </p:txBody>
      </p:sp>
      <p:pic>
        <p:nvPicPr>
          <p:cNvPr id="4" name="Obraz 3">
            <a:extLst>
              <a:ext uri="{FF2B5EF4-FFF2-40B4-BE49-F238E27FC236}">
                <a16:creationId xmlns:a16="http://schemas.microsoft.com/office/drawing/2014/main" id="{F1DE981E-5CF5-4E30-BE02-E073A3204C75}"/>
              </a:ext>
            </a:extLst>
          </p:cNvPr>
          <p:cNvPicPr>
            <a:picLocks noChangeAspect="1"/>
          </p:cNvPicPr>
          <p:nvPr/>
        </p:nvPicPr>
        <p:blipFill>
          <a:blip r:embed="rId3"/>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21D2C634-B719-4221-BA70-51D778C58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61888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CDAF02-83E7-4233-8D46-CD718C925D5C}"/>
              </a:ext>
            </a:extLst>
          </p:cNvPr>
          <p:cNvSpPr>
            <a:spLocks noGrp="1"/>
          </p:cNvSpPr>
          <p:nvPr>
            <p:ph type="title"/>
          </p:nvPr>
        </p:nvSpPr>
        <p:spPr>
          <a:xfrm>
            <a:off x="838199" y="365125"/>
            <a:ext cx="10542973" cy="2022968"/>
          </a:xfrm>
        </p:spPr>
        <p:txBody>
          <a:bodyPr>
            <a:normAutofit/>
          </a:bodyPr>
          <a:lstStyle/>
          <a:p>
            <a:r>
              <a:rPr lang="pl-PL" sz="3600" b="1" dirty="0"/>
              <a:t>Barometr</a:t>
            </a:r>
            <a:r>
              <a:rPr lang="pl-PL" sz="3600" i="1" dirty="0">
                <a:solidFill>
                  <a:srgbClr val="333333"/>
                </a:solidFill>
                <a:latin typeface="Open Sans"/>
              </a:rPr>
              <a:t> </a:t>
            </a:r>
            <a:r>
              <a:rPr lang="pl-PL" sz="3600" b="1" dirty="0"/>
              <a:t>Koniunktury Pomorza w latach 2019 - 2023</a:t>
            </a:r>
            <a:br>
              <a:rPr lang="pl-PL" dirty="0"/>
            </a:br>
            <a:endParaRPr lang="pl-PL" dirty="0"/>
          </a:p>
        </p:txBody>
      </p:sp>
      <p:pic>
        <p:nvPicPr>
          <p:cNvPr id="7" name="Symbol zastępczy zawartości 6">
            <a:extLst>
              <a:ext uri="{FF2B5EF4-FFF2-40B4-BE49-F238E27FC236}">
                <a16:creationId xmlns:a16="http://schemas.microsoft.com/office/drawing/2014/main" id="{BE5A02B3-FD35-4729-8CAB-B82384CFC0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2802" y="1550193"/>
            <a:ext cx="8975324" cy="4689257"/>
          </a:xfrm>
        </p:spPr>
      </p:pic>
      <p:pic>
        <p:nvPicPr>
          <p:cNvPr id="4" name="Obraz 3">
            <a:extLst>
              <a:ext uri="{FF2B5EF4-FFF2-40B4-BE49-F238E27FC236}">
                <a16:creationId xmlns:a16="http://schemas.microsoft.com/office/drawing/2014/main" id="{2E75E0C8-59DB-4A76-84E9-71A33E3EC1AD}"/>
              </a:ext>
            </a:extLst>
          </p:cNvPr>
          <p:cNvPicPr>
            <a:picLocks noChangeAspect="1"/>
          </p:cNvPicPr>
          <p:nvPr/>
        </p:nvPicPr>
        <p:blipFill>
          <a:blip r:embed="rId4"/>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2BF1FF6B-BAAB-4A2B-94F7-1F3926B0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
        <p:nvSpPr>
          <p:cNvPr id="9" name="Prostokąt 8">
            <a:extLst>
              <a:ext uri="{FF2B5EF4-FFF2-40B4-BE49-F238E27FC236}">
                <a16:creationId xmlns:a16="http://schemas.microsoft.com/office/drawing/2014/main" id="{DD896999-E15B-4B2D-BDDF-C3551DFB995C}"/>
              </a:ext>
            </a:extLst>
          </p:cNvPr>
          <p:cNvSpPr/>
          <p:nvPr/>
        </p:nvSpPr>
        <p:spPr>
          <a:xfrm>
            <a:off x="8770961" y="6369764"/>
            <a:ext cx="3314330" cy="246221"/>
          </a:xfrm>
          <a:prstGeom prst="rect">
            <a:avLst/>
          </a:prstGeom>
        </p:spPr>
        <p:txBody>
          <a:bodyPr wrap="square">
            <a:spAutoFit/>
          </a:bodyPr>
          <a:lstStyle/>
          <a:p>
            <a:r>
              <a:rPr lang="pl-PL" sz="1000" i="1" dirty="0">
                <a:solidFill>
                  <a:srgbClr val="333333"/>
                </a:solidFill>
                <a:latin typeface="Open Sans"/>
              </a:rPr>
              <a:t>Źródło: Opracowanie </a:t>
            </a:r>
            <a:r>
              <a:rPr lang="pl-PL" sz="1000" i="1" dirty="0" err="1">
                <a:solidFill>
                  <a:srgbClr val="333333"/>
                </a:solidFill>
                <a:latin typeface="Open Sans"/>
              </a:rPr>
              <a:t>IBnGR</a:t>
            </a:r>
            <a:r>
              <a:rPr lang="pl-PL" sz="1000" i="1" dirty="0">
                <a:solidFill>
                  <a:srgbClr val="333333"/>
                </a:solidFill>
                <a:latin typeface="Open Sans"/>
              </a:rPr>
              <a:t> na podstawie danych GUS</a:t>
            </a:r>
            <a:endParaRPr lang="pl-PL" sz="1000" dirty="0"/>
          </a:p>
        </p:txBody>
      </p:sp>
    </p:spTree>
    <p:extLst>
      <p:ext uri="{BB962C8B-B14F-4D97-AF65-F5344CB8AC3E}">
        <p14:creationId xmlns:p14="http://schemas.microsoft.com/office/powerpoint/2010/main" val="3121562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C05CB7B-D98C-486A-AA72-4274F2F1C145}"/>
              </a:ext>
            </a:extLst>
          </p:cNvPr>
          <p:cNvSpPr>
            <a:spLocks noGrp="1"/>
          </p:cNvSpPr>
          <p:nvPr>
            <p:ph idx="1"/>
          </p:nvPr>
        </p:nvSpPr>
        <p:spPr>
          <a:xfrm>
            <a:off x="461639" y="941032"/>
            <a:ext cx="11446343" cy="5646803"/>
          </a:xfrm>
        </p:spPr>
        <p:txBody>
          <a:bodyPr>
            <a:normAutofit fontScale="92500" lnSpcReduction="10000"/>
          </a:bodyPr>
          <a:lstStyle/>
          <a:p>
            <a:pPr marL="0" indent="0" algn="ctr">
              <a:spcAft>
                <a:spcPts val="0"/>
              </a:spcAft>
              <a:buNone/>
            </a:pPr>
            <a:r>
              <a:rPr lang="pl-PL" sz="2200" b="1" dirty="0">
                <a:highlight>
                  <a:srgbClr val="FFFF00"/>
                </a:highlight>
                <a:ea typeface="Calibri" panose="020F0502020204030204" pitchFamily="34" charset="0"/>
              </a:rPr>
              <a:t>Polska czwartym krajem w Europie, w którym najtrudniej prowadzić biznes</a:t>
            </a:r>
            <a:endParaRPr lang="pl-PL" sz="2200" dirty="0">
              <a:highlight>
                <a:srgbClr val="FFFF00"/>
              </a:highlight>
              <a:ea typeface="Calibri" panose="020F0502020204030204" pitchFamily="34" charset="0"/>
            </a:endParaRPr>
          </a:p>
          <a:p>
            <a:pPr marL="0" indent="0">
              <a:spcAft>
                <a:spcPts val="0"/>
              </a:spcAft>
              <a:buNone/>
            </a:pPr>
            <a:r>
              <a:rPr lang="pl-PL" sz="2200" dirty="0">
                <a:ea typeface="Calibri" panose="020F0502020204030204" pitchFamily="34" charset="0"/>
              </a:rPr>
              <a:t>W skali globu nasz kraj zajmuje </a:t>
            </a:r>
            <a:r>
              <a:rPr lang="pl-PL" sz="2200" b="1" dirty="0">
                <a:ea typeface="Calibri" panose="020F0502020204030204" pitchFamily="34" charset="0"/>
              </a:rPr>
              <a:t>12. miejsce. </a:t>
            </a:r>
            <a:r>
              <a:rPr lang="pl-PL" sz="2200" dirty="0">
                <a:ea typeface="Calibri" panose="020F0502020204030204" pitchFamily="34" charset="0"/>
              </a:rPr>
              <a:t>Najtrudniej na świecie prowadzi się biznes we Francji. </a:t>
            </a:r>
          </a:p>
          <a:p>
            <a:pPr marL="0" indent="0">
              <a:spcAft>
                <a:spcPts val="0"/>
              </a:spcAft>
              <a:buNone/>
            </a:pPr>
            <a:endParaRPr lang="pl-PL" sz="2000" b="1" dirty="0">
              <a:ea typeface="Calibri" panose="020F0502020204030204" pitchFamily="34" charset="0"/>
            </a:endParaRPr>
          </a:p>
          <a:p>
            <a:pPr marL="0" indent="0">
              <a:spcAft>
                <a:spcPts val="0"/>
              </a:spcAft>
              <a:buNone/>
            </a:pPr>
            <a:r>
              <a:rPr lang="pl-PL" sz="2200" b="1" dirty="0">
                <a:ea typeface="Calibri" panose="020F0502020204030204" pitchFamily="34" charset="0"/>
              </a:rPr>
              <a:t>Wśród największych przeszkód Polski </a:t>
            </a:r>
            <a:r>
              <a:rPr lang="pl-PL" sz="2200" dirty="0">
                <a:ea typeface="Calibri" panose="020F0502020204030204" pitchFamily="34" charset="0"/>
              </a:rPr>
              <a:t>na drodze do bycia krajem przyjaznym dla biznesu eksperci TMF </a:t>
            </a:r>
            <a:r>
              <a:rPr lang="pl-PL" sz="2200" dirty="0" err="1">
                <a:ea typeface="Calibri" panose="020F0502020204030204" pitchFamily="34" charset="0"/>
              </a:rPr>
              <a:t>Group</a:t>
            </a:r>
            <a:r>
              <a:rPr lang="pl-PL" sz="2200" dirty="0">
                <a:ea typeface="Calibri" panose="020F0502020204030204" pitchFamily="34" charset="0"/>
              </a:rPr>
              <a:t> wskazują:</a:t>
            </a:r>
          </a:p>
          <a:p>
            <a:pPr lvl="1"/>
            <a:r>
              <a:rPr lang="pl-PL" sz="2200" dirty="0">
                <a:ea typeface="Calibri" panose="020F0502020204030204" pitchFamily="34" charset="0"/>
              </a:rPr>
              <a:t>polskie przepisy księgowo-podatkowe, które należą do najbardziej złożonych (stwierdzono to na bazie porównania aż 128 kryteriów)</a:t>
            </a:r>
          </a:p>
          <a:p>
            <a:pPr lvl="1"/>
            <a:r>
              <a:rPr lang="pl-PL" sz="2200" dirty="0">
                <a:ea typeface="Calibri" panose="020F0502020204030204" pitchFamily="34" charset="0"/>
              </a:rPr>
              <a:t>skomplikowane przepisy kadrowo–płacowe,</a:t>
            </a:r>
          </a:p>
          <a:p>
            <a:pPr lvl="1"/>
            <a:r>
              <a:rPr lang="pl-PL" sz="2200" dirty="0">
                <a:ea typeface="Calibri" panose="020F0502020204030204" pitchFamily="34" charset="0"/>
              </a:rPr>
              <a:t>złożone standardy raportowania, </a:t>
            </a:r>
          </a:p>
          <a:p>
            <a:pPr lvl="1"/>
            <a:r>
              <a:rPr lang="pl-PL" sz="2200" dirty="0">
                <a:ea typeface="Calibri" panose="020F0502020204030204" pitchFamily="34" charset="0"/>
              </a:rPr>
              <a:t>wysokie koszty, które firmy muszą ponosić na dostosowywanie się do zmian przepisów wprowadzanych często w zbyt krótkim dla biznesu czasie, </a:t>
            </a:r>
          </a:p>
          <a:p>
            <a:pPr lvl="1"/>
            <a:r>
              <a:rPr lang="pl-PL" sz="2200" dirty="0">
                <a:ea typeface="Calibri" panose="020F0502020204030204" pitchFamily="34" charset="0"/>
              </a:rPr>
              <a:t>duże wymagania </a:t>
            </a:r>
            <a:r>
              <a:rPr lang="pl-PL" sz="2200" dirty="0" err="1">
                <a:ea typeface="Calibri" panose="020F0502020204030204" pitchFamily="34" charset="0"/>
              </a:rPr>
              <a:t>formalno</a:t>
            </a:r>
            <a:r>
              <a:rPr lang="pl-PL" sz="2200" dirty="0">
                <a:ea typeface="Calibri" panose="020F0502020204030204" pitchFamily="34" charset="0"/>
              </a:rPr>
              <a:t>–prawne względem inwestorów w porównaniu z innymi krajami.</a:t>
            </a:r>
          </a:p>
          <a:p>
            <a:pPr lvl="1">
              <a:buFontTx/>
              <a:buChar char="-"/>
            </a:pPr>
            <a:endParaRPr lang="pl-PL" sz="2200" dirty="0">
              <a:ea typeface="Calibri" panose="020F0502020204030204" pitchFamily="34" charset="0"/>
            </a:endParaRPr>
          </a:p>
          <a:p>
            <a:pPr marL="0" indent="0">
              <a:spcAft>
                <a:spcPts val="0"/>
              </a:spcAft>
              <a:buNone/>
            </a:pPr>
            <a:r>
              <a:rPr lang="pl-PL" sz="2200" dirty="0">
                <a:ea typeface="Calibri" panose="020F0502020204030204" pitchFamily="34" charset="0"/>
              </a:rPr>
              <a:t>W raporcie zaznaczono, że głównym wyzwaniem dla Polski jest "</a:t>
            </a:r>
            <a:r>
              <a:rPr lang="pl-PL" sz="2200" b="1" dirty="0">
                <a:ea typeface="Calibri" panose="020F0502020204030204" pitchFamily="34" charset="0"/>
              </a:rPr>
              <a:t>uproszczenie wymagań administracyjnych w odniesieniu do przedsiębiorstw i podjęcie kroków w kierunku pełnej cyfryzacji i unifikacji na wzór krajów nordyckich".</a:t>
            </a:r>
          </a:p>
          <a:p>
            <a:pPr marL="0" indent="0" algn="r">
              <a:spcAft>
                <a:spcPts val="0"/>
              </a:spcAft>
              <a:buNone/>
            </a:pPr>
            <a:endParaRPr lang="pl-PL" sz="1800" dirty="0">
              <a:ea typeface="Calibri" panose="020F0502020204030204" pitchFamily="34" charset="0"/>
            </a:endParaRPr>
          </a:p>
          <a:p>
            <a:pPr marL="0" indent="0" algn="r">
              <a:buNone/>
            </a:pPr>
            <a:r>
              <a:rPr lang="pl-PL" sz="1800" i="1" dirty="0"/>
              <a:t>Źródło: </a:t>
            </a:r>
            <a:r>
              <a:rPr lang="pl-PL" sz="1800" i="1" dirty="0">
                <a:ea typeface="Calibri" panose="020F0502020204030204" pitchFamily="34" charset="0"/>
              </a:rPr>
              <a:t>Raport Global Business </a:t>
            </a:r>
            <a:r>
              <a:rPr lang="pl-PL" sz="1800" i="1" dirty="0" err="1">
                <a:ea typeface="Calibri" panose="020F0502020204030204" pitchFamily="34" charset="0"/>
              </a:rPr>
              <a:t>Complexity</a:t>
            </a:r>
            <a:r>
              <a:rPr lang="pl-PL" sz="1800" i="1" dirty="0">
                <a:ea typeface="Calibri" panose="020F0502020204030204" pitchFamily="34" charset="0"/>
              </a:rPr>
              <a:t> Index 2023 (GBCI 2023), maj 2023</a:t>
            </a:r>
          </a:p>
        </p:txBody>
      </p:sp>
      <p:pic>
        <p:nvPicPr>
          <p:cNvPr id="4" name="Obraz 3">
            <a:extLst>
              <a:ext uri="{FF2B5EF4-FFF2-40B4-BE49-F238E27FC236}">
                <a16:creationId xmlns:a16="http://schemas.microsoft.com/office/drawing/2014/main" id="{4D839791-6637-42C7-B80B-F90CF84BAF29}"/>
              </a:ext>
            </a:extLst>
          </p:cNvPr>
          <p:cNvPicPr>
            <a:picLocks noChangeAspect="1"/>
          </p:cNvPicPr>
          <p:nvPr/>
        </p:nvPicPr>
        <p:blipFill>
          <a:blip r:embed="rId3"/>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0807959F-9036-41DC-A195-45FBB05CA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67896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C96D00-8479-461C-BDBD-F772013FC1F1}"/>
              </a:ext>
            </a:extLst>
          </p:cNvPr>
          <p:cNvSpPr>
            <a:spLocks noGrp="1"/>
          </p:cNvSpPr>
          <p:nvPr>
            <p:ph type="title"/>
          </p:nvPr>
        </p:nvSpPr>
        <p:spPr>
          <a:xfrm>
            <a:off x="899183" y="1162843"/>
            <a:ext cx="10515600" cy="1325563"/>
          </a:xfrm>
        </p:spPr>
        <p:txBody>
          <a:bodyPr>
            <a:normAutofit fontScale="90000"/>
          </a:bodyPr>
          <a:lstStyle/>
          <a:p>
            <a:pPr algn="ctr"/>
            <a:r>
              <a:rPr lang="pl-PL" b="1" dirty="0"/>
              <a:t>Niespełnione obietnice w ramach Strategii na rzecz Odpowiedzialnego Rozwoju </a:t>
            </a:r>
            <a:br>
              <a:rPr lang="pl-PL" b="1" dirty="0"/>
            </a:br>
            <a:r>
              <a:rPr lang="pl-PL" b="1" dirty="0"/>
              <a:t>(SOR, „Plan Morawieckiego”)</a:t>
            </a:r>
            <a:br>
              <a:rPr lang="pl-PL" dirty="0"/>
            </a:br>
            <a:endParaRPr lang="pl-PL" dirty="0"/>
          </a:p>
        </p:txBody>
      </p:sp>
      <p:sp>
        <p:nvSpPr>
          <p:cNvPr id="3" name="Symbol zastępczy zawartości 2">
            <a:extLst>
              <a:ext uri="{FF2B5EF4-FFF2-40B4-BE49-F238E27FC236}">
                <a16:creationId xmlns:a16="http://schemas.microsoft.com/office/drawing/2014/main" id="{7DD9828B-0CBA-4601-AFF9-EB206EB68920}"/>
              </a:ext>
            </a:extLst>
          </p:cNvPr>
          <p:cNvSpPr>
            <a:spLocks noGrp="1"/>
          </p:cNvSpPr>
          <p:nvPr>
            <p:ph idx="1"/>
          </p:nvPr>
        </p:nvSpPr>
        <p:spPr>
          <a:xfrm>
            <a:off x="407894" y="2506662"/>
            <a:ext cx="11353800" cy="4351338"/>
          </a:xfrm>
        </p:spPr>
        <p:txBody>
          <a:bodyPr>
            <a:normAutofit fontScale="92500" lnSpcReduction="10000"/>
          </a:bodyPr>
          <a:lstStyle/>
          <a:p>
            <a:pPr lvl="0"/>
            <a:r>
              <a:rPr lang="pl-PL" dirty="0"/>
              <a:t>Stopa inwestycji za czasów rządu PiS jest niższa niż w czasach rządów PO-PSL</a:t>
            </a:r>
          </a:p>
          <a:p>
            <a:pPr lvl="0"/>
            <a:r>
              <a:rPr lang="pl-PL" dirty="0"/>
              <a:t>„Plan Morawieckiego” zakładał stopę inwestycji na poziomie 25 proc. w 2020 r., później w przedziale 22-25 proc. Tymczasem od 2015 r. stopa inwestycji w Polsce nie przekroczyła poziomu 20 procent (w 2022 r. udział inwestycji brutto w polskim PKB wyniósł ok. 16,7 proc. Jest to dużo mniej niż średnio w Unii Europejskiej - 22,8 proc.).</a:t>
            </a:r>
          </a:p>
          <a:p>
            <a:pPr lvl="0"/>
            <a:r>
              <a:rPr lang="pl-PL" dirty="0"/>
              <a:t>Polska nie stała się potęgą technologiczną m.in. w dronach, pojazdach elektrycznych czy w przemyśle stoczniowym (co zakładał SOR przyjęty przez rząd 4 lutego 2017 r.). </a:t>
            </a:r>
          </a:p>
          <a:p>
            <a:pPr lvl="0"/>
            <a:r>
              <a:rPr lang="pl-PL" dirty="0"/>
              <a:t>Obiecane w SOR bogacenie się Polaków nie miało miejsca. </a:t>
            </a:r>
            <a:r>
              <a:rPr lang="pl-PL" b="1" dirty="0"/>
              <a:t>Przeciętny dochód gospodarstw domowych do 2020 r. miał wzrosnąć do 76-80 proc. średniej UE, po to, by do 2030 r. zbliżyć się już średniej unijnej. </a:t>
            </a:r>
            <a:endParaRPr lang="pl-PL" dirty="0"/>
          </a:p>
        </p:txBody>
      </p:sp>
      <p:pic>
        <p:nvPicPr>
          <p:cNvPr id="4" name="Obraz 3">
            <a:extLst>
              <a:ext uri="{FF2B5EF4-FFF2-40B4-BE49-F238E27FC236}">
                <a16:creationId xmlns:a16="http://schemas.microsoft.com/office/drawing/2014/main" id="{566D1EAE-915D-4810-BA48-824197523A95}"/>
              </a:ext>
            </a:extLst>
          </p:cNvPr>
          <p:cNvPicPr>
            <a:picLocks noChangeAspect="1"/>
          </p:cNvPicPr>
          <p:nvPr/>
        </p:nvPicPr>
        <p:blipFill>
          <a:blip r:embed="rId3"/>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9A30A627-566F-40ED-82DB-0A3E9B397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3326801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6EEBEA-7BBF-4075-8E76-FBC41731ABA4}"/>
              </a:ext>
            </a:extLst>
          </p:cNvPr>
          <p:cNvSpPr>
            <a:spLocks noGrp="1"/>
          </p:cNvSpPr>
          <p:nvPr>
            <p:ph type="title"/>
          </p:nvPr>
        </p:nvSpPr>
        <p:spPr>
          <a:xfrm>
            <a:off x="1042387" y="-167535"/>
            <a:ext cx="10515600" cy="1325563"/>
          </a:xfrm>
        </p:spPr>
        <p:txBody>
          <a:bodyPr>
            <a:normAutofit/>
          </a:bodyPr>
          <a:lstStyle/>
          <a:p>
            <a:pPr algn="ctr"/>
            <a:r>
              <a:rPr lang="pl-PL" b="1" dirty="0"/>
              <a:t>Czy</a:t>
            </a:r>
            <a:r>
              <a:rPr lang="pl-PL" dirty="0"/>
              <a:t> </a:t>
            </a:r>
            <a:r>
              <a:rPr lang="pl-PL" b="1" dirty="0"/>
              <a:t>istnieje</a:t>
            </a:r>
            <a:r>
              <a:rPr lang="pl-PL" dirty="0"/>
              <a:t> </a:t>
            </a:r>
            <a:r>
              <a:rPr lang="pl-PL" b="1" dirty="0"/>
              <a:t>alternatywa ?- ceny energii</a:t>
            </a:r>
          </a:p>
        </p:txBody>
      </p:sp>
      <p:pic>
        <p:nvPicPr>
          <p:cNvPr id="1026" name="Picture 2" descr="https://www.gkpge.pl/var/gkpge_site/storage/images/_aliases/social_network_image/7/4/4/4/1054447-1-pol-PL/01-pge-1200x1200-ceny-energii-elektrycznej-brutto-dla-gosp-domowych.png">
            <a:extLst>
              <a:ext uri="{FF2B5EF4-FFF2-40B4-BE49-F238E27FC236}">
                <a16:creationId xmlns:a16="http://schemas.microsoft.com/office/drawing/2014/main" id="{51FBA17D-F7BC-4171-8A1A-3A1603ECC2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53" r="-1661" b="7668"/>
          <a:stretch/>
        </p:blipFill>
        <p:spPr bwMode="auto">
          <a:xfrm>
            <a:off x="2432482" y="992157"/>
            <a:ext cx="6634811" cy="5865843"/>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EFEAA6AE-31EF-4769-8515-5168540E27F2}"/>
              </a:ext>
            </a:extLst>
          </p:cNvPr>
          <p:cNvPicPr>
            <a:picLocks noChangeAspect="1"/>
          </p:cNvPicPr>
          <p:nvPr/>
        </p:nvPicPr>
        <p:blipFill>
          <a:blip r:embed="rId3"/>
          <a:stretch>
            <a:fillRect/>
          </a:stretch>
        </p:blipFill>
        <p:spPr>
          <a:xfrm>
            <a:off x="150330" y="146029"/>
            <a:ext cx="472658" cy="558246"/>
          </a:xfrm>
          <a:prstGeom prst="rect">
            <a:avLst/>
          </a:prstGeom>
        </p:spPr>
      </p:pic>
      <p:pic>
        <p:nvPicPr>
          <p:cNvPr id="6" name="Obraz 5">
            <a:extLst>
              <a:ext uri="{FF2B5EF4-FFF2-40B4-BE49-F238E27FC236}">
                <a16:creationId xmlns:a16="http://schemas.microsoft.com/office/drawing/2014/main" id="{BEBC3485-CB5C-4361-BFF4-7F06A351DE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183104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5C33D7-05A4-44DF-AB6A-56CFC610B0F0}"/>
              </a:ext>
            </a:extLst>
          </p:cNvPr>
          <p:cNvSpPr>
            <a:spLocks noGrp="1"/>
          </p:cNvSpPr>
          <p:nvPr>
            <p:ph type="title"/>
          </p:nvPr>
        </p:nvSpPr>
        <p:spPr/>
        <p:txBody>
          <a:bodyPr/>
          <a:lstStyle/>
          <a:p>
            <a:r>
              <a:rPr lang="pl-PL" dirty="0"/>
              <a:t>Wskaźnik ogólnego klimatu koniunktury - przemysł</a:t>
            </a:r>
          </a:p>
        </p:txBody>
      </p:sp>
      <p:pic>
        <p:nvPicPr>
          <p:cNvPr id="4" name="Obraz 3">
            <a:extLst>
              <a:ext uri="{FF2B5EF4-FFF2-40B4-BE49-F238E27FC236}">
                <a16:creationId xmlns:a16="http://schemas.microsoft.com/office/drawing/2014/main" id="{0E7CA299-BD82-451B-A671-6F511842019E}"/>
              </a:ext>
            </a:extLst>
          </p:cNvPr>
          <p:cNvPicPr>
            <a:picLocks noChangeAspect="1"/>
          </p:cNvPicPr>
          <p:nvPr/>
        </p:nvPicPr>
        <p:blipFill>
          <a:blip r:embed="rId2"/>
          <a:stretch>
            <a:fillRect/>
          </a:stretch>
        </p:blipFill>
        <p:spPr>
          <a:xfrm>
            <a:off x="1202476" y="1849797"/>
            <a:ext cx="9473144" cy="5008203"/>
          </a:xfrm>
          <a:prstGeom prst="rect">
            <a:avLst/>
          </a:prstGeom>
        </p:spPr>
      </p:pic>
      <p:pic>
        <p:nvPicPr>
          <p:cNvPr id="5" name="Obraz 4">
            <a:extLst>
              <a:ext uri="{FF2B5EF4-FFF2-40B4-BE49-F238E27FC236}">
                <a16:creationId xmlns:a16="http://schemas.microsoft.com/office/drawing/2014/main" id="{AAF72395-036B-4A80-B124-DB7B8D6CE204}"/>
              </a:ext>
            </a:extLst>
          </p:cNvPr>
          <p:cNvPicPr>
            <a:picLocks noChangeAspect="1"/>
          </p:cNvPicPr>
          <p:nvPr/>
        </p:nvPicPr>
        <p:blipFill>
          <a:blip r:embed="rId3"/>
          <a:stretch>
            <a:fillRect/>
          </a:stretch>
        </p:blipFill>
        <p:spPr>
          <a:xfrm>
            <a:off x="150330" y="146029"/>
            <a:ext cx="472658" cy="558246"/>
          </a:xfrm>
          <a:prstGeom prst="rect">
            <a:avLst/>
          </a:prstGeom>
        </p:spPr>
      </p:pic>
      <p:pic>
        <p:nvPicPr>
          <p:cNvPr id="6" name="Obraz 5">
            <a:extLst>
              <a:ext uri="{FF2B5EF4-FFF2-40B4-BE49-F238E27FC236}">
                <a16:creationId xmlns:a16="http://schemas.microsoft.com/office/drawing/2014/main" id="{6AAC3628-B694-414B-A0EF-C31E0DF2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3836" y="82209"/>
            <a:ext cx="1584176" cy="527576"/>
          </a:xfrm>
          <a:prstGeom prst="rect">
            <a:avLst/>
          </a:prstGeom>
        </p:spPr>
      </p:pic>
    </p:spTree>
    <p:extLst>
      <p:ext uri="{BB962C8B-B14F-4D97-AF65-F5344CB8AC3E}">
        <p14:creationId xmlns:p14="http://schemas.microsoft.com/office/powerpoint/2010/main" val="146537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gkpge.pl/var/gkpge_site/storage/images/_aliases/social_network_image/6/5/4/4/1054456-1-pol-PL/02-pge-1200x1200-ceny-energii-elektrycznej-brutto-dla-gosp-domowych.png">
            <a:extLst>
              <a:ext uri="{FF2B5EF4-FFF2-40B4-BE49-F238E27FC236}">
                <a16:creationId xmlns:a16="http://schemas.microsoft.com/office/drawing/2014/main" id="{7E4E0BC8-EEA8-46F7-B659-07CC27BFC8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4928" y="160222"/>
            <a:ext cx="7199790" cy="71997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1B0FE48C-4621-4C74-86DE-C09ADE696EBC}"/>
              </a:ext>
            </a:extLst>
          </p:cNvPr>
          <p:cNvPicPr>
            <a:picLocks noChangeAspect="1"/>
          </p:cNvPicPr>
          <p:nvPr/>
        </p:nvPicPr>
        <p:blipFill>
          <a:blip r:embed="rId3"/>
          <a:stretch>
            <a:fillRect/>
          </a:stretch>
        </p:blipFill>
        <p:spPr>
          <a:xfrm>
            <a:off x="150330" y="146029"/>
            <a:ext cx="472658" cy="558246"/>
          </a:xfrm>
          <a:prstGeom prst="rect">
            <a:avLst/>
          </a:prstGeom>
        </p:spPr>
      </p:pic>
      <p:pic>
        <p:nvPicPr>
          <p:cNvPr id="6" name="Obraz 5">
            <a:extLst>
              <a:ext uri="{FF2B5EF4-FFF2-40B4-BE49-F238E27FC236}">
                <a16:creationId xmlns:a16="http://schemas.microsoft.com/office/drawing/2014/main" id="{F6076068-E51A-44CE-B80B-045DCE898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1847605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B4E863-B23F-4BAE-93ED-2A84DD861232}"/>
              </a:ext>
            </a:extLst>
          </p:cNvPr>
          <p:cNvSpPr>
            <a:spLocks noGrp="1"/>
          </p:cNvSpPr>
          <p:nvPr>
            <p:ph type="title"/>
          </p:nvPr>
        </p:nvSpPr>
        <p:spPr>
          <a:xfrm>
            <a:off x="838200" y="791253"/>
            <a:ext cx="10515600" cy="1325563"/>
          </a:xfrm>
        </p:spPr>
        <p:txBody>
          <a:bodyPr>
            <a:normAutofit fontScale="90000"/>
          </a:bodyPr>
          <a:lstStyle/>
          <a:p>
            <a:pPr algn="ctr"/>
            <a:r>
              <a:rPr lang="pl-PL" b="1" dirty="0"/>
              <a:t>Niedostosowana do rozwoju OZE elektroenergetyczna sieć przesyłowa </a:t>
            </a:r>
            <a:br>
              <a:rPr lang="pl-PL" b="1" dirty="0"/>
            </a:br>
            <a:r>
              <a:rPr lang="pl-PL" b="1" dirty="0"/>
              <a:t>i dystrybucyjna</a:t>
            </a:r>
            <a:endParaRPr lang="pl-PL" dirty="0"/>
          </a:p>
        </p:txBody>
      </p:sp>
      <p:sp>
        <p:nvSpPr>
          <p:cNvPr id="3" name="Symbol zastępczy zawartości 2">
            <a:extLst>
              <a:ext uri="{FF2B5EF4-FFF2-40B4-BE49-F238E27FC236}">
                <a16:creationId xmlns:a16="http://schemas.microsoft.com/office/drawing/2014/main" id="{FB87A46B-877E-4A9B-A610-146503AFED01}"/>
              </a:ext>
            </a:extLst>
          </p:cNvPr>
          <p:cNvSpPr>
            <a:spLocks noGrp="1"/>
          </p:cNvSpPr>
          <p:nvPr>
            <p:ph idx="1"/>
          </p:nvPr>
        </p:nvSpPr>
        <p:spPr>
          <a:xfrm>
            <a:off x="838200" y="2802169"/>
            <a:ext cx="10676138" cy="2124938"/>
          </a:xfrm>
        </p:spPr>
        <p:txBody>
          <a:bodyPr/>
          <a:lstStyle/>
          <a:p>
            <a:r>
              <a:rPr lang="pl-PL" dirty="0"/>
              <a:t>Przedsiębiorstwa energetyczne zajmujące się </a:t>
            </a:r>
            <a:r>
              <a:rPr lang="pl-PL" dirty="0" err="1"/>
              <a:t>przesyłem</a:t>
            </a:r>
            <a:r>
              <a:rPr lang="pl-PL" dirty="0"/>
              <a:t> i dystrybucją energii na terenie kraju, co rusz informują o braku rezerw w sieciach elektroenergetycznych i braku możliwości przyłączeń nowych instalacji OZE. </a:t>
            </a:r>
          </a:p>
          <a:p>
            <a:endParaRPr lang="pl-PL" dirty="0"/>
          </a:p>
        </p:txBody>
      </p:sp>
      <p:pic>
        <p:nvPicPr>
          <p:cNvPr id="4" name="Obraz 3">
            <a:extLst>
              <a:ext uri="{FF2B5EF4-FFF2-40B4-BE49-F238E27FC236}">
                <a16:creationId xmlns:a16="http://schemas.microsoft.com/office/drawing/2014/main" id="{A7CCD5C1-4987-4F7E-A383-696A6C93B729}"/>
              </a:ext>
            </a:extLst>
          </p:cNvPr>
          <p:cNvPicPr>
            <a:picLocks noChangeAspect="1"/>
          </p:cNvPicPr>
          <p:nvPr/>
        </p:nvPicPr>
        <p:blipFill>
          <a:blip r:embed="rId2"/>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65693900-568F-406C-BA6F-6D8B631084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2758475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D88DE3-1B12-4DA8-9091-96E57F902F9C}"/>
              </a:ext>
            </a:extLst>
          </p:cNvPr>
          <p:cNvSpPr>
            <a:spLocks noGrp="1"/>
          </p:cNvSpPr>
          <p:nvPr>
            <p:ph type="title"/>
          </p:nvPr>
        </p:nvSpPr>
        <p:spPr>
          <a:xfrm>
            <a:off x="838200" y="704275"/>
            <a:ext cx="10515600" cy="1325563"/>
          </a:xfrm>
        </p:spPr>
        <p:txBody>
          <a:bodyPr>
            <a:normAutofit/>
          </a:bodyPr>
          <a:lstStyle/>
          <a:p>
            <a:pPr algn="ctr"/>
            <a:r>
              <a:rPr lang="pl-PL" b="1" dirty="0"/>
              <a:t>Energetyka jądrowa na Pomorzu – na skróty </a:t>
            </a:r>
            <a:br>
              <a:rPr lang="pl-PL" b="1" dirty="0"/>
            </a:br>
            <a:r>
              <a:rPr lang="pl-PL" b="1" dirty="0"/>
              <a:t>i bezrefleksyjnie</a:t>
            </a:r>
            <a:endParaRPr lang="pl-PL" dirty="0"/>
          </a:p>
        </p:txBody>
      </p:sp>
      <p:sp>
        <p:nvSpPr>
          <p:cNvPr id="3" name="Symbol zastępczy zawartości 2">
            <a:extLst>
              <a:ext uri="{FF2B5EF4-FFF2-40B4-BE49-F238E27FC236}">
                <a16:creationId xmlns:a16="http://schemas.microsoft.com/office/drawing/2014/main" id="{8D939785-F02E-406E-931A-D8E45488B22D}"/>
              </a:ext>
            </a:extLst>
          </p:cNvPr>
          <p:cNvSpPr>
            <a:spLocks noGrp="1"/>
          </p:cNvSpPr>
          <p:nvPr>
            <p:ph idx="1"/>
          </p:nvPr>
        </p:nvSpPr>
        <p:spPr>
          <a:xfrm>
            <a:off x="838200" y="2141537"/>
            <a:ext cx="10515600" cy="4351338"/>
          </a:xfrm>
        </p:spPr>
        <p:txBody>
          <a:bodyPr/>
          <a:lstStyle/>
          <a:p>
            <a:r>
              <a:rPr lang="pl-PL" dirty="0"/>
              <a:t>to inwestycja, z realizacją której wiąże się potrzeba zatrudnienia kilkunastu tysięcy osób oraz budowy szeregu inwestycji towarzyszących i komplementarnych. Ich skala, mnogość oraz w znacznym stopniu realizacja na niewielkim obszarze jednej gminy skutkować będą konfliktami przestrzennymi i społecznymi. Wyzwanie to wymaga zarówno koordynacji przestrzennej oraz czasowej, a także nakładów finansowych, których poniesienie przekracza możliwości finansowe samorządów lokalnych. Do niedawna strona rządowa nie chciała dostrzec tego problemu, a toczące się obecnie rozmowy wciąż nie doprowadziły do konkretnych przesądzeń.</a:t>
            </a:r>
          </a:p>
          <a:p>
            <a:endParaRPr lang="pl-PL" dirty="0"/>
          </a:p>
        </p:txBody>
      </p:sp>
      <p:pic>
        <p:nvPicPr>
          <p:cNvPr id="5" name="Obraz 4">
            <a:extLst>
              <a:ext uri="{FF2B5EF4-FFF2-40B4-BE49-F238E27FC236}">
                <a16:creationId xmlns:a16="http://schemas.microsoft.com/office/drawing/2014/main" id="{4ABFED75-9BA5-4EDF-83A7-32C0B591FCF0}"/>
              </a:ext>
            </a:extLst>
          </p:cNvPr>
          <p:cNvPicPr>
            <a:picLocks noChangeAspect="1"/>
          </p:cNvPicPr>
          <p:nvPr/>
        </p:nvPicPr>
        <p:blipFill>
          <a:blip r:embed="rId2"/>
          <a:stretch>
            <a:fillRect/>
          </a:stretch>
        </p:blipFill>
        <p:spPr>
          <a:xfrm>
            <a:off x="150330" y="146029"/>
            <a:ext cx="472658" cy="558246"/>
          </a:xfrm>
          <a:prstGeom prst="rect">
            <a:avLst/>
          </a:prstGeom>
        </p:spPr>
      </p:pic>
      <p:pic>
        <p:nvPicPr>
          <p:cNvPr id="6" name="Obraz 5">
            <a:extLst>
              <a:ext uri="{FF2B5EF4-FFF2-40B4-BE49-F238E27FC236}">
                <a16:creationId xmlns:a16="http://schemas.microsoft.com/office/drawing/2014/main" id="{054259A6-C062-4697-A66D-F906DC9CD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3323230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4C48D8-4E26-4D73-A260-5841653A1501}"/>
              </a:ext>
            </a:extLst>
          </p:cNvPr>
          <p:cNvSpPr>
            <a:spLocks noGrp="1"/>
          </p:cNvSpPr>
          <p:nvPr>
            <p:ph type="title"/>
          </p:nvPr>
        </p:nvSpPr>
        <p:spPr>
          <a:xfrm>
            <a:off x="838200" y="1279525"/>
            <a:ext cx="10515600" cy="1325563"/>
          </a:xfrm>
        </p:spPr>
        <p:txBody>
          <a:bodyPr>
            <a:normAutofit fontScale="90000"/>
          </a:bodyPr>
          <a:lstStyle/>
          <a:p>
            <a:pPr algn="ctr"/>
            <a:r>
              <a:rPr lang="pl-PL" b="1" dirty="0"/>
              <a:t>Zatrzymanie rozwoju lądowej energetyki wiatrowej.</a:t>
            </a:r>
            <a:br>
              <a:rPr lang="pl-PL" b="1" dirty="0"/>
            </a:br>
            <a:r>
              <a:rPr lang="pl-PL" b="1" dirty="0"/>
              <a:t>Opóźnienie realizacji programu </a:t>
            </a:r>
            <a:br>
              <a:rPr lang="pl-PL" b="1" dirty="0"/>
            </a:br>
            <a:r>
              <a:rPr lang="pl-PL" b="1" dirty="0"/>
              <a:t>Morskiej Energetyki Wiatrowej.</a:t>
            </a:r>
            <a:br>
              <a:rPr lang="pl-PL" dirty="0"/>
            </a:br>
            <a:endParaRPr lang="pl-PL" dirty="0"/>
          </a:p>
        </p:txBody>
      </p:sp>
      <p:sp>
        <p:nvSpPr>
          <p:cNvPr id="3" name="Symbol zastępczy zawartości 2">
            <a:extLst>
              <a:ext uri="{FF2B5EF4-FFF2-40B4-BE49-F238E27FC236}">
                <a16:creationId xmlns:a16="http://schemas.microsoft.com/office/drawing/2014/main" id="{D60B76C5-BF8B-425A-9CB8-F26CB4809C24}"/>
              </a:ext>
            </a:extLst>
          </p:cNvPr>
          <p:cNvSpPr>
            <a:spLocks noGrp="1"/>
          </p:cNvSpPr>
          <p:nvPr>
            <p:ph idx="1"/>
          </p:nvPr>
        </p:nvSpPr>
        <p:spPr>
          <a:xfrm>
            <a:off x="838200" y="2906157"/>
            <a:ext cx="10693894" cy="3787606"/>
          </a:xfrm>
        </p:spPr>
        <p:txBody>
          <a:bodyPr/>
          <a:lstStyle/>
          <a:p>
            <a:pPr marL="0" indent="0">
              <a:buNone/>
            </a:pPr>
            <a:r>
              <a:rPr lang="pl-PL" dirty="0"/>
              <a:t>Obecnie na Pomorzu pracują farmy wiatrowe o sumarycznej mocy 1,135 GW. Szacuje się, że gdyby nie ograniczenia wprowadzone ustawą „</a:t>
            </a:r>
            <a:r>
              <a:rPr lang="pl-PL" dirty="0" err="1"/>
              <a:t>antywiatrakową</a:t>
            </a:r>
            <a:r>
              <a:rPr lang="pl-PL" dirty="0"/>
              <a:t>”, moc lądowych farm wiatrowych wynosiłaby na Pomorzu 1,8 GW, a wielkość produkcji z OZE zamiast obecnych ok. 3 tys. </a:t>
            </a:r>
            <a:r>
              <a:rPr lang="pl-PL" dirty="0" err="1"/>
              <a:t>GWh</a:t>
            </a:r>
            <a:r>
              <a:rPr lang="pl-PL" dirty="0"/>
              <a:t> wzrosłaby do poziomu 5 – 5,5 tys. </a:t>
            </a:r>
            <a:r>
              <a:rPr lang="pl-PL" dirty="0" err="1"/>
              <a:t>GWh</a:t>
            </a:r>
            <a:r>
              <a:rPr lang="pl-PL" dirty="0"/>
              <a:t>, co zaspokajałoby prawie 80% całkowitej rocznej produkcji energii elektrycznej w województwie. Byłby to ważny czynnik obniżający cenę energii elektrycznej dla konsumentów, przyczyniający się także do zmniejszenia wskaźnika ubóstwa energetycznego.</a:t>
            </a:r>
          </a:p>
          <a:p>
            <a:endParaRPr lang="pl-PL" dirty="0"/>
          </a:p>
        </p:txBody>
      </p:sp>
      <p:pic>
        <p:nvPicPr>
          <p:cNvPr id="4" name="Obraz 3">
            <a:extLst>
              <a:ext uri="{FF2B5EF4-FFF2-40B4-BE49-F238E27FC236}">
                <a16:creationId xmlns:a16="http://schemas.microsoft.com/office/drawing/2014/main" id="{2C73C134-FE95-4E58-8791-BC55BF60DDBE}"/>
              </a:ext>
            </a:extLst>
          </p:cNvPr>
          <p:cNvPicPr>
            <a:picLocks noChangeAspect="1"/>
          </p:cNvPicPr>
          <p:nvPr/>
        </p:nvPicPr>
        <p:blipFill>
          <a:blip r:embed="rId2"/>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16A0587D-7952-4FD5-8659-945F5F49C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Tree>
    <p:extLst>
      <p:ext uri="{BB962C8B-B14F-4D97-AF65-F5344CB8AC3E}">
        <p14:creationId xmlns:p14="http://schemas.microsoft.com/office/powerpoint/2010/main" val="3600499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C05CB7B-D98C-486A-AA72-4274F2F1C145}"/>
              </a:ext>
            </a:extLst>
          </p:cNvPr>
          <p:cNvSpPr>
            <a:spLocks noGrp="1"/>
          </p:cNvSpPr>
          <p:nvPr>
            <p:ph idx="1"/>
          </p:nvPr>
        </p:nvSpPr>
        <p:spPr>
          <a:xfrm>
            <a:off x="457200" y="1785769"/>
            <a:ext cx="11075670" cy="4409291"/>
          </a:xfrm>
        </p:spPr>
        <p:txBody>
          <a:bodyPr>
            <a:normAutofit fontScale="70000" lnSpcReduction="20000"/>
          </a:bodyPr>
          <a:lstStyle/>
          <a:p>
            <a:pPr marL="0" indent="0">
              <a:buNone/>
            </a:pPr>
            <a:r>
              <a:rPr lang="pl-PL" b="1" dirty="0"/>
              <a:t>Na 10 miesięcy przed wejściem w życie obligatoryjnego </a:t>
            </a:r>
            <a:r>
              <a:rPr lang="pl-PL" dirty="0"/>
              <a:t>Krajowego Systemu e-Faktur</a:t>
            </a:r>
            <a:r>
              <a:rPr lang="pl-PL" b="1" dirty="0"/>
              <a:t>, tylko 60 proc. polskich firm widzi potrzebę głębszej digitalizacji, a 38 proc. z nich wykorzystuje w biznesie jedynie podstawowe narzędzia . Grupą, która deklaruje najniższy poziom digitalizacji są </a:t>
            </a:r>
            <a:r>
              <a:rPr lang="pl-PL" b="1" dirty="0" err="1"/>
              <a:t>mikroprzedsiębiorcy</a:t>
            </a:r>
            <a:r>
              <a:rPr lang="pl-PL" b="1" dirty="0"/>
              <a:t> – niemal 40 proc. z tej grupy twierdzi, że nie wykorzystuje żadnych narzędzi cyfrowych.</a:t>
            </a:r>
            <a:r>
              <a:rPr lang="pl-PL" dirty="0"/>
              <a:t> </a:t>
            </a:r>
          </a:p>
          <a:p>
            <a:pPr marL="0" indent="0">
              <a:buNone/>
            </a:pPr>
            <a:br>
              <a:rPr lang="pl-PL" dirty="0"/>
            </a:br>
            <a:r>
              <a:rPr lang="pl-PL" dirty="0"/>
              <a:t>Tymczasem, jedynie 14 proc. ankietowanych MŚP deklaruje korzystanie z chmury, a 13 proc. wykorzystanie systemów do zarządzania procesami, w tym ERP; odsetek </a:t>
            </a:r>
            <a:r>
              <a:rPr lang="pl-PL" dirty="0" err="1"/>
              <a:t>mikrofirm</a:t>
            </a:r>
            <a:r>
              <a:rPr lang="pl-PL" dirty="0"/>
              <a:t> nie przekracza 10 proc. w obu tych kategoriach. </a:t>
            </a:r>
          </a:p>
          <a:p>
            <a:pPr marL="0" indent="0">
              <a:buNone/>
            </a:pPr>
            <a:r>
              <a:rPr lang="pl-PL" dirty="0"/>
              <a:t>Jedynie 3 proc. ankietowanych deklaruje wykorzystanie sztucznej inteligencji w codziennych operacjach biznesowych.</a:t>
            </a:r>
          </a:p>
          <a:p>
            <a:pPr marL="0" indent="0">
              <a:buNone/>
            </a:pPr>
            <a:r>
              <a:rPr lang="pl-PL" dirty="0"/>
              <a:t>Z badania wynika, że 44 proc. respondentów jako główną korzyść płynącą z cyfryzacji wskazuje wzrost efektywności pracy. Zmniejszenie szkodliwego wpływu na środowisko dostrzega 33 proc. badanych. Jedynie 19 proc. ankietowanych widzi w digitalizacji potencjał na zwiększenie przychodów firmy.</a:t>
            </a:r>
          </a:p>
          <a:p>
            <a:pPr marL="0" indent="0">
              <a:buNone/>
            </a:pPr>
            <a:r>
              <a:rPr lang="pl-PL" dirty="0"/>
              <a:t>Jednak niemal połowa badanych (46 proc.) obawia się kosztów związanych z cyfryzacją swojej organizacji. Do tego dochodzą obawy czysto ludzkie – niechęć pracowników do zmian zadeklarowało 16 proc. przedsiębiorstw.</a:t>
            </a:r>
          </a:p>
          <a:p>
            <a:endParaRPr lang="pl-PL" dirty="0"/>
          </a:p>
        </p:txBody>
      </p:sp>
      <p:pic>
        <p:nvPicPr>
          <p:cNvPr id="4" name="Obraz 3">
            <a:extLst>
              <a:ext uri="{FF2B5EF4-FFF2-40B4-BE49-F238E27FC236}">
                <a16:creationId xmlns:a16="http://schemas.microsoft.com/office/drawing/2014/main" id="{4D839791-6637-42C7-B80B-F90CF84BAF29}"/>
              </a:ext>
            </a:extLst>
          </p:cNvPr>
          <p:cNvPicPr>
            <a:picLocks noChangeAspect="1"/>
          </p:cNvPicPr>
          <p:nvPr/>
        </p:nvPicPr>
        <p:blipFill>
          <a:blip r:embed="rId3"/>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0807959F-9036-41DC-A195-45FBB05CA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
        <p:nvSpPr>
          <p:cNvPr id="6" name="Tytuł 1">
            <a:extLst>
              <a:ext uri="{FF2B5EF4-FFF2-40B4-BE49-F238E27FC236}">
                <a16:creationId xmlns:a16="http://schemas.microsoft.com/office/drawing/2014/main" id="{016A7840-4572-493C-AE0B-C7CBB054E01E}"/>
              </a:ext>
            </a:extLst>
          </p:cNvPr>
          <p:cNvSpPr>
            <a:spLocks noGrp="1"/>
          </p:cNvSpPr>
          <p:nvPr>
            <p:ph type="title"/>
          </p:nvPr>
        </p:nvSpPr>
        <p:spPr>
          <a:xfrm>
            <a:off x="838200" y="365125"/>
            <a:ext cx="10515600" cy="1325563"/>
          </a:xfrm>
        </p:spPr>
        <p:txBody>
          <a:bodyPr/>
          <a:lstStyle/>
          <a:p>
            <a:pPr algn="ctr"/>
            <a:r>
              <a:rPr lang="pl-PL" b="1" dirty="0"/>
              <a:t>Cyfryzacja MŚP w Polsce 2023</a:t>
            </a:r>
          </a:p>
        </p:txBody>
      </p:sp>
      <p:sp>
        <p:nvSpPr>
          <p:cNvPr id="2" name="Prostokąt 1">
            <a:extLst>
              <a:ext uri="{FF2B5EF4-FFF2-40B4-BE49-F238E27FC236}">
                <a16:creationId xmlns:a16="http://schemas.microsoft.com/office/drawing/2014/main" id="{8A5E645F-1357-49B3-BADD-8C5A6F707F5E}"/>
              </a:ext>
            </a:extLst>
          </p:cNvPr>
          <p:cNvSpPr/>
          <p:nvPr/>
        </p:nvSpPr>
        <p:spPr>
          <a:xfrm>
            <a:off x="4251960" y="6020485"/>
            <a:ext cx="7703820" cy="646331"/>
          </a:xfrm>
          <a:prstGeom prst="rect">
            <a:avLst/>
          </a:prstGeom>
        </p:spPr>
        <p:txBody>
          <a:bodyPr wrap="square">
            <a:spAutoFit/>
          </a:bodyPr>
          <a:lstStyle/>
          <a:p>
            <a:r>
              <a:rPr lang="pl-PL" dirty="0"/>
              <a:t>Źródło: Związek Przedsiębiorców i Pracodawców, Raport „Cyfryzacja sektora MŚP w Polsce”, 2023. Badanie przeprowadzonego na zlecenie Symfonii</a:t>
            </a:r>
          </a:p>
        </p:txBody>
      </p:sp>
    </p:spTree>
    <p:extLst>
      <p:ext uri="{BB962C8B-B14F-4D97-AF65-F5344CB8AC3E}">
        <p14:creationId xmlns:p14="http://schemas.microsoft.com/office/powerpoint/2010/main" val="4267230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C05CB7B-D98C-486A-AA72-4274F2F1C145}"/>
              </a:ext>
            </a:extLst>
          </p:cNvPr>
          <p:cNvSpPr>
            <a:spLocks noGrp="1"/>
          </p:cNvSpPr>
          <p:nvPr>
            <p:ph idx="1"/>
          </p:nvPr>
        </p:nvSpPr>
        <p:spPr>
          <a:xfrm>
            <a:off x="548640" y="1737360"/>
            <a:ext cx="6422316" cy="5346551"/>
          </a:xfrm>
        </p:spPr>
        <p:txBody>
          <a:bodyPr>
            <a:normAutofit fontScale="62500" lnSpcReduction="20000"/>
          </a:bodyPr>
          <a:lstStyle/>
          <a:p>
            <a:pPr>
              <a:lnSpc>
                <a:spcPct val="120000"/>
              </a:lnSpc>
            </a:pPr>
            <a:r>
              <a:rPr lang="pl-PL" sz="3800" dirty="0"/>
              <a:t>PRZEKOP MIERZEI WIŚLANEJ </a:t>
            </a:r>
          </a:p>
          <a:p>
            <a:pPr>
              <a:lnSpc>
                <a:spcPct val="120000"/>
              </a:lnSpc>
            </a:pPr>
            <a:r>
              <a:rPr lang="pl-PL" sz="3800" dirty="0"/>
              <a:t>ODBUDOWA PRZEMYSŁU STOCZNIOWEGO</a:t>
            </a:r>
          </a:p>
          <a:p>
            <a:pPr>
              <a:lnSpc>
                <a:spcPct val="120000"/>
              </a:lnSpc>
            </a:pPr>
            <a:r>
              <a:rPr lang="pl-PL" sz="3800" dirty="0"/>
              <a:t>Multi-energetyczny Koń Trojański na Pomorzu</a:t>
            </a:r>
          </a:p>
          <a:p>
            <a:pPr>
              <a:lnSpc>
                <a:spcPct val="120000"/>
              </a:lnSpc>
            </a:pPr>
            <a:r>
              <a:rPr lang="pl-PL" sz="3800" dirty="0"/>
              <a:t>Program Batory – program budowy promów</a:t>
            </a:r>
          </a:p>
          <a:p>
            <a:pPr>
              <a:lnSpc>
                <a:spcPct val="120000"/>
              </a:lnSpc>
            </a:pPr>
            <a:r>
              <a:rPr lang="pl-PL" sz="3800" dirty="0"/>
              <a:t>Ograniczenie immunitetu parlamentarnego. </a:t>
            </a:r>
          </a:p>
          <a:p>
            <a:pPr>
              <a:lnSpc>
                <a:spcPct val="120000"/>
              </a:lnSpc>
            </a:pPr>
            <a:r>
              <a:rPr lang="pl-PL" sz="3800" dirty="0"/>
              <a:t>Rada Dialogu Obywatelskiego. </a:t>
            </a:r>
          </a:p>
          <a:p>
            <a:pPr>
              <a:lnSpc>
                <a:spcPct val="120000"/>
              </a:lnSpc>
            </a:pPr>
            <a:r>
              <a:rPr lang="pl-PL" sz="3800" dirty="0"/>
              <a:t>Deglomeracja urzędów. </a:t>
            </a:r>
            <a:endParaRPr lang="pl-PL" sz="3800" b="1" dirty="0"/>
          </a:p>
          <a:p>
            <a:pPr>
              <a:lnSpc>
                <a:spcPct val="120000"/>
              </a:lnSpc>
            </a:pPr>
            <a:r>
              <a:rPr lang="pl-PL" sz="3800" dirty="0"/>
              <a:t>Niekonkurencyjne przeprowadzenie konkursu na Branżowe Centra Umiejętności (BCU)</a:t>
            </a:r>
          </a:p>
          <a:p>
            <a:endParaRPr lang="pl-PL" dirty="0"/>
          </a:p>
        </p:txBody>
      </p:sp>
      <p:pic>
        <p:nvPicPr>
          <p:cNvPr id="4" name="Obraz 3">
            <a:extLst>
              <a:ext uri="{FF2B5EF4-FFF2-40B4-BE49-F238E27FC236}">
                <a16:creationId xmlns:a16="http://schemas.microsoft.com/office/drawing/2014/main" id="{4D839791-6637-42C7-B80B-F90CF84BAF29}"/>
              </a:ext>
            </a:extLst>
          </p:cNvPr>
          <p:cNvPicPr>
            <a:picLocks noChangeAspect="1"/>
          </p:cNvPicPr>
          <p:nvPr/>
        </p:nvPicPr>
        <p:blipFill>
          <a:blip r:embed="rId2"/>
          <a:stretch>
            <a:fillRect/>
          </a:stretch>
        </p:blipFill>
        <p:spPr>
          <a:xfrm>
            <a:off x="150330" y="146029"/>
            <a:ext cx="472658" cy="558246"/>
          </a:xfrm>
          <a:prstGeom prst="rect">
            <a:avLst/>
          </a:prstGeom>
        </p:spPr>
      </p:pic>
      <p:pic>
        <p:nvPicPr>
          <p:cNvPr id="5" name="Obraz 4">
            <a:extLst>
              <a:ext uri="{FF2B5EF4-FFF2-40B4-BE49-F238E27FC236}">
                <a16:creationId xmlns:a16="http://schemas.microsoft.com/office/drawing/2014/main" id="{0807959F-9036-41DC-A195-45FBB05CA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126" y="70779"/>
            <a:ext cx="1584176" cy="527576"/>
          </a:xfrm>
          <a:prstGeom prst="rect">
            <a:avLst/>
          </a:prstGeom>
        </p:spPr>
      </p:pic>
      <p:sp>
        <p:nvSpPr>
          <p:cNvPr id="6" name="Tytuł 1">
            <a:extLst>
              <a:ext uri="{FF2B5EF4-FFF2-40B4-BE49-F238E27FC236}">
                <a16:creationId xmlns:a16="http://schemas.microsoft.com/office/drawing/2014/main" id="{016A7840-4572-493C-AE0B-C7CBB054E01E}"/>
              </a:ext>
            </a:extLst>
          </p:cNvPr>
          <p:cNvSpPr>
            <a:spLocks noGrp="1"/>
          </p:cNvSpPr>
          <p:nvPr>
            <p:ph type="title"/>
          </p:nvPr>
        </p:nvSpPr>
        <p:spPr>
          <a:xfrm>
            <a:off x="838200" y="365125"/>
            <a:ext cx="10515600" cy="1325563"/>
          </a:xfrm>
        </p:spPr>
        <p:txBody>
          <a:bodyPr/>
          <a:lstStyle/>
          <a:p>
            <a:pPr algn="ctr"/>
            <a:r>
              <a:rPr lang="pl-PL" b="1" dirty="0"/>
              <a:t>Inne niespełnione obietnice byłego Rządu</a:t>
            </a:r>
          </a:p>
        </p:txBody>
      </p:sp>
      <p:sp>
        <p:nvSpPr>
          <p:cNvPr id="7" name="Symbol zastępczy zawartości 2">
            <a:extLst>
              <a:ext uri="{FF2B5EF4-FFF2-40B4-BE49-F238E27FC236}">
                <a16:creationId xmlns:a16="http://schemas.microsoft.com/office/drawing/2014/main" id="{02BF16C7-B17D-4EB1-839C-F1AB2B2CAA9E}"/>
              </a:ext>
            </a:extLst>
          </p:cNvPr>
          <p:cNvSpPr txBox="1">
            <a:spLocks/>
          </p:cNvSpPr>
          <p:nvPr/>
        </p:nvSpPr>
        <p:spPr>
          <a:xfrm>
            <a:off x="6940475" y="1823420"/>
            <a:ext cx="5086574" cy="5346551"/>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pl-PL" sz="3800" dirty="0"/>
              <a:t>Opóźnienia w realizacji programu rozwoju </a:t>
            </a:r>
            <a:r>
              <a:rPr lang="pl-PL" sz="3800" dirty="0" err="1"/>
              <a:t>elektromobilności</a:t>
            </a:r>
            <a:endParaRPr lang="pl-PL" sz="3800" dirty="0"/>
          </a:p>
          <a:p>
            <a:pPr>
              <a:lnSpc>
                <a:spcPct val="120000"/>
              </a:lnSpc>
            </a:pPr>
            <a:r>
              <a:rPr lang="pl-PL" sz="3800" dirty="0"/>
              <a:t>Blokada środków z Krajowego Planu Odbudowy dla Polski</a:t>
            </a:r>
          </a:p>
          <a:p>
            <a:pPr>
              <a:lnSpc>
                <a:spcPct val="120000"/>
              </a:lnSpc>
            </a:pPr>
            <a:r>
              <a:rPr lang="pl-PL" sz="3800" dirty="0"/>
              <a:t>Niewłaściwa realizacja wybranych programów sektorowych przez NCBR. Wątpliwości wokół dotacji przyznanych przez NCBR. Mechanizmy znane z tzw. „willa plus”</a:t>
            </a:r>
          </a:p>
          <a:p>
            <a:pPr>
              <a:lnSpc>
                <a:spcPct val="120000"/>
              </a:lnSpc>
            </a:pPr>
            <a:r>
              <a:rPr lang="pl-PL" sz="3800" dirty="0"/>
              <a:t>Krajowe Inteligentne Specjalizacje (KIS) zarządzane przez Ministerstwo Rozwoju i Technologii nie spełniły swojej roli pod względem wyznaczenia sektorów strategicznych. </a:t>
            </a:r>
          </a:p>
          <a:p>
            <a:endParaRPr lang="pl-PL" dirty="0"/>
          </a:p>
        </p:txBody>
      </p:sp>
    </p:spTree>
    <p:extLst>
      <p:ext uri="{BB962C8B-B14F-4D97-AF65-F5344CB8AC3E}">
        <p14:creationId xmlns:p14="http://schemas.microsoft.com/office/powerpoint/2010/main" val="2239470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92F65671-0C4E-470C-B065-9975B00CD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3592" y="796116"/>
            <a:ext cx="7118084" cy="2366764"/>
          </a:xfrm>
          <a:prstGeom prst="rect">
            <a:avLst/>
          </a:prstGeom>
        </p:spPr>
      </p:pic>
      <p:sp>
        <p:nvSpPr>
          <p:cNvPr id="8" name="pole tekstowe 7">
            <a:extLst>
              <a:ext uri="{FF2B5EF4-FFF2-40B4-BE49-F238E27FC236}">
                <a16:creationId xmlns:a16="http://schemas.microsoft.com/office/drawing/2014/main" id="{10F7312D-6DE4-40D4-92C5-1CFC0581ECBF}"/>
              </a:ext>
            </a:extLst>
          </p:cNvPr>
          <p:cNvSpPr txBox="1"/>
          <p:nvPr/>
        </p:nvSpPr>
        <p:spPr>
          <a:xfrm>
            <a:off x="2567608" y="3462691"/>
            <a:ext cx="3528392" cy="1569660"/>
          </a:xfrm>
          <a:prstGeom prst="rect">
            <a:avLst/>
          </a:prstGeom>
          <a:noFill/>
        </p:spPr>
        <p:txBody>
          <a:bodyPr wrap="square" rtlCol="0">
            <a:spAutoFit/>
          </a:bodyPr>
          <a:lstStyle/>
          <a:p>
            <a:r>
              <a:rPr lang="pl-PL" sz="4800" b="1" dirty="0">
                <a:solidFill>
                  <a:srgbClr val="393185"/>
                </a:solidFill>
              </a:rPr>
              <a:t>Dziękuję </a:t>
            </a:r>
          </a:p>
          <a:p>
            <a:r>
              <a:rPr lang="pl-PL" sz="4800" b="1" dirty="0">
                <a:solidFill>
                  <a:srgbClr val="393185"/>
                </a:solidFill>
              </a:rPr>
              <a:t>za uwagę!</a:t>
            </a:r>
          </a:p>
        </p:txBody>
      </p:sp>
      <p:grpSp>
        <p:nvGrpSpPr>
          <p:cNvPr id="31" name="Grupa 30">
            <a:extLst>
              <a:ext uri="{FF2B5EF4-FFF2-40B4-BE49-F238E27FC236}">
                <a16:creationId xmlns:a16="http://schemas.microsoft.com/office/drawing/2014/main" id="{5F42DC74-02DD-4551-8784-13F88EF7D321}"/>
              </a:ext>
            </a:extLst>
          </p:cNvPr>
          <p:cNvGrpSpPr/>
          <p:nvPr/>
        </p:nvGrpSpPr>
        <p:grpSpPr>
          <a:xfrm>
            <a:off x="6275691" y="3784121"/>
            <a:ext cx="4644514" cy="369332"/>
            <a:chOff x="3071664" y="5978336"/>
            <a:chExt cx="4104456" cy="369332"/>
          </a:xfrm>
        </p:grpSpPr>
        <p:pic>
          <p:nvPicPr>
            <p:cNvPr id="18" name="Obraz 17">
              <a:extLst>
                <a:ext uri="{FF2B5EF4-FFF2-40B4-BE49-F238E27FC236}">
                  <a16:creationId xmlns:a16="http://schemas.microsoft.com/office/drawing/2014/main" id="{D2DB3AA7-B28E-4844-92C3-5E1A6CC548F3}"/>
                </a:ext>
              </a:extLst>
            </p:cNvPr>
            <p:cNvPicPr>
              <a:picLocks noChangeAspect="1"/>
            </p:cNvPicPr>
            <p:nvPr/>
          </p:nvPicPr>
          <p:blipFill>
            <a:blip r:embed="rId3"/>
            <a:stretch>
              <a:fillRect/>
            </a:stretch>
          </p:blipFill>
          <p:spPr>
            <a:xfrm>
              <a:off x="3071664" y="5979160"/>
              <a:ext cx="360000" cy="366793"/>
            </a:xfrm>
            <a:prstGeom prst="rect">
              <a:avLst/>
            </a:prstGeom>
          </p:spPr>
        </p:pic>
        <p:sp>
          <p:nvSpPr>
            <p:cNvPr id="27" name="pole tekstowe 26">
              <a:extLst>
                <a:ext uri="{FF2B5EF4-FFF2-40B4-BE49-F238E27FC236}">
                  <a16:creationId xmlns:a16="http://schemas.microsoft.com/office/drawing/2014/main" id="{12875F7C-2F4B-4FAE-900F-59C7623FF12F}"/>
                </a:ext>
              </a:extLst>
            </p:cNvPr>
            <p:cNvSpPr txBox="1"/>
            <p:nvPr/>
          </p:nvSpPr>
          <p:spPr>
            <a:xfrm>
              <a:off x="3525128" y="5978336"/>
              <a:ext cx="3650992" cy="369332"/>
            </a:xfrm>
            <a:prstGeom prst="rect">
              <a:avLst/>
            </a:prstGeom>
            <a:noFill/>
          </p:spPr>
          <p:txBody>
            <a:bodyPr wrap="square" rtlCol="0">
              <a:spAutoFit/>
            </a:bodyPr>
            <a:lstStyle/>
            <a:p>
              <a:r>
                <a:rPr lang="pl-PL" dirty="0">
                  <a:hlinkClick r:id="rId4"/>
                </a:rPr>
                <a:t>WWW.POMORSKIE.EU</a:t>
              </a:r>
              <a:r>
                <a:rPr lang="pl-PL" dirty="0"/>
                <a:t> </a:t>
              </a:r>
            </a:p>
          </p:txBody>
        </p:sp>
      </p:grpSp>
    </p:spTree>
    <p:extLst>
      <p:ext uri="{BB962C8B-B14F-4D97-AF65-F5344CB8AC3E}">
        <p14:creationId xmlns:p14="http://schemas.microsoft.com/office/powerpoint/2010/main" val="222841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9FF333-6055-40F1-833F-3E438B6A57DA}"/>
              </a:ext>
            </a:extLst>
          </p:cNvPr>
          <p:cNvSpPr>
            <a:spLocks noGrp="1"/>
          </p:cNvSpPr>
          <p:nvPr>
            <p:ph type="title"/>
          </p:nvPr>
        </p:nvSpPr>
        <p:spPr>
          <a:xfrm>
            <a:off x="0" y="674370"/>
            <a:ext cx="2377440" cy="4280535"/>
          </a:xfrm>
        </p:spPr>
        <p:txBody>
          <a:bodyPr>
            <a:normAutofit/>
          </a:bodyPr>
          <a:lstStyle/>
          <a:p>
            <a:r>
              <a:rPr lang="pl-PL" sz="3200" dirty="0"/>
              <a:t>Wskaźniki ogólnego klimatu koniunktury </a:t>
            </a:r>
          </a:p>
        </p:txBody>
      </p:sp>
      <p:pic>
        <p:nvPicPr>
          <p:cNvPr id="4" name="Obraz 3">
            <a:extLst>
              <a:ext uri="{FF2B5EF4-FFF2-40B4-BE49-F238E27FC236}">
                <a16:creationId xmlns:a16="http://schemas.microsoft.com/office/drawing/2014/main" id="{28744022-1E39-441F-BF03-3883B641658C}"/>
              </a:ext>
            </a:extLst>
          </p:cNvPr>
          <p:cNvPicPr>
            <a:picLocks noChangeAspect="1"/>
          </p:cNvPicPr>
          <p:nvPr/>
        </p:nvPicPr>
        <p:blipFill>
          <a:blip r:embed="rId2"/>
          <a:stretch>
            <a:fillRect/>
          </a:stretch>
        </p:blipFill>
        <p:spPr>
          <a:xfrm>
            <a:off x="2113438" y="0"/>
            <a:ext cx="10078562" cy="6938010"/>
          </a:xfrm>
          <a:prstGeom prst="rect">
            <a:avLst/>
          </a:prstGeom>
        </p:spPr>
      </p:pic>
      <p:pic>
        <p:nvPicPr>
          <p:cNvPr id="5" name="Obraz 4">
            <a:extLst>
              <a:ext uri="{FF2B5EF4-FFF2-40B4-BE49-F238E27FC236}">
                <a16:creationId xmlns:a16="http://schemas.microsoft.com/office/drawing/2014/main" id="{31DCA06F-3D80-403A-8909-1BE6524067D9}"/>
              </a:ext>
            </a:extLst>
          </p:cNvPr>
          <p:cNvPicPr>
            <a:picLocks noChangeAspect="1"/>
          </p:cNvPicPr>
          <p:nvPr/>
        </p:nvPicPr>
        <p:blipFill>
          <a:blip r:embed="rId3"/>
          <a:stretch>
            <a:fillRect/>
          </a:stretch>
        </p:blipFill>
        <p:spPr>
          <a:xfrm>
            <a:off x="150330" y="146029"/>
            <a:ext cx="472658" cy="558246"/>
          </a:xfrm>
          <a:prstGeom prst="rect">
            <a:avLst/>
          </a:prstGeom>
        </p:spPr>
      </p:pic>
      <p:pic>
        <p:nvPicPr>
          <p:cNvPr id="7" name="Obraz 6">
            <a:extLst>
              <a:ext uri="{FF2B5EF4-FFF2-40B4-BE49-F238E27FC236}">
                <a16:creationId xmlns:a16="http://schemas.microsoft.com/office/drawing/2014/main" id="{A8088E6F-F9C0-4CA2-B510-980515B88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146" y="5957229"/>
            <a:ext cx="1584176" cy="527576"/>
          </a:xfrm>
          <a:prstGeom prst="rect">
            <a:avLst/>
          </a:prstGeom>
        </p:spPr>
      </p:pic>
    </p:spTree>
    <p:extLst>
      <p:ext uri="{BB962C8B-B14F-4D97-AF65-F5344CB8AC3E}">
        <p14:creationId xmlns:p14="http://schemas.microsoft.com/office/powerpoint/2010/main" val="971903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403C61-EEA1-4A35-A264-438BAE654C1D}"/>
              </a:ext>
            </a:extLst>
          </p:cNvPr>
          <p:cNvSpPr>
            <a:spLocks noGrp="1"/>
          </p:cNvSpPr>
          <p:nvPr>
            <p:ph type="title"/>
          </p:nvPr>
        </p:nvSpPr>
        <p:spPr>
          <a:xfrm>
            <a:off x="838200" y="365125"/>
            <a:ext cx="6248400" cy="1325563"/>
          </a:xfrm>
        </p:spPr>
        <p:txBody>
          <a:bodyPr>
            <a:normAutofit fontScale="90000"/>
          </a:bodyPr>
          <a:lstStyle/>
          <a:p>
            <a:r>
              <a:rPr lang="pl-PL" dirty="0"/>
              <a:t>Czynniki wpływające na wzrost kosztów funkcjonowania firmy</a:t>
            </a:r>
          </a:p>
        </p:txBody>
      </p:sp>
      <p:pic>
        <p:nvPicPr>
          <p:cNvPr id="5" name="Obraz 4">
            <a:extLst>
              <a:ext uri="{FF2B5EF4-FFF2-40B4-BE49-F238E27FC236}">
                <a16:creationId xmlns:a16="http://schemas.microsoft.com/office/drawing/2014/main" id="{82943AA3-0372-4EAB-9ADD-C0BA8A973989}"/>
              </a:ext>
            </a:extLst>
          </p:cNvPr>
          <p:cNvPicPr>
            <a:picLocks noChangeAspect="1"/>
          </p:cNvPicPr>
          <p:nvPr/>
        </p:nvPicPr>
        <p:blipFill>
          <a:blip r:embed="rId2"/>
          <a:stretch>
            <a:fillRect/>
          </a:stretch>
        </p:blipFill>
        <p:spPr>
          <a:xfrm>
            <a:off x="6728178" y="195262"/>
            <a:ext cx="5120546" cy="3260725"/>
          </a:xfrm>
          <a:prstGeom prst="rect">
            <a:avLst/>
          </a:prstGeom>
        </p:spPr>
      </p:pic>
      <p:pic>
        <p:nvPicPr>
          <p:cNvPr id="6" name="Obraz 5">
            <a:extLst>
              <a:ext uri="{FF2B5EF4-FFF2-40B4-BE49-F238E27FC236}">
                <a16:creationId xmlns:a16="http://schemas.microsoft.com/office/drawing/2014/main" id="{FA3F1BE0-0055-4876-ACE4-162EB6EEA406}"/>
              </a:ext>
            </a:extLst>
          </p:cNvPr>
          <p:cNvPicPr>
            <a:picLocks noChangeAspect="1"/>
          </p:cNvPicPr>
          <p:nvPr/>
        </p:nvPicPr>
        <p:blipFill>
          <a:blip r:embed="rId3"/>
          <a:stretch>
            <a:fillRect/>
          </a:stretch>
        </p:blipFill>
        <p:spPr>
          <a:xfrm>
            <a:off x="343276" y="2916239"/>
            <a:ext cx="5412268" cy="3260724"/>
          </a:xfrm>
          <a:prstGeom prst="rect">
            <a:avLst/>
          </a:prstGeom>
        </p:spPr>
      </p:pic>
      <p:pic>
        <p:nvPicPr>
          <p:cNvPr id="7" name="Obraz 6">
            <a:extLst>
              <a:ext uri="{FF2B5EF4-FFF2-40B4-BE49-F238E27FC236}">
                <a16:creationId xmlns:a16="http://schemas.microsoft.com/office/drawing/2014/main" id="{F9570DF6-E51C-46D4-B563-1F4141C10942}"/>
              </a:ext>
            </a:extLst>
          </p:cNvPr>
          <p:cNvPicPr>
            <a:picLocks noChangeAspect="1"/>
          </p:cNvPicPr>
          <p:nvPr/>
        </p:nvPicPr>
        <p:blipFill>
          <a:blip r:embed="rId4"/>
          <a:stretch>
            <a:fillRect/>
          </a:stretch>
        </p:blipFill>
        <p:spPr>
          <a:xfrm>
            <a:off x="6096000" y="3383927"/>
            <a:ext cx="5677777" cy="3474073"/>
          </a:xfrm>
          <a:prstGeom prst="rect">
            <a:avLst/>
          </a:prstGeom>
        </p:spPr>
      </p:pic>
      <p:pic>
        <p:nvPicPr>
          <p:cNvPr id="8" name="Obraz 7">
            <a:extLst>
              <a:ext uri="{FF2B5EF4-FFF2-40B4-BE49-F238E27FC236}">
                <a16:creationId xmlns:a16="http://schemas.microsoft.com/office/drawing/2014/main" id="{4B7EBA79-5FA4-4A38-AAC1-DAD4640397F2}"/>
              </a:ext>
            </a:extLst>
          </p:cNvPr>
          <p:cNvPicPr>
            <a:picLocks noChangeAspect="1"/>
          </p:cNvPicPr>
          <p:nvPr/>
        </p:nvPicPr>
        <p:blipFill>
          <a:blip r:embed="rId5"/>
          <a:stretch>
            <a:fillRect/>
          </a:stretch>
        </p:blipFill>
        <p:spPr>
          <a:xfrm>
            <a:off x="150330" y="146029"/>
            <a:ext cx="472658" cy="558246"/>
          </a:xfrm>
          <a:prstGeom prst="rect">
            <a:avLst/>
          </a:prstGeom>
        </p:spPr>
      </p:pic>
      <p:pic>
        <p:nvPicPr>
          <p:cNvPr id="9" name="Obraz 8">
            <a:extLst>
              <a:ext uri="{FF2B5EF4-FFF2-40B4-BE49-F238E27FC236}">
                <a16:creationId xmlns:a16="http://schemas.microsoft.com/office/drawing/2014/main" id="{CA119560-0DA4-49BE-AEAA-EE954A1B44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3836" y="82209"/>
            <a:ext cx="1584176" cy="527576"/>
          </a:xfrm>
          <a:prstGeom prst="rect">
            <a:avLst/>
          </a:prstGeom>
        </p:spPr>
      </p:pic>
    </p:spTree>
    <p:extLst>
      <p:ext uri="{BB962C8B-B14F-4D97-AF65-F5344CB8AC3E}">
        <p14:creationId xmlns:p14="http://schemas.microsoft.com/office/powerpoint/2010/main" val="286523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16127C-5238-4274-980F-57AB25BE95F3}"/>
              </a:ext>
            </a:extLst>
          </p:cNvPr>
          <p:cNvSpPr>
            <a:spLocks noGrp="1"/>
          </p:cNvSpPr>
          <p:nvPr>
            <p:ph type="title"/>
          </p:nvPr>
        </p:nvSpPr>
        <p:spPr>
          <a:xfrm>
            <a:off x="1009650" y="147955"/>
            <a:ext cx="10515600" cy="1325563"/>
          </a:xfrm>
        </p:spPr>
        <p:txBody>
          <a:bodyPr/>
          <a:lstStyle/>
          <a:p>
            <a:r>
              <a:rPr lang="pl-PL" b="1" dirty="0"/>
              <a:t>Bariery - przemysł</a:t>
            </a:r>
          </a:p>
        </p:txBody>
      </p:sp>
      <p:sp>
        <p:nvSpPr>
          <p:cNvPr id="3" name="Symbol zastępczy zawartości 2">
            <a:extLst>
              <a:ext uri="{FF2B5EF4-FFF2-40B4-BE49-F238E27FC236}">
                <a16:creationId xmlns:a16="http://schemas.microsoft.com/office/drawing/2014/main" id="{84A139BB-39FE-4BB1-843B-0C349F25CAEC}"/>
              </a:ext>
            </a:extLst>
          </p:cNvPr>
          <p:cNvSpPr>
            <a:spLocks noGrp="1"/>
          </p:cNvSpPr>
          <p:nvPr>
            <p:ph idx="1"/>
          </p:nvPr>
        </p:nvSpPr>
        <p:spPr/>
        <p:txBody>
          <a:bodyPr/>
          <a:lstStyle/>
          <a:p>
            <a:endParaRPr lang="pl-PL" dirty="0"/>
          </a:p>
        </p:txBody>
      </p:sp>
      <p:pic>
        <p:nvPicPr>
          <p:cNvPr id="4" name="Obraz 3">
            <a:extLst>
              <a:ext uri="{FF2B5EF4-FFF2-40B4-BE49-F238E27FC236}">
                <a16:creationId xmlns:a16="http://schemas.microsoft.com/office/drawing/2014/main" id="{C19DD8B8-0DD8-412D-938C-6D37E7459987}"/>
              </a:ext>
            </a:extLst>
          </p:cNvPr>
          <p:cNvPicPr>
            <a:picLocks noChangeAspect="1"/>
          </p:cNvPicPr>
          <p:nvPr/>
        </p:nvPicPr>
        <p:blipFill>
          <a:blip r:embed="rId2"/>
          <a:stretch>
            <a:fillRect/>
          </a:stretch>
        </p:blipFill>
        <p:spPr>
          <a:xfrm>
            <a:off x="827205" y="994411"/>
            <a:ext cx="11786619" cy="5909310"/>
          </a:xfrm>
          <a:prstGeom prst="rect">
            <a:avLst/>
          </a:prstGeom>
        </p:spPr>
      </p:pic>
      <p:pic>
        <p:nvPicPr>
          <p:cNvPr id="5" name="Obraz 4">
            <a:extLst>
              <a:ext uri="{FF2B5EF4-FFF2-40B4-BE49-F238E27FC236}">
                <a16:creationId xmlns:a16="http://schemas.microsoft.com/office/drawing/2014/main" id="{8038509B-79C2-4DFA-A1C1-4DC9568D1671}"/>
              </a:ext>
            </a:extLst>
          </p:cNvPr>
          <p:cNvPicPr>
            <a:picLocks noChangeAspect="1"/>
          </p:cNvPicPr>
          <p:nvPr/>
        </p:nvPicPr>
        <p:blipFill>
          <a:blip r:embed="rId3"/>
          <a:stretch>
            <a:fillRect/>
          </a:stretch>
        </p:blipFill>
        <p:spPr>
          <a:xfrm>
            <a:off x="150330" y="146029"/>
            <a:ext cx="472658" cy="558246"/>
          </a:xfrm>
          <a:prstGeom prst="rect">
            <a:avLst/>
          </a:prstGeom>
        </p:spPr>
      </p:pic>
      <p:pic>
        <p:nvPicPr>
          <p:cNvPr id="6" name="Obraz 5">
            <a:extLst>
              <a:ext uri="{FF2B5EF4-FFF2-40B4-BE49-F238E27FC236}">
                <a16:creationId xmlns:a16="http://schemas.microsoft.com/office/drawing/2014/main" id="{06029E03-027F-42A5-BEA3-8CA7890DE2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3836" y="82209"/>
            <a:ext cx="1584176" cy="527576"/>
          </a:xfrm>
          <a:prstGeom prst="rect">
            <a:avLst/>
          </a:prstGeom>
        </p:spPr>
      </p:pic>
    </p:spTree>
    <p:extLst>
      <p:ext uri="{BB962C8B-B14F-4D97-AF65-F5344CB8AC3E}">
        <p14:creationId xmlns:p14="http://schemas.microsoft.com/office/powerpoint/2010/main" val="3816927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9152EB-8013-4D87-A301-990C1EAD6F29}"/>
              </a:ext>
            </a:extLst>
          </p:cNvPr>
          <p:cNvSpPr>
            <a:spLocks noGrp="1"/>
          </p:cNvSpPr>
          <p:nvPr>
            <p:ph type="title"/>
          </p:nvPr>
        </p:nvSpPr>
        <p:spPr>
          <a:xfrm>
            <a:off x="1935480" y="113665"/>
            <a:ext cx="3642360" cy="1325563"/>
          </a:xfrm>
        </p:spPr>
        <p:txBody>
          <a:bodyPr/>
          <a:lstStyle/>
          <a:p>
            <a:r>
              <a:rPr lang="pl-PL" b="1" dirty="0"/>
              <a:t>Inwestycje</a:t>
            </a:r>
          </a:p>
        </p:txBody>
      </p:sp>
      <p:graphicFrame>
        <p:nvGraphicFramePr>
          <p:cNvPr id="4" name="Wykres 3">
            <a:extLst>
              <a:ext uri="{FF2B5EF4-FFF2-40B4-BE49-F238E27FC236}">
                <a16:creationId xmlns:a16="http://schemas.microsoft.com/office/drawing/2014/main" id="{C123661B-4842-45B5-B4D6-C76F584A193B}"/>
              </a:ext>
            </a:extLst>
          </p:cNvPr>
          <p:cNvGraphicFramePr>
            <a:graphicFrameLocks/>
          </p:cNvGraphicFramePr>
          <p:nvPr>
            <p:extLst>
              <p:ext uri="{D42A27DB-BD31-4B8C-83A1-F6EECF244321}">
                <p14:modId xmlns:p14="http://schemas.microsoft.com/office/powerpoint/2010/main" val="225536951"/>
              </p:ext>
            </p:extLst>
          </p:nvPr>
        </p:nvGraphicFramePr>
        <p:xfrm>
          <a:off x="512390" y="2488248"/>
          <a:ext cx="6071292" cy="38236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Wykres 4">
            <a:extLst>
              <a:ext uri="{FF2B5EF4-FFF2-40B4-BE49-F238E27FC236}">
                <a16:creationId xmlns:a16="http://schemas.microsoft.com/office/drawing/2014/main" id="{2A2B5314-B7DA-4F87-9C68-336D7EBE4C52}"/>
              </a:ext>
            </a:extLst>
          </p:cNvPr>
          <p:cNvGraphicFramePr>
            <a:graphicFrameLocks/>
          </p:cNvGraphicFramePr>
          <p:nvPr>
            <p:extLst>
              <p:ext uri="{D42A27DB-BD31-4B8C-83A1-F6EECF244321}">
                <p14:modId xmlns:p14="http://schemas.microsoft.com/office/powerpoint/2010/main" val="3906668458"/>
              </p:ext>
            </p:extLst>
          </p:nvPr>
        </p:nvGraphicFramePr>
        <p:xfrm>
          <a:off x="6708513" y="732865"/>
          <a:ext cx="4572000" cy="5873675"/>
        </p:xfrm>
        <a:graphic>
          <a:graphicData uri="http://schemas.openxmlformats.org/drawingml/2006/chart">
            <c:chart xmlns:c="http://schemas.openxmlformats.org/drawingml/2006/chart" xmlns:r="http://schemas.openxmlformats.org/officeDocument/2006/relationships" r:id="rId3"/>
          </a:graphicData>
        </a:graphic>
      </p:graphicFrame>
      <p:pic>
        <p:nvPicPr>
          <p:cNvPr id="6" name="Obraz 5">
            <a:extLst>
              <a:ext uri="{FF2B5EF4-FFF2-40B4-BE49-F238E27FC236}">
                <a16:creationId xmlns:a16="http://schemas.microsoft.com/office/drawing/2014/main" id="{9C93497E-D78E-4B09-B47B-9FBDA5FF094E}"/>
              </a:ext>
            </a:extLst>
          </p:cNvPr>
          <p:cNvPicPr>
            <a:picLocks noChangeAspect="1"/>
          </p:cNvPicPr>
          <p:nvPr/>
        </p:nvPicPr>
        <p:blipFill>
          <a:blip r:embed="rId4"/>
          <a:stretch>
            <a:fillRect/>
          </a:stretch>
        </p:blipFill>
        <p:spPr>
          <a:xfrm>
            <a:off x="150330" y="146029"/>
            <a:ext cx="472658" cy="558246"/>
          </a:xfrm>
          <a:prstGeom prst="rect">
            <a:avLst/>
          </a:prstGeom>
        </p:spPr>
      </p:pic>
      <p:pic>
        <p:nvPicPr>
          <p:cNvPr id="7" name="Obraz 6">
            <a:extLst>
              <a:ext uri="{FF2B5EF4-FFF2-40B4-BE49-F238E27FC236}">
                <a16:creationId xmlns:a16="http://schemas.microsoft.com/office/drawing/2014/main" id="{75CDDED0-DD8B-4E72-A392-4CE324F126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3836" y="82209"/>
            <a:ext cx="1584176" cy="527576"/>
          </a:xfrm>
          <a:prstGeom prst="rect">
            <a:avLst/>
          </a:prstGeom>
        </p:spPr>
      </p:pic>
    </p:spTree>
    <p:extLst>
      <p:ext uri="{BB962C8B-B14F-4D97-AF65-F5344CB8AC3E}">
        <p14:creationId xmlns:p14="http://schemas.microsoft.com/office/powerpoint/2010/main" val="237080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AAB9B16E-3BB7-4597-BC00-70DAE9BAB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364" y="915439"/>
            <a:ext cx="8073251" cy="4384348"/>
          </a:xfrm>
          <a:prstGeom prst="rect">
            <a:avLst/>
          </a:prstGeom>
        </p:spPr>
      </p:pic>
      <p:pic>
        <p:nvPicPr>
          <p:cNvPr id="39"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25" y="162391"/>
            <a:ext cx="2495600" cy="45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p:nvPr>
        </p:nvSpPr>
        <p:spPr>
          <a:xfrm>
            <a:off x="2855640" y="154878"/>
            <a:ext cx="8928992" cy="687611"/>
          </a:xfrm>
        </p:spPr>
        <p:txBody>
          <a:bodyPr>
            <a:noAutofit/>
          </a:bodyPr>
          <a:lstStyle/>
          <a:p>
            <a:pPr algn="ctr"/>
            <a:r>
              <a:rPr lang="pl-PL" sz="3200" dirty="0">
                <a:latin typeface="+mn-lt"/>
                <a:cs typeface="Arial" panose="020B0604020202020204" pitchFamily="34" charset="0"/>
              </a:rPr>
              <a:t>Innowacyjność Pomorskiego i Polski na tle Europy</a:t>
            </a:r>
          </a:p>
        </p:txBody>
      </p:sp>
      <p:graphicFrame>
        <p:nvGraphicFramePr>
          <p:cNvPr id="4" name="Tabela 3">
            <a:extLst>
              <a:ext uri="{FF2B5EF4-FFF2-40B4-BE49-F238E27FC236}">
                <a16:creationId xmlns:a16="http://schemas.microsoft.com/office/drawing/2014/main" id="{BE55A868-61F4-4E78-8241-751C9B4ABB75}"/>
              </a:ext>
            </a:extLst>
          </p:cNvPr>
          <p:cNvGraphicFramePr>
            <a:graphicFrameLocks noGrp="1"/>
          </p:cNvGraphicFramePr>
          <p:nvPr>
            <p:extLst/>
          </p:nvPr>
        </p:nvGraphicFramePr>
        <p:xfrm>
          <a:off x="6322864" y="5289799"/>
          <a:ext cx="5461768" cy="1413323"/>
        </p:xfrm>
        <a:graphic>
          <a:graphicData uri="http://schemas.openxmlformats.org/drawingml/2006/table">
            <a:tbl>
              <a:tblPr firstRow="1" firstCol="1" bandRow="1">
                <a:tableStyleId>{5C22544A-7EE6-4342-B048-85BDC9FD1C3A}</a:tableStyleId>
              </a:tblPr>
              <a:tblGrid>
                <a:gridCol w="823718">
                  <a:extLst>
                    <a:ext uri="{9D8B030D-6E8A-4147-A177-3AD203B41FA5}">
                      <a16:colId xmlns:a16="http://schemas.microsoft.com/office/drawing/2014/main" val="1744808053"/>
                    </a:ext>
                  </a:extLst>
                </a:gridCol>
                <a:gridCol w="736098">
                  <a:extLst>
                    <a:ext uri="{9D8B030D-6E8A-4147-A177-3AD203B41FA5}">
                      <a16:colId xmlns:a16="http://schemas.microsoft.com/office/drawing/2014/main" val="3410663949"/>
                    </a:ext>
                  </a:extLst>
                </a:gridCol>
                <a:gridCol w="779908">
                  <a:extLst>
                    <a:ext uri="{9D8B030D-6E8A-4147-A177-3AD203B41FA5}">
                      <a16:colId xmlns:a16="http://schemas.microsoft.com/office/drawing/2014/main" val="1908317891"/>
                    </a:ext>
                  </a:extLst>
                </a:gridCol>
                <a:gridCol w="780511">
                  <a:extLst>
                    <a:ext uri="{9D8B030D-6E8A-4147-A177-3AD203B41FA5}">
                      <a16:colId xmlns:a16="http://schemas.microsoft.com/office/drawing/2014/main" val="3093033288"/>
                    </a:ext>
                  </a:extLst>
                </a:gridCol>
                <a:gridCol w="780511">
                  <a:extLst>
                    <a:ext uri="{9D8B030D-6E8A-4147-A177-3AD203B41FA5}">
                      <a16:colId xmlns:a16="http://schemas.microsoft.com/office/drawing/2014/main" val="2631783014"/>
                    </a:ext>
                  </a:extLst>
                </a:gridCol>
                <a:gridCol w="780511">
                  <a:extLst>
                    <a:ext uri="{9D8B030D-6E8A-4147-A177-3AD203B41FA5}">
                      <a16:colId xmlns:a16="http://schemas.microsoft.com/office/drawing/2014/main" val="2677110607"/>
                    </a:ext>
                  </a:extLst>
                </a:gridCol>
                <a:gridCol w="780511">
                  <a:extLst>
                    <a:ext uri="{9D8B030D-6E8A-4147-A177-3AD203B41FA5}">
                      <a16:colId xmlns:a16="http://schemas.microsoft.com/office/drawing/2014/main" val="3980274688"/>
                    </a:ext>
                  </a:extLst>
                </a:gridCol>
              </a:tblGrid>
              <a:tr h="631085">
                <a:tc gridSpan="7">
                  <a:txBody>
                    <a:bodyPr/>
                    <a:lstStyle/>
                    <a:p>
                      <a:pPr algn="ctr">
                        <a:lnSpc>
                          <a:spcPct val="107000"/>
                        </a:lnSpc>
                        <a:spcAft>
                          <a:spcPts val="0"/>
                        </a:spcAft>
                      </a:pPr>
                      <a:r>
                        <a:rPr lang="pl-PL" sz="2000" dirty="0">
                          <a:effectLst/>
                        </a:rPr>
                        <a:t>Pozycja </a:t>
                      </a:r>
                      <a:r>
                        <a:rPr lang="pl-PL" sz="2000" u="sng" dirty="0">
                          <a:effectLst/>
                        </a:rPr>
                        <a:t>Polski </a:t>
                      </a:r>
                      <a:r>
                        <a:rPr lang="pl-PL" sz="2000" dirty="0">
                          <a:effectLst/>
                        </a:rPr>
                        <a:t>w rankingu </a:t>
                      </a:r>
                      <a:r>
                        <a:rPr lang="pl-PL" sz="2000" dirty="0" err="1">
                          <a:effectLst/>
                        </a:rPr>
                        <a:t>European</a:t>
                      </a:r>
                      <a:r>
                        <a:rPr lang="pl-PL" sz="2000" dirty="0">
                          <a:effectLst/>
                        </a:rPr>
                        <a:t> </a:t>
                      </a:r>
                      <a:r>
                        <a:rPr lang="pl-PL" sz="2000" dirty="0" err="1">
                          <a:effectLst/>
                        </a:rPr>
                        <a:t>Innovation</a:t>
                      </a:r>
                      <a:r>
                        <a:rPr lang="pl-PL" sz="2000" dirty="0">
                          <a:effectLst/>
                        </a:rPr>
                        <a:t> </a:t>
                      </a:r>
                      <a:r>
                        <a:rPr lang="pl-PL" sz="2000" dirty="0" err="1">
                          <a:effectLst/>
                        </a:rPr>
                        <a:t>Scoreboard</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38911876"/>
                  </a:ext>
                </a:extLst>
              </a:tr>
              <a:tr h="308380">
                <a:tc>
                  <a:txBody>
                    <a:bodyPr/>
                    <a:lstStyle/>
                    <a:p>
                      <a:pPr>
                        <a:lnSpc>
                          <a:spcPct val="107000"/>
                        </a:lnSpc>
                        <a:spcAft>
                          <a:spcPts val="0"/>
                        </a:spcAft>
                      </a:pPr>
                      <a:r>
                        <a:rPr lang="pl-PL" sz="1600">
                          <a:effectLst/>
                        </a:rPr>
                        <a:t>rok</a:t>
                      </a:r>
                      <a:endParaRPr lang="pl-P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2018</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2019</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dirty="0">
                          <a:effectLst/>
                        </a:rPr>
                        <a:t>2020</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2021</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2022</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2023</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2534327"/>
                  </a:ext>
                </a:extLst>
              </a:tr>
              <a:tr h="463871">
                <a:tc>
                  <a:txBody>
                    <a:bodyPr/>
                    <a:lstStyle/>
                    <a:p>
                      <a:pPr>
                        <a:lnSpc>
                          <a:spcPct val="107000"/>
                        </a:lnSpc>
                        <a:spcAft>
                          <a:spcPts val="0"/>
                        </a:spcAft>
                      </a:pPr>
                      <a:r>
                        <a:rPr lang="pl-PL" sz="1600" dirty="0">
                          <a:effectLst/>
                        </a:rPr>
                        <a:t>pozycja</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25</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25</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24</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24</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24</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dirty="0">
                          <a:effectLst/>
                        </a:rPr>
                        <a:t>24</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6235343"/>
                  </a:ext>
                </a:extLst>
              </a:tr>
            </a:tbl>
          </a:graphicData>
        </a:graphic>
      </p:graphicFrame>
      <p:graphicFrame>
        <p:nvGraphicFramePr>
          <p:cNvPr id="5" name="Tabela 4">
            <a:extLst>
              <a:ext uri="{FF2B5EF4-FFF2-40B4-BE49-F238E27FC236}">
                <a16:creationId xmlns:a16="http://schemas.microsoft.com/office/drawing/2014/main" id="{0C0ECA03-DD29-489D-AE3C-C89C2CEC5DF2}"/>
              </a:ext>
            </a:extLst>
          </p:cNvPr>
          <p:cNvGraphicFramePr>
            <a:graphicFrameLocks noGrp="1"/>
          </p:cNvGraphicFramePr>
          <p:nvPr>
            <p:extLst/>
          </p:nvPr>
        </p:nvGraphicFramePr>
        <p:xfrm>
          <a:off x="307911" y="5299787"/>
          <a:ext cx="5788088" cy="1424347"/>
        </p:xfrm>
        <a:graphic>
          <a:graphicData uri="http://schemas.openxmlformats.org/drawingml/2006/table">
            <a:tbl>
              <a:tblPr firstRow="1" firstCol="1" bandRow="1">
                <a:tableStyleId>{21E4AEA4-8DFA-4A89-87EB-49C32662AFE0}</a:tableStyleId>
              </a:tblPr>
              <a:tblGrid>
                <a:gridCol w="1157260">
                  <a:extLst>
                    <a:ext uri="{9D8B030D-6E8A-4147-A177-3AD203B41FA5}">
                      <a16:colId xmlns:a16="http://schemas.microsoft.com/office/drawing/2014/main" val="412789736"/>
                    </a:ext>
                  </a:extLst>
                </a:gridCol>
                <a:gridCol w="1157260">
                  <a:extLst>
                    <a:ext uri="{9D8B030D-6E8A-4147-A177-3AD203B41FA5}">
                      <a16:colId xmlns:a16="http://schemas.microsoft.com/office/drawing/2014/main" val="663662092"/>
                    </a:ext>
                  </a:extLst>
                </a:gridCol>
                <a:gridCol w="1157260">
                  <a:extLst>
                    <a:ext uri="{9D8B030D-6E8A-4147-A177-3AD203B41FA5}">
                      <a16:colId xmlns:a16="http://schemas.microsoft.com/office/drawing/2014/main" val="662382390"/>
                    </a:ext>
                  </a:extLst>
                </a:gridCol>
                <a:gridCol w="1158154">
                  <a:extLst>
                    <a:ext uri="{9D8B030D-6E8A-4147-A177-3AD203B41FA5}">
                      <a16:colId xmlns:a16="http://schemas.microsoft.com/office/drawing/2014/main" val="4135385603"/>
                    </a:ext>
                  </a:extLst>
                </a:gridCol>
                <a:gridCol w="1158154">
                  <a:extLst>
                    <a:ext uri="{9D8B030D-6E8A-4147-A177-3AD203B41FA5}">
                      <a16:colId xmlns:a16="http://schemas.microsoft.com/office/drawing/2014/main" val="1534333098"/>
                    </a:ext>
                  </a:extLst>
                </a:gridCol>
              </a:tblGrid>
              <a:tr h="533924">
                <a:tc gridSpan="5">
                  <a:txBody>
                    <a:bodyPr/>
                    <a:lstStyle/>
                    <a:p>
                      <a:pPr algn="ctr">
                        <a:lnSpc>
                          <a:spcPct val="107000"/>
                        </a:lnSpc>
                        <a:spcAft>
                          <a:spcPts val="0"/>
                        </a:spcAft>
                      </a:pPr>
                      <a:r>
                        <a:rPr lang="pl-PL" sz="2000" dirty="0">
                          <a:effectLst/>
                        </a:rPr>
                        <a:t>Pozycja </a:t>
                      </a:r>
                      <a:r>
                        <a:rPr lang="pl-PL" sz="2000" u="sng" dirty="0">
                          <a:effectLst/>
                        </a:rPr>
                        <a:t>Pomorskiego</a:t>
                      </a:r>
                      <a:r>
                        <a:rPr lang="pl-PL" sz="2000" dirty="0">
                          <a:effectLst/>
                        </a:rPr>
                        <a:t> w rankingu </a:t>
                      </a:r>
                      <a:r>
                        <a:rPr lang="pl-PL" sz="2000" dirty="0" err="1">
                          <a:effectLst/>
                        </a:rPr>
                        <a:t>Regional</a:t>
                      </a:r>
                      <a:r>
                        <a:rPr lang="pl-PL" sz="2000" dirty="0">
                          <a:effectLst/>
                        </a:rPr>
                        <a:t> </a:t>
                      </a:r>
                      <a:r>
                        <a:rPr lang="pl-PL" sz="2000" dirty="0" err="1">
                          <a:effectLst/>
                        </a:rPr>
                        <a:t>Innovation</a:t>
                      </a:r>
                      <a:r>
                        <a:rPr lang="pl-PL" sz="2000" dirty="0">
                          <a:effectLst/>
                        </a:rPr>
                        <a:t> </a:t>
                      </a:r>
                      <a:r>
                        <a:rPr lang="pl-PL" sz="2000" dirty="0" err="1">
                          <a:effectLst/>
                        </a:rPr>
                        <a:t>Scoreboard</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694919183"/>
                  </a:ext>
                </a:extLst>
              </a:tr>
              <a:tr h="397067">
                <a:tc>
                  <a:txBody>
                    <a:bodyPr/>
                    <a:lstStyle/>
                    <a:p>
                      <a:pPr>
                        <a:lnSpc>
                          <a:spcPct val="107000"/>
                        </a:lnSpc>
                        <a:spcAft>
                          <a:spcPts val="0"/>
                        </a:spcAft>
                      </a:pPr>
                      <a:r>
                        <a:rPr lang="pl-PL" sz="1600">
                          <a:effectLst/>
                        </a:rPr>
                        <a:t>rok</a:t>
                      </a:r>
                      <a:endParaRPr lang="pl-P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2017</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2019</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2021</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a:effectLst/>
                        </a:rPr>
                        <a:t>2023</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7093057"/>
                  </a:ext>
                </a:extLst>
              </a:tr>
              <a:tr h="389486">
                <a:tc>
                  <a:txBody>
                    <a:bodyPr/>
                    <a:lstStyle/>
                    <a:p>
                      <a:pPr>
                        <a:lnSpc>
                          <a:spcPct val="107000"/>
                        </a:lnSpc>
                        <a:spcAft>
                          <a:spcPts val="0"/>
                        </a:spcAft>
                      </a:pPr>
                      <a:r>
                        <a:rPr lang="pl-PL" sz="1600" dirty="0">
                          <a:effectLst/>
                        </a:rPr>
                        <a:t>pozycja</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181</a:t>
                      </a:r>
                    </a:p>
                  </a:txBody>
                  <a:tcPr marL="68580" marR="68580" marT="0" marB="0"/>
                </a:tc>
                <a:tc>
                  <a:txBody>
                    <a:bodyPr/>
                    <a:lstStyle/>
                    <a:p>
                      <a:pPr>
                        <a:lnSpc>
                          <a:spcPct val="107000"/>
                        </a:lnSpc>
                        <a:spcAft>
                          <a:spcPts val="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180</a:t>
                      </a:r>
                    </a:p>
                  </a:txBody>
                  <a:tcPr marL="68580" marR="68580" marT="0" marB="0"/>
                </a:tc>
                <a:tc>
                  <a:txBody>
                    <a:bodyPr/>
                    <a:lstStyle/>
                    <a:p>
                      <a:pPr>
                        <a:lnSpc>
                          <a:spcPct val="107000"/>
                        </a:lnSpc>
                        <a:spcAft>
                          <a:spcPts val="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184</a:t>
                      </a:r>
                    </a:p>
                  </a:txBody>
                  <a:tcPr marL="68580" marR="68580" marT="0" marB="0"/>
                </a:tc>
                <a:tc>
                  <a:txBody>
                    <a:bodyPr/>
                    <a:lstStyle/>
                    <a:p>
                      <a:pPr>
                        <a:lnSpc>
                          <a:spcPct val="107000"/>
                        </a:lnSpc>
                        <a:spcAft>
                          <a:spcPts val="0"/>
                        </a:spcAft>
                      </a:pPr>
                      <a:r>
                        <a:rPr lang="pl-PL" sz="2000" dirty="0">
                          <a:effectLst/>
                          <a:latin typeface="Calibri" panose="020F0502020204030204" pitchFamily="34" charset="0"/>
                          <a:ea typeface="Calibri" panose="020F0502020204030204" pitchFamily="34" charset="0"/>
                          <a:cs typeface="Times New Roman" panose="02020603050405020304" pitchFamily="18" charset="0"/>
                        </a:rPr>
                        <a:t>187</a:t>
                      </a:r>
                    </a:p>
                  </a:txBody>
                  <a:tcPr marL="68580" marR="68580" marT="0" marB="0"/>
                </a:tc>
                <a:extLst>
                  <a:ext uri="{0D108BD9-81ED-4DB2-BD59-A6C34878D82A}">
                    <a16:rowId xmlns:a16="http://schemas.microsoft.com/office/drawing/2014/main" val="4009810462"/>
                  </a:ext>
                </a:extLst>
              </a:tr>
            </a:tbl>
          </a:graphicData>
        </a:graphic>
      </p:graphicFrame>
    </p:spTree>
    <p:extLst>
      <p:ext uri="{BB962C8B-B14F-4D97-AF65-F5344CB8AC3E}">
        <p14:creationId xmlns:p14="http://schemas.microsoft.com/office/powerpoint/2010/main" val="269704236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15E178-1124-4DAB-BF6E-718647385ECB}"/>
              </a:ext>
            </a:extLst>
          </p:cNvPr>
          <p:cNvSpPr>
            <a:spLocks noGrp="1"/>
          </p:cNvSpPr>
          <p:nvPr>
            <p:ph type="title"/>
          </p:nvPr>
        </p:nvSpPr>
        <p:spPr>
          <a:xfrm>
            <a:off x="838200" y="365125"/>
            <a:ext cx="8488680" cy="434975"/>
          </a:xfrm>
        </p:spPr>
        <p:txBody>
          <a:bodyPr>
            <a:noAutofit/>
          </a:bodyPr>
          <a:lstStyle/>
          <a:p>
            <a:r>
              <a:rPr lang="pl-PL" sz="4800" dirty="0"/>
              <a:t>Podatki</a:t>
            </a:r>
          </a:p>
        </p:txBody>
      </p:sp>
      <p:pic>
        <p:nvPicPr>
          <p:cNvPr id="4" name="Obraz 3">
            <a:extLst>
              <a:ext uri="{FF2B5EF4-FFF2-40B4-BE49-F238E27FC236}">
                <a16:creationId xmlns:a16="http://schemas.microsoft.com/office/drawing/2014/main" id="{28A1CC4A-6B9E-4C1C-A641-CDF939C6AD75}"/>
              </a:ext>
            </a:extLst>
          </p:cNvPr>
          <p:cNvPicPr>
            <a:picLocks noChangeAspect="1"/>
          </p:cNvPicPr>
          <p:nvPr/>
        </p:nvPicPr>
        <p:blipFill>
          <a:blip r:embed="rId3"/>
          <a:stretch>
            <a:fillRect/>
          </a:stretch>
        </p:blipFill>
        <p:spPr>
          <a:xfrm>
            <a:off x="150330" y="146029"/>
            <a:ext cx="472658" cy="558246"/>
          </a:xfrm>
          <a:prstGeom prst="rect">
            <a:avLst/>
          </a:prstGeom>
        </p:spPr>
      </p:pic>
      <p:pic>
        <p:nvPicPr>
          <p:cNvPr id="6" name="Obraz 5">
            <a:extLst>
              <a:ext uri="{FF2B5EF4-FFF2-40B4-BE49-F238E27FC236}">
                <a16:creationId xmlns:a16="http://schemas.microsoft.com/office/drawing/2014/main" id="{E049E22E-F247-4890-B3AF-A953DEE32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682" y="1029937"/>
            <a:ext cx="10388977" cy="5462938"/>
          </a:xfrm>
          <a:prstGeom prst="rect">
            <a:avLst/>
          </a:prstGeom>
        </p:spPr>
      </p:pic>
      <p:pic>
        <p:nvPicPr>
          <p:cNvPr id="7" name="Obraz 6">
            <a:extLst>
              <a:ext uri="{FF2B5EF4-FFF2-40B4-BE49-F238E27FC236}">
                <a16:creationId xmlns:a16="http://schemas.microsoft.com/office/drawing/2014/main" id="{E1FA7719-CB5E-4D11-A919-4B7DCF567C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3836" y="82209"/>
            <a:ext cx="1584176" cy="527576"/>
          </a:xfrm>
          <a:prstGeom prst="rect">
            <a:avLst/>
          </a:prstGeom>
        </p:spPr>
      </p:pic>
    </p:spTree>
    <p:extLst>
      <p:ext uri="{BB962C8B-B14F-4D97-AF65-F5344CB8AC3E}">
        <p14:creationId xmlns:p14="http://schemas.microsoft.com/office/powerpoint/2010/main" val="423746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2E2790-AFC2-4700-BCD1-8C514D2F1FAD}"/>
              </a:ext>
            </a:extLst>
          </p:cNvPr>
          <p:cNvSpPr>
            <a:spLocks noGrp="1"/>
          </p:cNvSpPr>
          <p:nvPr>
            <p:ph type="title"/>
          </p:nvPr>
        </p:nvSpPr>
        <p:spPr>
          <a:xfrm>
            <a:off x="963930" y="0"/>
            <a:ext cx="10515600" cy="1325563"/>
          </a:xfrm>
        </p:spPr>
        <p:txBody>
          <a:bodyPr/>
          <a:lstStyle/>
          <a:p>
            <a:r>
              <a:rPr lang="pl-PL" dirty="0"/>
              <a:t>Cyfryzacja</a:t>
            </a:r>
          </a:p>
        </p:txBody>
      </p:sp>
      <p:pic>
        <p:nvPicPr>
          <p:cNvPr id="5" name="Symbol zastępczy zawartości 4">
            <a:extLst>
              <a:ext uri="{FF2B5EF4-FFF2-40B4-BE49-F238E27FC236}">
                <a16:creationId xmlns:a16="http://schemas.microsoft.com/office/drawing/2014/main" id="{ABD7FA0C-6300-4249-AFEB-FFDE8AD99F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7336" y="1385241"/>
            <a:ext cx="9644064" cy="5397856"/>
          </a:xfrm>
        </p:spPr>
      </p:pic>
      <p:pic>
        <p:nvPicPr>
          <p:cNvPr id="6" name="Obraz 5">
            <a:extLst>
              <a:ext uri="{FF2B5EF4-FFF2-40B4-BE49-F238E27FC236}">
                <a16:creationId xmlns:a16="http://schemas.microsoft.com/office/drawing/2014/main" id="{CA139450-9ECF-451C-9E84-99BE045E128F}"/>
              </a:ext>
            </a:extLst>
          </p:cNvPr>
          <p:cNvPicPr>
            <a:picLocks noChangeAspect="1"/>
          </p:cNvPicPr>
          <p:nvPr/>
        </p:nvPicPr>
        <p:blipFill>
          <a:blip r:embed="rId4"/>
          <a:stretch>
            <a:fillRect/>
          </a:stretch>
        </p:blipFill>
        <p:spPr>
          <a:xfrm>
            <a:off x="150330" y="146029"/>
            <a:ext cx="472658" cy="558246"/>
          </a:xfrm>
          <a:prstGeom prst="rect">
            <a:avLst/>
          </a:prstGeom>
        </p:spPr>
      </p:pic>
      <p:pic>
        <p:nvPicPr>
          <p:cNvPr id="7" name="Obraz 6">
            <a:extLst>
              <a:ext uri="{FF2B5EF4-FFF2-40B4-BE49-F238E27FC236}">
                <a16:creationId xmlns:a16="http://schemas.microsoft.com/office/drawing/2014/main" id="{A529316A-C596-4C95-9C59-F81DC42E1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3836" y="82209"/>
            <a:ext cx="1584176" cy="527576"/>
          </a:xfrm>
          <a:prstGeom prst="rect">
            <a:avLst/>
          </a:prstGeom>
        </p:spPr>
      </p:pic>
      <p:sp>
        <p:nvSpPr>
          <p:cNvPr id="8" name="Strzałka: w dół 7">
            <a:extLst>
              <a:ext uri="{FF2B5EF4-FFF2-40B4-BE49-F238E27FC236}">
                <a16:creationId xmlns:a16="http://schemas.microsoft.com/office/drawing/2014/main" id="{84BDCE40-06EA-49AE-BB02-B52F9BF2C337}"/>
              </a:ext>
            </a:extLst>
          </p:cNvPr>
          <p:cNvSpPr/>
          <p:nvPr/>
        </p:nvSpPr>
        <p:spPr>
          <a:xfrm>
            <a:off x="9532620" y="1234440"/>
            <a:ext cx="484632" cy="978408"/>
          </a:xfrm>
          <a:prstGeom prst="downArrow">
            <a:avLst/>
          </a:prstGeom>
          <a:solidFill>
            <a:srgbClr val="C00000"/>
          </a:solidFill>
          <a:ln>
            <a:solidFill>
              <a:srgbClr val="E51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C00000"/>
              </a:solidFill>
            </a:endParaRPr>
          </a:p>
        </p:txBody>
      </p:sp>
    </p:spTree>
    <p:extLst>
      <p:ext uri="{BB962C8B-B14F-4D97-AF65-F5344CB8AC3E}">
        <p14:creationId xmlns:p14="http://schemas.microsoft.com/office/powerpoint/2010/main" val="2992506496"/>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2643</Words>
  <Application>Microsoft Office PowerPoint</Application>
  <PresentationFormat>Panoramiczny</PresentationFormat>
  <Paragraphs>167</Paragraphs>
  <Slides>26</Slides>
  <Notes>12</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26</vt:i4>
      </vt:variant>
    </vt:vector>
  </HeadingPairs>
  <TitlesOfParts>
    <vt:vector size="35" baseType="lpstr">
      <vt:lpstr>Arial</vt:lpstr>
      <vt:lpstr>Calibri</vt:lpstr>
      <vt:lpstr>Calibri Light</vt:lpstr>
      <vt:lpstr>Diavlo Light</vt:lpstr>
      <vt:lpstr>Myriad Pro</vt:lpstr>
      <vt:lpstr>Open Sans</vt:lpstr>
      <vt:lpstr>Satoshi</vt:lpstr>
      <vt:lpstr>Times New Roman</vt:lpstr>
      <vt:lpstr>Motyw pakietu Office</vt:lpstr>
      <vt:lpstr>Prezentacja programu PowerPoint</vt:lpstr>
      <vt:lpstr>Wskaźnik ogólnego klimatu koniunktury - przemysł</vt:lpstr>
      <vt:lpstr>Wskaźniki ogólnego klimatu koniunktury </vt:lpstr>
      <vt:lpstr>Czynniki wpływające na wzrost kosztów funkcjonowania firmy</vt:lpstr>
      <vt:lpstr>Bariery - przemysł</vt:lpstr>
      <vt:lpstr>Inwestycje</vt:lpstr>
      <vt:lpstr>Innowacyjność Pomorskiego i Polski na tle Europy</vt:lpstr>
      <vt:lpstr>Podatki</vt:lpstr>
      <vt:lpstr>Cyfryzacja</vt:lpstr>
      <vt:lpstr>Cenny energii</vt:lpstr>
      <vt:lpstr>Kadry</vt:lpstr>
      <vt:lpstr>Prezentacja programu PowerPoint</vt:lpstr>
      <vt:lpstr>Prezentacja programu PowerPoint</vt:lpstr>
      <vt:lpstr>Dziękuję za uwagę!</vt:lpstr>
      <vt:lpstr>Bariery dla rozwoju przedsiębiorstw</vt:lpstr>
      <vt:lpstr>Barometr Koniunktury Pomorza w latach 2019 - 2023 </vt:lpstr>
      <vt:lpstr>Prezentacja programu PowerPoint</vt:lpstr>
      <vt:lpstr>Niespełnione obietnice w ramach Strategii na rzecz Odpowiedzialnego Rozwoju  (SOR, „Plan Morawieckiego”) </vt:lpstr>
      <vt:lpstr>Czy istnieje alternatywa ?- ceny energii</vt:lpstr>
      <vt:lpstr>Prezentacja programu PowerPoint</vt:lpstr>
      <vt:lpstr>Niedostosowana do rozwoju OZE elektroenergetyczna sieć przesyłowa  i dystrybucyjna</vt:lpstr>
      <vt:lpstr>Energetyka jądrowa na Pomorzu – na skróty  i bezrefleksyjnie</vt:lpstr>
      <vt:lpstr>Zatrzymanie rozwoju lądowej energetyki wiatrowej. Opóźnienie realizacji programu  Morskiej Energetyki Wiatrowej. </vt:lpstr>
      <vt:lpstr>Cyfryzacja MŚP w Polsce 2023</vt:lpstr>
      <vt:lpstr>Inne niespełnione obietnice byłego Rządu</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453</cp:revision>
  <dcterms:created xsi:type="dcterms:W3CDTF">2020-10-19T09:09:03Z</dcterms:created>
  <dcterms:modified xsi:type="dcterms:W3CDTF">2023-11-21T11:59:37Z</dcterms:modified>
</cp:coreProperties>
</file>