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38" r:id="rId3"/>
    <p:sldId id="343" r:id="rId4"/>
    <p:sldId id="342" r:id="rId5"/>
    <p:sldId id="302" r:id="rId6"/>
    <p:sldId id="269" r:id="rId7"/>
    <p:sldId id="357" r:id="rId8"/>
    <p:sldId id="345" r:id="rId9"/>
    <p:sldId id="339" r:id="rId10"/>
    <p:sldId id="340" r:id="rId11"/>
    <p:sldId id="341" r:id="rId12"/>
    <p:sldId id="350" r:id="rId13"/>
    <p:sldId id="347" r:id="rId14"/>
    <p:sldId id="292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6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wowy Tomasz" initials="ST" lastIdx="1" clrIdx="0">
    <p:extLst>
      <p:ext uri="{19B8F6BF-5375-455C-9EA6-DF929625EA0E}">
        <p15:presenceInfo xmlns:p15="http://schemas.microsoft.com/office/powerpoint/2012/main" userId="S-1-5-21-352459600-126056257-345019615-253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4A206A"/>
    <a:srgbClr val="393185"/>
    <a:srgbClr val="002B82"/>
    <a:srgbClr val="E31E24"/>
    <a:srgbClr val="F39314"/>
    <a:srgbClr val="2E3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00" autoAdjust="0"/>
  </p:normalViewPr>
  <p:slideViewPr>
    <p:cSldViewPr showGuides="1">
      <p:cViewPr varScale="1">
        <p:scale>
          <a:sx n="86" d="100"/>
          <a:sy n="86" d="100"/>
        </p:scale>
        <p:origin x="562" y="53"/>
      </p:cViewPr>
      <p:guideLst>
        <p:guide orient="horz" pos="1752"/>
        <p:guide pos="665"/>
      </p:guideLst>
    </p:cSldViewPr>
  </p:slideViewPr>
  <p:outlineViewPr>
    <p:cViewPr>
      <p:scale>
        <a:sx n="33" d="100"/>
        <a:sy n="33" d="100"/>
      </p:scale>
      <p:origin x="0" y="-5659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8" d="100"/>
          <a:sy n="128" d="100"/>
        </p:scale>
        <p:origin x="4884" y="1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A78EB-A17D-4DEB-ADC3-58691BEE7E2B}" type="datetimeFigureOut">
              <a:rPr lang="pl-PL" smtClean="0"/>
              <a:t>20.06.2023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29776-1C07-4EBA-9860-AFD6840558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2014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1A48C-7AB4-4432-82D3-5020B422F8CB}" type="datetimeFigureOut">
              <a:rPr lang="pl-PL" smtClean="0"/>
              <a:t>20.06.2023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1A6A5-6D4E-4617-A015-458F3EFD4B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1277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3791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1753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2249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6785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7998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1086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2592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1323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2204855"/>
            <a:ext cx="9144000" cy="22322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5589240"/>
            <a:ext cx="9144000" cy="8926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8" name="Obraz 7" descr="Herb województwa + napis Urząd Marszałkowski Województwa Pomorskiego">
            <a:extLst>
              <a:ext uri="{FF2B5EF4-FFF2-40B4-BE49-F238E27FC236}">
                <a16:creationId xmlns:a16="http://schemas.microsoft.com/office/drawing/2014/main" id="{121560CA-75F5-47A8-BF90-FF185326AC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968" y="692696"/>
            <a:ext cx="7078063" cy="130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60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512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0325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5216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2554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8243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1958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3047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098F-4DCD-43BA-9612-FEEFDD44D09C}" type="datetimeFigureOut">
              <a:rPr lang="pl-PL" smtClean="0"/>
              <a:t>20.06.2023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B95B-AF4C-447B-B0A7-2CA358FB4E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9729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z logotypem - układ podstawow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384032" y="365125"/>
            <a:ext cx="4969768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 (indywidualny)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2pPr marL="0" indent="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1"/>
            <a:r>
              <a:rPr lang="pl-PL" dirty="0"/>
              <a:t>Kliknij, aby edytować style wzorca tekstu</a:t>
            </a:r>
          </a:p>
          <a:p>
            <a:pPr lvl="2"/>
            <a:r>
              <a:rPr lang="pl-PL" dirty="0"/>
              <a:t>Drugi poziom</a:t>
            </a:r>
          </a:p>
          <a:p>
            <a:pPr lvl="3"/>
            <a:r>
              <a:rPr lang="pl-PL" dirty="0"/>
              <a:t>Trzeci poziom</a:t>
            </a:r>
          </a:p>
          <a:p>
            <a:pPr lvl="4"/>
            <a:r>
              <a:rPr lang="pl-PL" dirty="0"/>
              <a:t>Czwarty poziom</a:t>
            </a:r>
          </a:p>
          <a:p>
            <a:pPr lvl="5"/>
            <a:r>
              <a:rPr lang="pl-PL" dirty="0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1481752" y="6427897"/>
            <a:ext cx="649288" cy="385018"/>
          </a:xfrm>
          <a:prstGeom prst="rect">
            <a:avLst/>
          </a:prstGeom>
        </p:spPr>
        <p:txBody>
          <a:bodyPr/>
          <a:lstStyle>
            <a:lvl1pPr algn="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E9D0E7-205A-4E3C-A6CF-F8F454C50C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Symbol zastępczy obrazu 7">
            <a:extLst>
              <a:ext uri="{FF2B5EF4-FFF2-40B4-BE49-F238E27FC236}">
                <a16:creationId xmlns:a16="http://schemas.microsoft.com/office/drawing/2014/main" id="{4CF9E00F-9AF9-4D58-8EE4-1E21D12C7D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3525" y="260350"/>
            <a:ext cx="3384550" cy="64770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475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z logotypem - układ jeden obok drugie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384032" y="365125"/>
            <a:ext cx="4969768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 (indywidualny)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4799856" y="1825625"/>
            <a:ext cx="6553944" cy="4351338"/>
          </a:xfrm>
        </p:spPr>
        <p:txBody>
          <a:bodyPr>
            <a:normAutofit/>
          </a:bodyPr>
          <a:lstStyle>
            <a:lvl2pPr marL="0" indent="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1"/>
            <a:r>
              <a:rPr lang="pl-PL" dirty="0"/>
              <a:t>Kliknij, aby edytować style wzorca tekstu</a:t>
            </a:r>
          </a:p>
          <a:p>
            <a:pPr lvl="2"/>
            <a:r>
              <a:rPr lang="pl-PL" dirty="0"/>
              <a:t>Drugi poziom</a:t>
            </a:r>
          </a:p>
          <a:p>
            <a:pPr lvl="3"/>
            <a:r>
              <a:rPr lang="pl-PL" dirty="0"/>
              <a:t>Trzeci poziom</a:t>
            </a:r>
          </a:p>
          <a:p>
            <a:pPr lvl="4"/>
            <a:r>
              <a:rPr lang="pl-PL" dirty="0"/>
              <a:t>Czwarty poziom</a:t>
            </a:r>
          </a:p>
          <a:p>
            <a:pPr lvl="5"/>
            <a:r>
              <a:rPr lang="pl-PL" dirty="0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1481752" y="6427897"/>
            <a:ext cx="649288" cy="385018"/>
          </a:xfrm>
          <a:prstGeom prst="rect">
            <a:avLst/>
          </a:prstGeom>
        </p:spPr>
        <p:txBody>
          <a:bodyPr/>
          <a:lstStyle>
            <a:lvl1pPr algn="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E9D0E7-205A-4E3C-A6CF-F8F454C50C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Symbol zastępczy obrazu 7">
            <a:extLst>
              <a:ext uri="{FF2B5EF4-FFF2-40B4-BE49-F238E27FC236}">
                <a16:creationId xmlns:a16="http://schemas.microsoft.com/office/drawing/2014/main" id="{4CF9E00F-9AF9-4D58-8EE4-1E21D12C7D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3525" y="260350"/>
            <a:ext cx="3384550" cy="647700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C3E98F9-816F-40EB-B5F0-195F2D39AA2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63525" y="2453481"/>
            <a:ext cx="3671887" cy="30956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1763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wrócony Tytuł i zawartość z logotypem - układ jeden obok drugie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384032" y="365125"/>
            <a:ext cx="4969768" cy="8316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 (indywidualny)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63525" y="1825624"/>
            <a:ext cx="6553944" cy="4351338"/>
          </a:xfrm>
        </p:spPr>
        <p:txBody>
          <a:bodyPr>
            <a:normAutofit/>
          </a:bodyPr>
          <a:lstStyle>
            <a:lvl2pPr marL="0" indent="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1"/>
            <a:r>
              <a:rPr lang="pl-PL" dirty="0"/>
              <a:t>Kliknij, aby edytować style wzorca tekstu</a:t>
            </a:r>
          </a:p>
          <a:p>
            <a:pPr lvl="2"/>
            <a:r>
              <a:rPr lang="pl-PL" dirty="0"/>
              <a:t>Drugi poziom</a:t>
            </a:r>
          </a:p>
          <a:p>
            <a:pPr lvl="3"/>
            <a:r>
              <a:rPr lang="pl-PL" dirty="0"/>
              <a:t>Trzeci poziom</a:t>
            </a:r>
          </a:p>
          <a:p>
            <a:pPr lvl="4"/>
            <a:r>
              <a:rPr lang="pl-PL" dirty="0"/>
              <a:t>Czwarty poziom</a:t>
            </a:r>
          </a:p>
          <a:p>
            <a:pPr lvl="5"/>
            <a:r>
              <a:rPr lang="pl-PL" dirty="0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1481752" y="6427897"/>
            <a:ext cx="649288" cy="385018"/>
          </a:xfrm>
          <a:prstGeom prst="rect">
            <a:avLst/>
          </a:prstGeom>
        </p:spPr>
        <p:txBody>
          <a:bodyPr/>
          <a:lstStyle>
            <a:lvl1pPr algn="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E9D0E7-205A-4E3C-A6CF-F8F454C50C8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Symbol zastępczy obrazu 7">
            <a:extLst>
              <a:ext uri="{FF2B5EF4-FFF2-40B4-BE49-F238E27FC236}">
                <a16:creationId xmlns:a16="http://schemas.microsoft.com/office/drawing/2014/main" id="{4CF9E00F-9AF9-4D58-8EE4-1E21D12C7D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3525" y="260350"/>
            <a:ext cx="3384550" cy="647700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C3E98F9-816F-40EB-B5F0-195F2D39AA2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32972" y="2453480"/>
            <a:ext cx="3671887" cy="30956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315401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z logotypem - układ jeden obok drugiego i nazwa obiek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7">
            <a:extLst>
              <a:ext uri="{FF2B5EF4-FFF2-40B4-BE49-F238E27FC236}">
                <a16:creationId xmlns:a16="http://schemas.microsoft.com/office/drawing/2014/main" id="{4CF9E00F-9AF9-4D58-8EE4-1E21D12C7D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3525" y="260350"/>
            <a:ext cx="3384550" cy="647700"/>
          </a:xfrm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384032" y="365125"/>
            <a:ext cx="4969768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 (indywidualny)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C73976A8-7C3B-4ABE-97F3-419761FE8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524" y="1356915"/>
            <a:ext cx="3375229" cy="6477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Tekst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C3E98F9-816F-40EB-B5F0-195F2D39AA2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63525" y="2453481"/>
            <a:ext cx="3671887" cy="3095625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4799856" y="1825625"/>
            <a:ext cx="6553944" cy="4351338"/>
          </a:xfrm>
        </p:spPr>
        <p:txBody>
          <a:bodyPr>
            <a:normAutofit/>
          </a:bodyPr>
          <a:lstStyle>
            <a:lvl2pPr marL="0" indent="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1"/>
            <a:r>
              <a:rPr lang="pl-PL" dirty="0"/>
              <a:t>Kliknij, aby edytować style wzorca tekstu</a:t>
            </a:r>
          </a:p>
          <a:p>
            <a:pPr lvl="2"/>
            <a:r>
              <a:rPr lang="pl-PL" dirty="0"/>
              <a:t>Drugi poziom</a:t>
            </a:r>
          </a:p>
          <a:p>
            <a:pPr lvl="3"/>
            <a:r>
              <a:rPr lang="pl-PL" dirty="0"/>
              <a:t>Trzeci poziom</a:t>
            </a:r>
          </a:p>
          <a:p>
            <a:pPr lvl="4"/>
            <a:r>
              <a:rPr lang="pl-PL" dirty="0"/>
              <a:t>Czwarty poziom</a:t>
            </a:r>
          </a:p>
          <a:p>
            <a:pPr lvl="5"/>
            <a:r>
              <a:rPr lang="pl-PL" dirty="0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1481752" y="6427897"/>
            <a:ext cx="649288" cy="385018"/>
          </a:xfrm>
          <a:prstGeom prst="rect">
            <a:avLst/>
          </a:prstGeom>
        </p:spPr>
        <p:txBody>
          <a:bodyPr/>
          <a:lstStyle>
            <a:lvl1pPr algn="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E9D0E7-205A-4E3C-A6CF-F8F454C50C85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9767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wrócony - Tytuł i zawartość z logotypem - układ jeden obok drugiego i nazwa obiek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7">
            <a:extLst>
              <a:ext uri="{FF2B5EF4-FFF2-40B4-BE49-F238E27FC236}">
                <a16:creationId xmlns:a16="http://schemas.microsoft.com/office/drawing/2014/main" id="{4CF9E00F-9AF9-4D58-8EE4-1E21D12C7D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3525" y="260350"/>
            <a:ext cx="3384550" cy="647700"/>
          </a:xfrm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384032" y="365125"/>
            <a:ext cx="4969768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 (indywidualny)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35360" y="1768222"/>
            <a:ext cx="5113784" cy="4351338"/>
          </a:xfrm>
        </p:spPr>
        <p:txBody>
          <a:bodyPr>
            <a:normAutofit/>
          </a:bodyPr>
          <a:lstStyle>
            <a:lvl2pPr marL="0" indent="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1"/>
            <a:r>
              <a:rPr lang="pl-PL" dirty="0"/>
              <a:t>Kliknij, aby edytować style wzorca tekstu</a:t>
            </a:r>
          </a:p>
          <a:p>
            <a:pPr lvl="2"/>
            <a:r>
              <a:rPr lang="pl-PL" dirty="0"/>
              <a:t>Drugi poziom</a:t>
            </a:r>
          </a:p>
          <a:p>
            <a:pPr lvl="3"/>
            <a:r>
              <a:rPr lang="pl-PL" dirty="0"/>
              <a:t>Trzeci poziom</a:t>
            </a:r>
          </a:p>
          <a:p>
            <a:pPr lvl="4"/>
            <a:r>
              <a:rPr lang="pl-PL" dirty="0"/>
              <a:t>Czwarty poziom</a:t>
            </a:r>
          </a:p>
          <a:p>
            <a:pPr lvl="5"/>
            <a:r>
              <a:rPr lang="pl-PL" dirty="0"/>
              <a:t>Piąty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C73976A8-7C3B-4ABE-97F3-419761FE8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67684" y="1905734"/>
            <a:ext cx="3375229" cy="6477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Tekst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C3E98F9-816F-40EB-B5F0-195F2D39AA2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00564" y="3023935"/>
            <a:ext cx="6336704" cy="3095625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1481752" y="6427897"/>
            <a:ext cx="649288" cy="385018"/>
          </a:xfrm>
          <a:prstGeom prst="rect">
            <a:avLst/>
          </a:prstGeom>
        </p:spPr>
        <p:txBody>
          <a:bodyPr/>
          <a:lstStyle>
            <a:lvl1pPr algn="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E9D0E7-205A-4E3C-A6CF-F8F454C50C85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1351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orównania i 2 elementy obrazujace +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89AB83-99C5-4F9D-AF47-D0EF49321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4034" y="188641"/>
            <a:ext cx="4969766" cy="1008334"/>
          </a:xfrm>
        </p:spPr>
        <p:txBody>
          <a:bodyPr>
            <a:norm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 (indywidualny)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A69CF06-94B6-4D27-A50E-EB7D3F11173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6283" y="4580769"/>
            <a:ext cx="4870419" cy="2160513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zawartości 5">
            <a:extLst>
              <a:ext uri="{FF2B5EF4-FFF2-40B4-BE49-F238E27FC236}">
                <a16:creationId xmlns:a16="http://schemas.microsoft.com/office/drawing/2014/main" id="{E6CB8DDD-345A-430B-90E6-4DD1B69CF9B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35300" y="4535618"/>
            <a:ext cx="4870417" cy="2160513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CBE6E81D-45C6-416A-A7A0-05EC965278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17" y="1196974"/>
            <a:ext cx="5172952" cy="3133105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Symbol zastępczy tekstu 8">
            <a:extLst>
              <a:ext uri="{FF2B5EF4-FFF2-40B4-BE49-F238E27FC236}">
                <a16:creationId xmlns:a16="http://schemas.microsoft.com/office/drawing/2014/main" id="{050C6A09-0203-49EC-9B3E-17A735D84D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4034" y="1196974"/>
            <a:ext cx="5172950" cy="3133105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3" name="Symbol zastępczy obrazu 12">
            <a:extLst>
              <a:ext uri="{FF2B5EF4-FFF2-40B4-BE49-F238E27FC236}">
                <a16:creationId xmlns:a16="http://schemas.microsoft.com/office/drawing/2014/main" id="{08D5CCFE-EECD-43D7-AE0C-B5A69FEE1D5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9063" y="188913"/>
            <a:ext cx="3673475" cy="757237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189290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966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856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tytułu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27502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4" r:id="rId4"/>
    <p:sldLayoutId id="2147483662" r:id="rId5"/>
    <p:sldLayoutId id="2147483663" r:id="rId6"/>
    <p:sldLayoutId id="214748366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41.sv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11" Type="http://schemas.openxmlformats.org/officeDocument/2006/relationships/image" Target="../media/image39.svg"/><Relationship Id="rId5" Type="http://schemas.openxmlformats.org/officeDocument/2006/relationships/image" Target="../media/image15.png"/><Relationship Id="rId10" Type="http://schemas.openxmlformats.org/officeDocument/2006/relationships/image" Target="../media/image38.png"/><Relationship Id="rId4" Type="http://schemas.openxmlformats.org/officeDocument/2006/relationships/image" Target="../media/image3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45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svg"/><Relationship Id="rId11" Type="http://schemas.openxmlformats.org/officeDocument/2006/relationships/image" Target="../media/image44.png"/><Relationship Id="rId5" Type="http://schemas.openxmlformats.org/officeDocument/2006/relationships/image" Target="../media/image42.png"/><Relationship Id="rId10" Type="http://schemas.openxmlformats.org/officeDocument/2006/relationships/image" Target="../media/image20.sv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6.sv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19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17.png"/><Relationship Id="rId5" Type="http://schemas.openxmlformats.org/officeDocument/2006/relationships/image" Target="../media/image5.png"/><Relationship Id="rId10" Type="http://schemas.openxmlformats.org/officeDocument/2006/relationships/image" Target="../media/image22.svg"/><Relationship Id="rId4" Type="http://schemas.openxmlformats.org/officeDocument/2006/relationships/image" Target="../media/image3.png"/><Relationship Id="rId9" Type="http://schemas.openxmlformats.org/officeDocument/2006/relationships/image" Target="../media/image21.png"/><Relationship Id="rId14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36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11" Type="http://schemas.openxmlformats.org/officeDocument/2006/relationships/image" Target="../media/image35.png"/><Relationship Id="rId5" Type="http://schemas.openxmlformats.org/officeDocument/2006/relationships/image" Target="../media/image13.png"/><Relationship Id="rId10" Type="http://schemas.openxmlformats.org/officeDocument/2006/relationships/image" Target="../media/image34.svg"/><Relationship Id="rId4" Type="http://schemas.openxmlformats.org/officeDocument/2006/relationships/image" Target="../media/image3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524000" y="3140968"/>
            <a:ext cx="9144000" cy="2232257"/>
          </a:xfrm>
        </p:spPr>
        <p:txBody>
          <a:bodyPr>
            <a:normAutofit fontScale="90000"/>
          </a:bodyPr>
          <a:lstStyle/>
          <a:p>
            <a:r>
              <a:rPr lang="pl-PL" sz="6000" dirty="0"/>
              <a:t>Wizja Pomorskiego</a:t>
            </a:r>
            <a:r>
              <a:rPr lang="pl-PL" sz="6000" b="1" dirty="0"/>
              <a:t> </a:t>
            </a:r>
            <a:br>
              <a:rPr lang="pl-PL" sz="6000" b="1" dirty="0"/>
            </a:br>
            <a:r>
              <a:rPr lang="pl-PL" sz="6000" dirty="0"/>
              <a:t>Obserwatorium</a:t>
            </a:r>
            <a:r>
              <a:rPr lang="pl-PL" sz="6000" b="1" dirty="0"/>
              <a:t> </a:t>
            </a:r>
            <a:br>
              <a:rPr lang="pl-PL" sz="6000" b="1" dirty="0"/>
            </a:br>
            <a:r>
              <a:rPr lang="pl-PL" sz="6000" dirty="0"/>
              <a:t>Gospodarczego</a:t>
            </a:r>
            <a:br>
              <a:rPr lang="pl-PL" sz="6000" dirty="0"/>
            </a:br>
            <a:r>
              <a:rPr lang="pl-PL" sz="6000" dirty="0"/>
              <a:t>(POG)</a:t>
            </a:r>
            <a:br>
              <a:rPr lang="pl-PL" b="1" dirty="0"/>
            </a:br>
            <a:br>
              <a:rPr lang="pl-PL" b="1" dirty="0"/>
            </a:br>
            <a:endParaRPr lang="pl-PL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sz="1800" dirty="0"/>
              <a:t>Stanisław Szultka</a:t>
            </a: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Pomorska Rada Przedsiębiorczości</a:t>
            </a: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Gdańsk, </a:t>
            </a:r>
            <a:r>
              <a:rPr lang="pl-PL" sz="1800" dirty="0"/>
              <a:t>21.06.2023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651819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ymbol zastępczy obrazu 13">
            <a:extLst>
              <a:ext uri="{FF2B5EF4-FFF2-40B4-BE49-F238E27FC236}">
                <a16:creationId xmlns:a16="http://schemas.microsoft.com/office/drawing/2014/main" id="{849FB1DC-1751-44DB-8151-16FAEED4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83" y="260349"/>
            <a:ext cx="2499577" cy="45724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90931" y="144846"/>
            <a:ext cx="4998843" cy="688246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ZAŁOŻENIA </a:t>
            </a:r>
            <a:r>
              <a:rPr lang="pl-PL" dirty="0"/>
              <a:t>PREZENTACJI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4224248" y="2902583"/>
            <a:ext cx="9105846" cy="4974696"/>
          </a:xfrm>
        </p:spPr>
        <p:txBody>
          <a:bodyPr>
            <a:noAutofit/>
          </a:bodyPr>
          <a:lstStyle/>
          <a:p>
            <a:endParaRPr lang="pl-PL" sz="1800" dirty="0"/>
          </a:p>
          <a:p>
            <a:pPr marL="0" indent="0">
              <a:buNone/>
            </a:pPr>
            <a:r>
              <a:rPr lang="pl-PL" sz="1800" dirty="0"/>
              <a:t>                                                                                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ymbol zastępczy numeru slajdu 14">
            <a:extLst>
              <a:ext uri="{FF2B5EF4-FFF2-40B4-BE49-F238E27FC236}">
                <a16:creationId xmlns:a16="http://schemas.microsoft.com/office/drawing/2014/main" id="{6133CD01-C3AB-4ABA-8B80-1C2FCFF92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D0E7-205A-4E3C-A6CF-F8F454C50C85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75625BEB-2E2A-4BDD-AC4E-9451D8E94357}"/>
              </a:ext>
            </a:extLst>
          </p:cNvPr>
          <p:cNvSpPr/>
          <p:nvPr/>
        </p:nvSpPr>
        <p:spPr>
          <a:xfrm>
            <a:off x="300582" y="1082032"/>
            <a:ext cx="2207761" cy="17207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3BD09B69-B8C3-477B-AEA9-7C302BFC1A8B}"/>
              </a:ext>
            </a:extLst>
          </p:cNvPr>
          <p:cNvSpPr/>
          <p:nvPr/>
        </p:nvSpPr>
        <p:spPr>
          <a:xfrm>
            <a:off x="71180" y="1816244"/>
            <a:ext cx="456071" cy="50760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B29A5A6A-D1A3-467A-9F60-A4CD5D7FC540}"/>
              </a:ext>
            </a:extLst>
          </p:cNvPr>
          <p:cNvSpPr/>
          <p:nvPr/>
        </p:nvSpPr>
        <p:spPr>
          <a:xfrm>
            <a:off x="3719736" y="3799490"/>
            <a:ext cx="2134872" cy="65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KALENDARZ GOSPODARCZY</a:t>
            </a:r>
          </a:p>
        </p:txBody>
      </p:sp>
      <p:sp>
        <p:nvSpPr>
          <p:cNvPr id="24" name="Symbol zastępczy zawartości 2">
            <a:extLst>
              <a:ext uri="{FF2B5EF4-FFF2-40B4-BE49-F238E27FC236}">
                <a16:creationId xmlns:a16="http://schemas.microsoft.com/office/drawing/2014/main" id="{B643456D-4378-487B-8B26-C88E3F0870C7}"/>
              </a:ext>
            </a:extLst>
          </p:cNvPr>
          <p:cNvSpPr txBox="1">
            <a:spLocks/>
          </p:cNvSpPr>
          <p:nvPr/>
        </p:nvSpPr>
        <p:spPr>
          <a:xfrm>
            <a:off x="2874692" y="1082032"/>
            <a:ext cx="8607060" cy="5656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Platforma cyfrowa gromadząca i prezentująca dane i (powstałe na ich podstawie) analizy 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Powszechnie dostępna, czytelna i intuicyjna strona WWW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POG jako spójny element istniejących narzędzi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Bieżące wydarzenia gospodarcze – zapowiedzi i relacje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Stale aktualizowany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kalendarz gospodarczy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informujący o targach, spotkaniach branżowych, konferencjach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Informacje o:</a:t>
            </a:r>
          </a:p>
          <a:p>
            <a:pPr marL="612000">
              <a:buFont typeface="Wingdings" panose="05000000000000000000" pitchFamily="2" charset="2"/>
              <a:buChar char="§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inwestycjach i planach samorządowych</a:t>
            </a:r>
          </a:p>
          <a:p>
            <a:pPr marL="612000">
              <a:buFont typeface="Wingdings" panose="05000000000000000000" pitchFamily="2" charset="2"/>
              <a:buChar char="§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kluczowych zmianach w prawie</a:t>
            </a:r>
          </a:p>
          <a:p>
            <a:pPr marL="612000">
              <a:buFont typeface="Wingdings" panose="05000000000000000000" pitchFamily="2" charset="2"/>
              <a:buChar char="§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projektach i funduszach unijnych</a:t>
            </a:r>
          </a:p>
          <a:p>
            <a:pPr marL="612000">
              <a:buFont typeface="Wingdings" panose="05000000000000000000" pitchFamily="2" charset="2"/>
              <a:buChar char="§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działalności UMWP w zakresie gospodarki</a:t>
            </a:r>
          </a:p>
          <a:p>
            <a:pPr marL="612000">
              <a:buFont typeface="Wingdings" panose="05000000000000000000" pitchFamily="2" charset="2"/>
              <a:buChar char="§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inne?</a:t>
            </a:r>
          </a:p>
          <a:p>
            <a:pPr marL="383400" indent="0">
              <a:buNone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AB4E4207-D35B-41AB-9DA0-CDA7B88FF6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746" y="199278"/>
            <a:ext cx="1761480" cy="586623"/>
          </a:xfrm>
          <a:prstGeom prst="rect">
            <a:avLst/>
          </a:prstGeom>
        </p:spPr>
      </p:pic>
      <p:pic>
        <p:nvPicPr>
          <p:cNvPr id="13" name="Grafika 12" descr="Trend wzrostowy">
            <a:extLst>
              <a:ext uri="{FF2B5EF4-FFF2-40B4-BE49-F238E27FC236}">
                <a16:creationId xmlns:a16="http://schemas.microsoft.com/office/drawing/2014/main" id="{529863CF-E218-49AD-A851-3923991138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9453" y="1033940"/>
            <a:ext cx="914400" cy="914400"/>
          </a:xfrm>
          <a:prstGeom prst="rect">
            <a:avLst/>
          </a:prstGeom>
        </p:spPr>
      </p:pic>
      <p:pic>
        <p:nvPicPr>
          <p:cNvPr id="16" name="Grafika 15" descr="Prezentacja z wykresem słupkowym">
            <a:extLst>
              <a:ext uri="{FF2B5EF4-FFF2-40B4-BE49-F238E27FC236}">
                <a16:creationId xmlns:a16="http://schemas.microsoft.com/office/drawing/2014/main" id="{5E8860B8-6303-41C4-95C3-18D86EBC54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93706" y="1071245"/>
            <a:ext cx="914400" cy="914400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F1FBC12A-0668-4F68-A2FE-98E8EC2F5AA0}"/>
              </a:ext>
            </a:extLst>
          </p:cNvPr>
          <p:cNvSpPr/>
          <p:nvPr/>
        </p:nvSpPr>
        <p:spPr>
          <a:xfrm>
            <a:off x="316522" y="1831970"/>
            <a:ext cx="2134872" cy="65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PREZENTACJA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78C5DD77-28A6-4965-AB63-D5CD4A8CB49B}"/>
              </a:ext>
            </a:extLst>
          </p:cNvPr>
          <p:cNvSpPr/>
          <p:nvPr/>
        </p:nvSpPr>
        <p:spPr>
          <a:xfrm>
            <a:off x="300345" y="2802761"/>
            <a:ext cx="2207761" cy="17207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sp>
        <p:nvSpPr>
          <p:cNvPr id="18" name="Owal 17">
            <a:extLst>
              <a:ext uri="{FF2B5EF4-FFF2-40B4-BE49-F238E27FC236}">
                <a16:creationId xmlns:a16="http://schemas.microsoft.com/office/drawing/2014/main" id="{F1B60108-F54B-448B-A5C1-1E79A01E21F4}"/>
              </a:ext>
            </a:extLst>
          </p:cNvPr>
          <p:cNvSpPr/>
          <p:nvPr/>
        </p:nvSpPr>
        <p:spPr>
          <a:xfrm>
            <a:off x="1137635" y="2526176"/>
            <a:ext cx="534155" cy="52624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0620A5E6-2858-4DC8-A10A-7BA09B4AAEC1}"/>
              </a:ext>
            </a:extLst>
          </p:cNvPr>
          <p:cNvSpPr/>
          <p:nvPr/>
        </p:nvSpPr>
        <p:spPr>
          <a:xfrm>
            <a:off x="1089875" y="4271262"/>
            <a:ext cx="487818" cy="4512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BF15097D-353A-4DB5-9F18-AF22D537E86A}"/>
              </a:ext>
            </a:extLst>
          </p:cNvPr>
          <p:cNvSpPr/>
          <p:nvPr/>
        </p:nvSpPr>
        <p:spPr>
          <a:xfrm>
            <a:off x="87028" y="3462875"/>
            <a:ext cx="487818" cy="398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Owal 24">
            <a:extLst>
              <a:ext uri="{FF2B5EF4-FFF2-40B4-BE49-F238E27FC236}">
                <a16:creationId xmlns:a16="http://schemas.microsoft.com/office/drawing/2014/main" id="{FD3F459B-86A8-4AEC-B2EF-B5150D06C871}"/>
              </a:ext>
            </a:extLst>
          </p:cNvPr>
          <p:cNvSpPr/>
          <p:nvPr/>
        </p:nvSpPr>
        <p:spPr>
          <a:xfrm>
            <a:off x="2225404" y="3429001"/>
            <a:ext cx="487818" cy="43192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5C34D442-5CF1-43EF-A55B-DEBC729BF5B5}"/>
              </a:ext>
            </a:extLst>
          </p:cNvPr>
          <p:cNvSpPr/>
          <p:nvPr/>
        </p:nvSpPr>
        <p:spPr>
          <a:xfrm>
            <a:off x="361936" y="3560484"/>
            <a:ext cx="2134872" cy="65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KALENDARZ GOSPODARCZY</a:t>
            </a:r>
          </a:p>
        </p:txBody>
      </p:sp>
      <p:pic>
        <p:nvPicPr>
          <p:cNvPr id="1026" name="Picture 2" descr="Pomorskie.eu">
            <a:extLst>
              <a:ext uri="{FF2B5EF4-FFF2-40B4-BE49-F238E27FC236}">
                <a16:creationId xmlns:a16="http://schemas.microsoft.com/office/drawing/2014/main" id="{138DE78B-E016-4A29-9C43-85418D0B4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1" y="4894795"/>
            <a:ext cx="2671998" cy="99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Grafika 26" descr="Kalendarz miesięczny">
            <a:extLst>
              <a:ext uri="{FF2B5EF4-FFF2-40B4-BE49-F238E27FC236}">
                <a16:creationId xmlns:a16="http://schemas.microsoft.com/office/drawing/2014/main" id="{E0C5CAB8-96EF-4890-A364-213904C27A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6790" y="2751062"/>
            <a:ext cx="753085" cy="753085"/>
          </a:xfrm>
          <a:prstGeom prst="rect">
            <a:avLst/>
          </a:prstGeom>
        </p:spPr>
      </p:pic>
      <p:pic>
        <p:nvPicPr>
          <p:cNvPr id="5" name="Grafika 4" descr="Kalendarz codzienny">
            <a:extLst>
              <a:ext uri="{FF2B5EF4-FFF2-40B4-BE49-F238E27FC236}">
                <a16:creationId xmlns:a16="http://schemas.microsoft.com/office/drawing/2014/main" id="{E30EACD9-1D49-45F2-B928-C01EB7B8A02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728792" y="2772768"/>
            <a:ext cx="722549" cy="722549"/>
          </a:xfrm>
          <a:prstGeom prst="rect">
            <a:avLst/>
          </a:prstGeom>
        </p:spPr>
      </p:pic>
      <p:sp>
        <p:nvSpPr>
          <p:cNvPr id="28" name="Owal 27">
            <a:extLst>
              <a:ext uri="{FF2B5EF4-FFF2-40B4-BE49-F238E27FC236}">
                <a16:creationId xmlns:a16="http://schemas.microsoft.com/office/drawing/2014/main" id="{66A82DC5-C06C-4F5A-9720-00D9B93DC414}"/>
              </a:ext>
            </a:extLst>
          </p:cNvPr>
          <p:cNvSpPr/>
          <p:nvPr/>
        </p:nvSpPr>
        <p:spPr>
          <a:xfrm>
            <a:off x="2250157" y="1812222"/>
            <a:ext cx="456071" cy="50760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2449590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ymbol zastępczy obrazu 13">
            <a:extLst>
              <a:ext uri="{FF2B5EF4-FFF2-40B4-BE49-F238E27FC236}">
                <a16:creationId xmlns:a16="http://schemas.microsoft.com/office/drawing/2014/main" id="{849FB1DC-1751-44DB-8151-16FAEED4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83" y="260349"/>
            <a:ext cx="2499577" cy="45724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87688" y="177603"/>
            <a:ext cx="6009356" cy="598470"/>
          </a:xfrm>
        </p:spPr>
        <p:txBody>
          <a:bodyPr>
            <a:normAutofit/>
          </a:bodyPr>
          <a:lstStyle/>
          <a:p>
            <a:r>
              <a:rPr lang="pl-PL" dirty="0"/>
              <a:t>PROMOCJA WIEDZY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ymbol zastępczy numeru slajdu 14">
            <a:extLst>
              <a:ext uri="{FF2B5EF4-FFF2-40B4-BE49-F238E27FC236}">
                <a16:creationId xmlns:a16="http://schemas.microsoft.com/office/drawing/2014/main" id="{6133CD01-C3AB-4ABA-8B80-1C2FCFF92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D0E7-205A-4E3C-A6CF-F8F454C50C85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B46662F0-C389-4DED-8DC8-E226938FA49D}"/>
              </a:ext>
            </a:extLst>
          </p:cNvPr>
          <p:cNvSpPr/>
          <p:nvPr/>
        </p:nvSpPr>
        <p:spPr>
          <a:xfrm>
            <a:off x="229855" y="1164231"/>
            <a:ext cx="2207761" cy="17154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3BD09B69-B8C3-477B-AEA9-7C302BFC1A8B}"/>
              </a:ext>
            </a:extLst>
          </p:cNvPr>
          <p:cNvSpPr/>
          <p:nvPr/>
        </p:nvSpPr>
        <p:spPr>
          <a:xfrm>
            <a:off x="2196120" y="1783430"/>
            <a:ext cx="456071" cy="4297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855AA988-8C7E-4AAE-A27B-C36967CDD779}"/>
              </a:ext>
            </a:extLst>
          </p:cNvPr>
          <p:cNvSpPr/>
          <p:nvPr/>
        </p:nvSpPr>
        <p:spPr>
          <a:xfrm>
            <a:off x="1130148" y="902353"/>
            <a:ext cx="517559" cy="5376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B29A5A6A-D1A3-467A-9F60-A4CD5D7FC540}"/>
              </a:ext>
            </a:extLst>
          </p:cNvPr>
          <p:cNvSpPr/>
          <p:nvPr/>
        </p:nvSpPr>
        <p:spPr>
          <a:xfrm>
            <a:off x="3719736" y="3799490"/>
            <a:ext cx="2134872" cy="65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KALENDARZ GOSPODARCZY</a:t>
            </a:r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6481C606-4569-44B5-A72D-228A2C51F687}"/>
              </a:ext>
            </a:extLst>
          </p:cNvPr>
          <p:cNvSpPr/>
          <p:nvPr/>
        </p:nvSpPr>
        <p:spPr>
          <a:xfrm>
            <a:off x="289284" y="1655235"/>
            <a:ext cx="2134872" cy="65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5" name="Symbol zastępczy zawartości 2">
            <a:extLst>
              <a:ext uri="{FF2B5EF4-FFF2-40B4-BE49-F238E27FC236}">
                <a16:creationId xmlns:a16="http://schemas.microsoft.com/office/drawing/2014/main" id="{1E9BCF97-F98A-452B-9AE8-3371E7201BB6}"/>
              </a:ext>
            </a:extLst>
          </p:cNvPr>
          <p:cNvSpPr txBox="1">
            <a:spLocks/>
          </p:cNvSpPr>
          <p:nvPr/>
        </p:nvSpPr>
        <p:spPr>
          <a:xfrm>
            <a:off x="2925648" y="1163646"/>
            <a:ext cx="8354928" cy="3981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Upowszechnianie dobrych praktyk i efektywnych biznesów 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Promocja korzystania z „otwartych danych”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Propagowanie innowacyjności i inteligentnych specjalizacji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Talenty – promocja najlepszych uczniów i studentów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Promocja projektów proekologicznych i zielonej energii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Promocja firm i projektów, które odniosły sukces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Promowanie mocnych stron Pomorza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372930A3-C461-44FF-8A89-64F97FD3AF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746" y="199278"/>
            <a:ext cx="1761480" cy="586623"/>
          </a:xfrm>
          <a:prstGeom prst="rect">
            <a:avLst/>
          </a:prstGeom>
        </p:spPr>
      </p:pic>
      <p:pic>
        <p:nvPicPr>
          <p:cNvPr id="16" name="Grafika 15" descr="Trofeum">
            <a:extLst>
              <a:ext uri="{FF2B5EF4-FFF2-40B4-BE49-F238E27FC236}">
                <a16:creationId xmlns:a16="http://schemas.microsoft.com/office/drawing/2014/main" id="{9E524170-4A29-47D1-8421-0DF135DFA5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62813" y="4054263"/>
            <a:ext cx="825759" cy="654440"/>
          </a:xfrm>
          <a:prstGeom prst="rect">
            <a:avLst/>
          </a:prstGeom>
        </p:spPr>
      </p:pic>
      <p:sp>
        <p:nvSpPr>
          <p:cNvPr id="19" name="Prostokąt 18">
            <a:extLst>
              <a:ext uri="{FF2B5EF4-FFF2-40B4-BE49-F238E27FC236}">
                <a16:creationId xmlns:a16="http://schemas.microsoft.com/office/drawing/2014/main" id="{97D77B78-064A-49E2-A6FC-1C995F27F087}"/>
              </a:ext>
            </a:extLst>
          </p:cNvPr>
          <p:cNvSpPr/>
          <p:nvPr/>
        </p:nvSpPr>
        <p:spPr>
          <a:xfrm>
            <a:off x="240300" y="1902447"/>
            <a:ext cx="2134872" cy="65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PROMOCJA WIEDZY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A86B9EA8-0BEF-44AB-AC20-9400A59A2EE8}"/>
              </a:ext>
            </a:extLst>
          </p:cNvPr>
          <p:cNvSpPr/>
          <p:nvPr/>
        </p:nvSpPr>
        <p:spPr>
          <a:xfrm>
            <a:off x="233464" y="2871257"/>
            <a:ext cx="2190692" cy="171542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22BE0E76-88BB-4BC2-B2AB-F8CC037FF36A}"/>
              </a:ext>
            </a:extLst>
          </p:cNvPr>
          <p:cNvSpPr/>
          <p:nvPr/>
        </p:nvSpPr>
        <p:spPr>
          <a:xfrm>
            <a:off x="34068" y="3506578"/>
            <a:ext cx="456071" cy="4447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Owal 25">
            <a:extLst>
              <a:ext uri="{FF2B5EF4-FFF2-40B4-BE49-F238E27FC236}">
                <a16:creationId xmlns:a16="http://schemas.microsoft.com/office/drawing/2014/main" id="{EFE711DF-34B5-4888-8CE9-9BBE07B25A6C}"/>
              </a:ext>
            </a:extLst>
          </p:cNvPr>
          <p:cNvSpPr/>
          <p:nvPr/>
        </p:nvSpPr>
        <p:spPr>
          <a:xfrm>
            <a:off x="1067648" y="4334032"/>
            <a:ext cx="554174" cy="4371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2EC6DE9E-1CF8-4AC1-A675-0A97E70866C5}"/>
              </a:ext>
            </a:extLst>
          </p:cNvPr>
          <p:cNvSpPr/>
          <p:nvPr/>
        </p:nvSpPr>
        <p:spPr>
          <a:xfrm>
            <a:off x="1089509" y="2631046"/>
            <a:ext cx="552281" cy="5243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Owal 27">
            <a:extLst>
              <a:ext uri="{FF2B5EF4-FFF2-40B4-BE49-F238E27FC236}">
                <a16:creationId xmlns:a16="http://schemas.microsoft.com/office/drawing/2014/main" id="{A48BAD99-3DE0-4B67-8AAE-66A53CC11DEE}"/>
              </a:ext>
            </a:extLst>
          </p:cNvPr>
          <p:cNvSpPr/>
          <p:nvPr/>
        </p:nvSpPr>
        <p:spPr>
          <a:xfrm>
            <a:off x="2164073" y="3475487"/>
            <a:ext cx="517559" cy="45675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Grafika 12" descr="Uścisk dłoni">
            <a:extLst>
              <a:ext uri="{FF2B5EF4-FFF2-40B4-BE49-F238E27FC236}">
                <a16:creationId xmlns:a16="http://schemas.microsoft.com/office/drawing/2014/main" id="{E8A7EF5E-D210-4273-A931-EC5DA451C6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64952" y="1100562"/>
            <a:ext cx="914400" cy="914400"/>
          </a:xfrm>
          <a:prstGeom prst="rect">
            <a:avLst/>
          </a:prstGeom>
        </p:spPr>
      </p:pic>
      <p:pic>
        <p:nvPicPr>
          <p:cNvPr id="32" name="Grafika 31" descr="Przegląd klientów (od prawej do lewej)">
            <a:extLst>
              <a:ext uri="{FF2B5EF4-FFF2-40B4-BE49-F238E27FC236}">
                <a16:creationId xmlns:a16="http://schemas.microsoft.com/office/drawing/2014/main" id="{6E64DD1E-25AF-4308-A633-316A16A9AD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8912" y="1171887"/>
            <a:ext cx="861236" cy="861236"/>
          </a:xfrm>
          <a:prstGeom prst="rect">
            <a:avLst/>
          </a:prstGeom>
        </p:spPr>
      </p:pic>
      <p:pic>
        <p:nvPicPr>
          <p:cNvPr id="4" name="Grafika 3" descr="Głośność">
            <a:extLst>
              <a:ext uri="{FF2B5EF4-FFF2-40B4-BE49-F238E27FC236}">
                <a16:creationId xmlns:a16="http://schemas.microsoft.com/office/drawing/2014/main" id="{01C2B234-ED12-449A-85AF-CA19B4E899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27807" y="322955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89262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>
            <a:extLst>
              <a:ext uri="{FF2B5EF4-FFF2-40B4-BE49-F238E27FC236}">
                <a16:creationId xmlns:a16="http://schemas.microsoft.com/office/drawing/2014/main" id="{7651321F-1E14-4DC3-B9B1-8611655CEB4A}"/>
              </a:ext>
            </a:extLst>
          </p:cNvPr>
          <p:cNvGrpSpPr/>
          <p:nvPr/>
        </p:nvGrpSpPr>
        <p:grpSpPr>
          <a:xfrm>
            <a:off x="2895438" y="1047530"/>
            <a:ext cx="6608378" cy="5077430"/>
            <a:chOff x="3736649" y="1040753"/>
            <a:chExt cx="6608378" cy="5077430"/>
          </a:xfrm>
        </p:grpSpPr>
        <p:sp>
          <p:nvSpPr>
            <p:cNvPr id="44" name="Prostokąt 43">
              <a:extLst>
                <a:ext uri="{FF2B5EF4-FFF2-40B4-BE49-F238E27FC236}">
                  <a16:creationId xmlns:a16="http://schemas.microsoft.com/office/drawing/2014/main" id="{592FC226-5580-4C15-BA25-B2DE94296BCC}"/>
                </a:ext>
              </a:extLst>
            </p:cNvPr>
            <p:cNvSpPr/>
            <p:nvPr/>
          </p:nvSpPr>
          <p:spPr>
            <a:xfrm>
              <a:off x="5911577" y="1043518"/>
              <a:ext cx="2278362" cy="171319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noFill/>
              </a:endParaRPr>
            </a:p>
          </p:txBody>
        </p:sp>
        <p:sp>
          <p:nvSpPr>
            <p:cNvPr id="4" name="Strzałka: w prawo 3">
              <a:extLst>
                <a:ext uri="{FF2B5EF4-FFF2-40B4-BE49-F238E27FC236}">
                  <a16:creationId xmlns:a16="http://schemas.microsoft.com/office/drawing/2014/main" id="{E8F73D56-47AF-4AA0-B0F0-6DBBE28F5502}"/>
                </a:ext>
              </a:extLst>
            </p:cNvPr>
            <p:cNvSpPr/>
            <p:nvPr/>
          </p:nvSpPr>
          <p:spPr>
            <a:xfrm>
              <a:off x="6179946" y="2996322"/>
              <a:ext cx="576064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Strzałka: w prawo 6">
              <a:extLst>
                <a:ext uri="{FF2B5EF4-FFF2-40B4-BE49-F238E27FC236}">
                  <a16:creationId xmlns:a16="http://schemas.microsoft.com/office/drawing/2014/main" id="{3DEB3100-A5F2-487C-B089-BD004E17BA86}"/>
                </a:ext>
              </a:extLst>
            </p:cNvPr>
            <p:cNvSpPr/>
            <p:nvPr/>
          </p:nvSpPr>
          <p:spPr>
            <a:xfrm>
              <a:off x="8628218" y="4076442"/>
              <a:ext cx="576064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Strzałka: w prawo 8">
              <a:extLst>
                <a:ext uri="{FF2B5EF4-FFF2-40B4-BE49-F238E27FC236}">
                  <a16:creationId xmlns:a16="http://schemas.microsoft.com/office/drawing/2014/main" id="{F374D0E2-73BB-4E0B-8DC0-6F443071D4B9}"/>
                </a:ext>
              </a:extLst>
            </p:cNvPr>
            <p:cNvSpPr/>
            <p:nvPr/>
          </p:nvSpPr>
          <p:spPr>
            <a:xfrm rot="2039485">
              <a:off x="4231160" y="3463623"/>
              <a:ext cx="576064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Strzałka: w prawo 9">
              <a:extLst>
                <a:ext uri="{FF2B5EF4-FFF2-40B4-BE49-F238E27FC236}">
                  <a16:creationId xmlns:a16="http://schemas.microsoft.com/office/drawing/2014/main" id="{1E021BA6-AE60-4CE2-BC91-6287FAC3EF04}"/>
                </a:ext>
              </a:extLst>
            </p:cNvPr>
            <p:cNvSpPr/>
            <p:nvPr/>
          </p:nvSpPr>
          <p:spPr>
            <a:xfrm rot="8416373" flipV="1">
              <a:off x="4254241" y="4730153"/>
              <a:ext cx="576064" cy="14477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E2FF1C9B-B7FC-418B-99E5-E5D82A7BFE41}"/>
                </a:ext>
              </a:extLst>
            </p:cNvPr>
            <p:cNvSpPr/>
            <p:nvPr/>
          </p:nvSpPr>
          <p:spPr>
            <a:xfrm>
              <a:off x="3783539" y="2727737"/>
              <a:ext cx="2160201" cy="168746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noFill/>
              </a:endParaRPr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F6D73B2C-B4E9-4A70-9A18-103239167D2E}"/>
                </a:ext>
              </a:extLst>
            </p:cNvPr>
            <p:cNvSpPr/>
            <p:nvPr/>
          </p:nvSpPr>
          <p:spPr>
            <a:xfrm>
              <a:off x="3783789" y="4404915"/>
              <a:ext cx="2151256" cy="170590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noFill/>
              </a:endParaRPr>
            </a:p>
          </p:txBody>
        </p:sp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FC6EF73E-2106-452F-B048-82B004D40238}"/>
                </a:ext>
              </a:extLst>
            </p:cNvPr>
            <p:cNvSpPr/>
            <p:nvPr/>
          </p:nvSpPr>
          <p:spPr>
            <a:xfrm>
              <a:off x="5929829" y="2725223"/>
              <a:ext cx="2229766" cy="16796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noFill/>
              </a:endParaRPr>
            </a:p>
          </p:txBody>
        </p: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9DB2F349-996F-47B8-AF24-0C712DBCA556}"/>
                </a:ext>
              </a:extLst>
            </p:cNvPr>
            <p:cNvSpPr/>
            <p:nvPr/>
          </p:nvSpPr>
          <p:spPr>
            <a:xfrm>
              <a:off x="5923513" y="4397129"/>
              <a:ext cx="2199974" cy="17210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noFill/>
              </a:endParaRPr>
            </a:p>
          </p:txBody>
        </p:sp>
        <p:sp>
          <p:nvSpPr>
            <p:cNvPr id="17" name="Owal 16">
              <a:extLst>
                <a:ext uri="{FF2B5EF4-FFF2-40B4-BE49-F238E27FC236}">
                  <a16:creationId xmlns:a16="http://schemas.microsoft.com/office/drawing/2014/main" id="{40F35965-46EA-418F-9855-7D2D4520470C}"/>
                </a:ext>
              </a:extLst>
            </p:cNvPr>
            <p:cNvSpPr/>
            <p:nvPr/>
          </p:nvSpPr>
          <p:spPr>
            <a:xfrm>
              <a:off x="5705352" y="3361181"/>
              <a:ext cx="408055" cy="4414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Owal 17">
              <a:extLst>
                <a:ext uri="{FF2B5EF4-FFF2-40B4-BE49-F238E27FC236}">
                  <a16:creationId xmlns:a16="http://schemas.microsoft.com/office/drawing/2014/main" id="{2E2872C3-AB1C-48E5-8580-56252094B900}"/>
                </a:ext>
              </a:extLst>
            </p:cNvPr>
            <p:cNvSpPr/>
            <p:nvPr/>
          </p:nvSpPr>
          <p:spPr>
            <a:xfrm>
              <a:off x="7879898" y="5093113"/>
              <a:ext cx="456071" cy="43744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" name="Owal 19">
              <a:extLst>
                <a:ext uri="{FF2B5EF4-FFF2-40B4-BE49-F238E27FC236}">
                  <a16:creationId xmlns:a16="http://schemas.microsoft.com/office/drawing/2014/main" id="{3FEA8F63-4792-46CA-9225-C153DE5E5202}"/>
                </a:ext>
              </a:extLst>
            </p:cNvPr>
            <p:cNvSpPr/>
            <p:nvPr/>
          </p:nvSpPr>
          <p:spPr>
            <a:xfrm>
              <a:off x="6770633" y="4244661"/>
              <a:ext cx="487818" cy="39709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Prostokąt 20">
              <a:extLst>
                <a:ext uri="{FF2B5EF4-FFF2-40B4-BE49-F238E27FC236}">
                  <a16:creationId xmlns:a16="http://schemas.microsoft.com/office/drawing/2014/main" id="{A2DEC682-3CB6-4E17-9C6B-55E78A127E47}"/>
                </a:ext>
              </a:extLst>
            </p:cNvPr>
            <p:cNvSpPr/>
            <p:nvPr/>
          </p:nvSpPr>
          <p:spPr>
            <a:xfrm>
              <a:off x="3802339" y="3230916"/>
              <a:ext cx="2134872" cy="654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>
                  <a:solidFill>
                    <a:schemeClr val="tx1"/>
                  </a:solidFill>
                </a:rPr>
                <a:t>API DO POBIERANIA DANYCH</a:t>
              </a:r>
            </a:p>
          </p:txBody>
        </p:sp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A113E9FB-DE04-48FF-A233-5B3C0277CB8E}"/>
                </a:ext>
              </a:extLst>
            </p:cNvPr>
            <p:cNvSpPr/>
            <p:nvPr/>
          </p:nvSpPr>
          <p:spPr>
            <a:xfrm>
              <a:off x="5970070" y="3249024"/>
              <a:ext cx="2134872" cy="654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>
                  <a:solidFill>
                    <a:schemeClr val="tx1"/>
                  </a:solidFill>
                </a:rPr>
                <a:t>STRONA </a:t>
              </a:r>
              <a:br>
                <a:rPr lang="pl-PL" b="1" dirty="0">
                  <a:solidFill>
                    <a:schemeClr val="tx1"/>
                  </a:solidFill>
                </a:rPr>
              </a:br>
              <a:r>
                <a:rPr lang="pl-PL" b="1" dirty="0">
                  <a:solidFill>
                    <a:schemeClr val="tx1"/>
                  </a:solidFill>
                </a:rPr>
                <a:t>WWW</a:t>
              </a:r>
            </a:p>
          </p:txBody>
        </p:sp>
        <p:sp>
          <p:nvSpPr>
            <p:cNvPr id="23" name="Prostokąt 22">
              <a:extLst>
                <a:ext uri="{FF2B5EF4-FFF2-40B4-BE49-F238E27FC236}">
                  <a16:creationId xmlns:a16="http://schemas.microsoft.com/office/drawing/2014/main" id="{50F1083D-F66B-4CBA-8829-8D67A53113C2}"/>
                </a:ext>
              </a:extLst>
            </p:cNvPr>
            <p:cNvSpPr/>
            <p:nvPr/>
          </p:nvSpPr>
          <p:spPr>
            <a:xfrm>
              <a:off x="3780140" y="4898349"/>
              <a:ext cx="2134872" cy="654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/>
            </a:p>
          </p:txBody>
        </p:sp>
        <p:sp>
          <p:nvSpPr>
            <p:cNvPr id="29" name="Prostokąt 28">
              <a:extLst>
                <a:ext uri="{FF2B5EF4-FFF2-40B4-BE49-F238E27FC236}">
                  <a16:creationId xmlns:a16="http://schemas.microsoft.com/office/drawing/2014/main" id="{D6DC8116-BD98-4DFB-9527-4539C040D5E6}"/>
                </a:ext>
              </a:extLst>
            </p:cNvPr>
            <p:cNvSpPr/>
            <p:nvPr/>
          </p:nvSpPr>
          <p:spPr>
            <a:xfrm>
              <a:off x="8123488" y="2729218"/>
              <a:ext cx="2220095" cy="170939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noFill/>
              </a:endParaRPr>
            </a:p>
          </p:txBody>
        </p:sp>
        <p:sp>
          <p:nvSpPr>
            <p:cNvPr id="30" name="Prostokąt 29">
              <a:extLst>
                <a:ext uri="{FF2B5EF4-FFF2-40B4-BE49-F238E27FC236}">
                  <a16:creationId xmlns:a16="http://schemas.microsoft.com/office/drawing/2014/main" id="{E2D88863-41FD-43B2-9314-C5CD1482F120}"/>
                </a:ext>
              </a:extLst>
            </p:cNvPr>
            <p:cNvSpPr/>
            <p:nvPr/>
          </p:nvSpPr>
          <p:spPr>
            <a:xfrm>
              <a:off x="8113818" y="4412282"/>
              <a:ext cx="2229766" cy="170590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noFill/>
              </a:endParaRPr>
            </a:p>
          </p:txBody>
        </p:sp>
        <p:sp>
          <p:nvSpPr>
            <p:cNvPr id="32" name="Owal 31">
              <a:extLst>
                <a:ext uri="{FF2B5EF4-FFF2-40B4-BE49-F238E27FC236}">
                  <a16:creationId xmlns:a16="http://schemas.microsoft.com/office/drawing/2014/main" id="{68A99674-C1A1-4E49-B232-4ED153D8911B}"/>
                </a:ext>
              </a:extLst>
            </p:cNvPr>
            <p:cNvSpPr/>
            <p:nvPr/>
          </p:nvSpPr>
          <p:spPr>
            <a:xfrm>
              <a:off x="9037748" y="4186239"/>
              <a:ext cx="456071" cy="39805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4" name="Owal 33">
              <a:extLst>
                <a:ext uri="{FF2B5EF4-FFF2-40B4-BE49-F238E27FC236}">
                  <a16:creationId xmlns:a16="http://schemas.microsoft.com/office/drawing/2014/main" id="{49027C2F-CB61-4C29-948E-F8279F531E48}"/>
                </a:ext>
              </a:extLst>
            </p:cNvPr>
            <p:cNvSpPr/>
            <p:nvPr/>
          </p:nvSpPr>
          <p:spPr>
            <a:xfrm>
              <a:off x="7849660" y="3363549"/>
              <a:ext cx="487818" cy="39805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8" name="Prostokąt 37">
              <a:extLst>
                <a:ext uri="{FF2B5EF4-FFF2-40B4-BE49-F238E27FC236}">
                  <a16:creationId xmlns:a16="http://schemas.microsoft.com/office/drawing/2014/main" id="{520779D8-14F3-40DC-846D-27B8C040EE2B}"/>
                </a:ext>
              </a:extLst>
            </p:cNvPr>
            <p:cNvSpPr/>
            <p:nvPr/>
          </p:nvSpPr>
          <p:spPr>
            <a:xfrm>
              <a:off x="8178140" y="3261618"/>
              <a:ext cx="2134872" cy="654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>
                  <a:solidFill>
                    <a:schemeClr val="tx1"/>
                  </a:solidFill>
                </a:rPr>
                <a:t>WYSZUKIWARKA</a:t>
              </a:r>
            </a:p>
            <a:p>
              <a:pPr algn="ctr"/>
              <a:r>
                <a:rPr lang="pl-PL" b="1" dirty="0">
                  <a:solidFill>
                    <a:schemeClr val="tx1"/>
                  </a:solidFill>
                </a:rPr>
                <a:t>KATALOG DANYCH </a:t>
              </a:r>
            </a:p>
          </p:txBody>
        </p:sp>
        <p:sp>
          <p:nvSpPr>
            <p:cNvPr id="39" name="Prostokąt 38">
              <a:extLst>
                <a:ext uri="{FF2B5EF4-FFF2-40B4-BE49-F238E27FC236}">
                  <a16:creationId xmlns:a16="http://schemas.microsoft.com/office/drawing/2014/main" id="{79FF77BA-3072-4737-ABA6-E42E5A5C2D4C}"/>
                </a:ext>
              </a:extLst>
            </p:cNvPr>
            <p:cNvSpPr/>
            <p:nvPr/>
          </p:nvSpPr>
          <p:spPr>
            <a:xfrm>
              <a:off x="8189938" y="4946880"/>
              <a:ext cx="2134872" cy="654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>
                  <a:solidFill>
                    <a:schemeClr val="tx1"/>
                  </a:solidFill>
                </a:rPr>
                <a:t>KALENDARZ</a:t>
              </a:r>
            </a:p>
            <a:p>
              <a:pPr algn="ctr"/>
              <a:r>
                <a:rPr lang="pl-PL" b="1" dirty="0">
                  <a:solidFill>
                    <a:schemeClr val="tx1"/>
                  </a:solidFill>
                </a:rPr>
                <a:t>GOSPODARCZY</a:t>
              </a:r>
            </a:p>
          </p:txBody>
        </p:sp>
        <p:sp>
          <p:nvSpPr>
            <p:cNvPr id="41" name="Owal 40">
              <a:extLst>
                <a:ext uri="{FF2B5EF4-FFF2-40B4-BE49-F238E27FC236}">
                  <a16:creationId xmlns:a16="http://schemas.microsoft.com/office/drawing/2014/main" id="{D031A0E7-C26F-4011-BEA9-1F6C9012D954}"/>
                </a:ext>
              </a:extLst>
            </p:cNvPr>
            <p:cNvSpPr/>
            <p:nvPr/>
          </p:nvSpPr>
          <p:spPr>
            <a:xfrm>
              <a:off x="5695431" y="5088882"/>
              <a:ext cx="517559" cy="44478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2" name="Owal 41">
              <a:extLst>
                <a:ext uri="{FF2B5EF4-FFF2-40B4-BE49-F238E27FC236}">
                  <a16:creationId xmlns:a16="http://schemas.microsoft.com/office/drawing/2014/main" id="{8432221F-AC42-4EBB-9079-BEC791644988}"/>
                </a:ext>
              </a:extLst>
            </p:cNvPr>
            <p:cNvSpPr/>
            <p:nvPr/>
          </p:nvSpPr>
          <p:spPr>
            <a:xfrm>
              <a:off x="4573313" y="4203392"/>
              <a:ext cx="512290" cy="44146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0" name="Prostokąt 39">
              <a:extLst>
                <a:ext uri="{FF2B5EF4-FFF2-40B4-BE49-F238E27FC236}">
                  <a16:creationId xmlns:a16="http://schemas.microsoft.com/office/drawing/2014/main" id="{1AE82C17-C90E-4E5C-A699-B9A19429CE3B}"/>
                </a:ext>
              </a:extLst>
            </p:cNvPr>
            <p:cNvSpPr/>
            <p:nvPr/>
          </p:nvSpPr>
          <p:spPr>
            <a:xfrm>
              <a:off x="3782032" y="1040753"/>
              <a:ext cx="2141481" cy="17070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noFill/>
              </a:endParaRPr>
            </a:p>
          </p:txBody>
        </p:sp>
        <p:sp>
          <p:nvSpPr>
            <p:cNvPr id="45" name="Prostokąt 44">
              <a:extLst>
                <a:ext uri="{FF2B5EF4-FFF2-40B4-BE49-F238E27FC236}">
                  <a16:creationId xmlns:a16="http://schemas.microsoft.com/office/drawing/2014/main" id="{FEA99D43-414E-408D-A814-826AD5A0030F}"/>
                </a:ext>
              </a:extLst>
            </p:cNvPr>
            <p:cNvSpPr/>
            <p:nvPr/>
          </p:nvSpPr>
          <p:spPr>
            <a:xfrm>
              <a:off x="8124932" y="1043519"/>
              <a:ext cx="2220095" cy="1715516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noFill/>
              </a:endParaRPr>
            </a:p>
          </p:txBody>
        </p:sp>
        <p:sp>
          <p:nvSpPr>
            <p:cNvPr id="47" name="Prostokąt 46">
              <a:extLst>
                <a:ext uri="{FF2B5EF4-FFF2-40B4-BE49-F238E27FC236}">
                  <a16:creationId xmlns:a16="http://schemas.microsoft.com/office/drawing/2014/main" id="{AE35B041-AEEB-4C72-ADA5-351946F425F4}"/>
                </a:ext>
              </a:extLst>
            </p:cNvPr>
            <p:cNvSpPr/>
            <p:nvPr/>
          </p:nvSpPr>
          <p:spPr>
            <a:xfrm>
              <a:off x="3797118" y="1565661"/>
              <a:ext cx="2134872" cy="654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>
                  <a:solidFill>
                    <a:schemeClr val="tx1"/>
                  </a:solidFill>
                </a:rPr>
                <a:t>KANAŁ </a:t>
              </a:r>
              <a:br>
                <a:rPr lang="pl-PL" b="1" dirty="0">
                  <a:solidFill>
                    <a:schemeClr val="tx1"/>
                  </a:solidFill>
                </a:rPr>
              </a:br>
              <a:r>
                <a:rPr lang="pl-PL" b="1" dirty="0">
                  <a:solidFill>
                    <a:schemeClr val="tx1"/>
                  </a:solidFill>
                </a:rPr>
                <a:t>YOUTUBE</a:t>
              </a:r>
            </a:p>
          </p:txBody>
        </p:sp>
        <p:sp>
          <p:nvSpPr>
            <p:cNvPr id="50" name="Owal 49">
              <a:extLst>
                <a:ext uri="{FF2B5EF4-FFF2-40B4-BE49-F238E27FC236}">
                  <a16:creationId xmlns:a16="http://schemas.microsoft.com/office/drawing/2014/main" id="{F927E317-34EE-4392-B434-172442E17F48}"/>
                </a:ext>
              </a:extLst>
            </p:cNvPr>
            <p:cNvSpPr/>
            <p:nvPr/>
          </p:nvSpPr>
          <p:spPr>
            <a:xfrm>
              <a:off x="6753382" y="2529191"/>
              <a:ext cx="487818" cy="39709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1" name="Owal 50">
              <a:extLst>
                <a:ext uri="{FF2B5EF4-FFF2-40B4-BE49-F238E27FC236}">
                  <a16:creationId xmlns:a16="http://schemas.microsoft.com/office/drawing/2014/main" id="{D1863610-95DB-477F-91D0-B62CC4013977}"/>
                </a:ext>
              </a:extLst>
            </p:cNvPr>
            <p:cNvSpPr/>
            <p:nvPr/>
          </p:nvSpPr>
          <p:spPr>
            <a:xfrm>
              <a:off x="4563885" y="2500376"/>
              <a:ext cx="512290" cy="44146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2" name="Owal 51">
              <a:extLst>
                <a:ext uri="{FF2B5EF4-FFF2-40B4-BE49-F238E27FC236}">
                  <a16:creationId xmlns:a16="http://schemas.microsoft.com/office/drawing/2014/main" id="{17F4A50C-9A76-4125-AA34-42ED761E7F9E}"/>
                </a:ext>
              </a:extLst>
            </p:cNvPr>
            <p:cNvSpPr/>
            <p:nvPr/>
          </p:nvSpPr>
          <p:spPr>
            <a:xfrm>
              <a:off x="8946324" y="2552956"/>
              <a:ext cx="487818" cy="39709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3" name="Owal 52">
              <a:extLst>
                <a:ext uri="{FF2B5EF4-FFF2-40B4-BE49-F238E27FC236}">
                  <a16:creationId xmlns:a16="http://schemas.microsoft.com/office/drawing/2014/main" id="{81C770FF-EDD6-48D2-B384-955D411630B0}"/>
                </a:ext>
              </a:extLst>
            </p:cNvPr>
            <p:cNvSpPr/>
            <p:nvPr/>
          </p:nvSpPr>
          <p:spPr>
            <a:xfrm>
              <a:off x="7879898" y="1727609"/>
              <a:ext cx="487818" cy="397094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4" name="Owal 53">
              <a:extLst>
                <a:ext uri="{FF2B5EF4-FFF2-40B4-BE49-F238E27FC236}">
                  <a16:creationId xmlns:a16="http://schemas.microsoft.com/office/drawing/2014/main" id="{D713B075-991E-4B24-9BB4-21BE4B27700A}"/>
                </a:ext>
              </a:extLst>
            </p:cNvPr>
            <p:cNvSpPr/>
            <p:nvPr/>
          </p:nvSpPr>
          <p:spPr>
            <a:xfrm>
              <a:off x="5679604" y="1712380"/>
              <a:ext cx="487818" cy="39709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Prostokąt 58">
              <a:extLst>
                <a:ext uri="{FF2B5EF4-FFF2-40B4-BE49-F238E27FC236}">
                  <a16:creationId xmlns:a16="http://schemas.microsoft.com/office/drawing/2014/main" id="{C16A9720-55E4-4150-A10B-F13FE5DEF0E7}"/>
                </a:ext>
              </a:extLst>
            </p:cNvPr>
            <p:cNvSpPr/>
            <p:nvPr/>
          </p:nvSpPr>
          <p:spPr>
            <a:xfrm>
              <a:off x="3949518" y="1718061"/>
              <a:ext cx="2134872" cy="654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tx1"/>
                </a:solidFill>
              </a:endParaRPr>
            </a:p>
          </p:txBody>
        </p:sp>
        <p:sp>
          <p:nvSpPr>
            <p:cNvPr id="48" name="Prostokąt 47">
              <a:extLst>
                <a:ext uri="{FF2B5EF4-FFF2-40B4-BE49-F238E27FC236}">
                  <a16:creationId xmlns:a16="http://schemas.microsoft.com/office/drawing/2014/main" id="{DAE0063F-09B9-4AB3-8EA7-1936EC82E95A}"/>
                </a:ext>
              </a:extLst>
            </p:cNvPr>
            <p:cNvSpPr/>
            <p:nvPr/>
          </p:nvSpPr>
          <p:spPr>
            <a:xfrm>
              <a:off x="8129309" y="1598256"/>
              <a:ext cx="2134872" cy="654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>
                  <a:solidFill>
                    <a:schemeClr val="tx1"/>
                  </a:solidFill>
                </a:rPr>
                <a:t>NEWSLETTER</a:t>
              </a:r>
            </a:p>
          </p:txBody>
        </p:sp>
        <p:sp>
          <p:nvSpPr>
            <p:cNvPr id="24" name="Prostokąt 23">
              <a:extLst>
                <a:ext uri="{FF2B5EF4-FFF2-40B4-BE49-F238E27FC236}">
                  <a16:creationId xmlns:a16="http://schemas.microsoft.com/office/drawing/2014/main" id="{F43E1306-F83C-41B9-B30D-0CA49CFC59CE}"/>
                </a:ext>
              </a:extLst>
            </p:cNvPr>
            <p:cNvSpPr/>
            <p:nvPr/>
          </p:nvSpPr>
          <p:spPr>
            <a:xfrm>
              <a:off x="5913020" y="4943775"/>
              <a:ext cx="2134872" cy="654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>
                  <a:solidFill>
                    <a:schemeClr val="tx1"/>
                  </a:solidFill>
                </a:rPr>
                <a:t>FORUM POG</a:t>
              </a:r>
            </a:p>
            <a:p>
              <a:pPr algn="ctr"/>
              <a:r>
                <a:rPr lang="pl-PL" b="1" dirty="0">
                  <a:solidFill>
                    <a:schemeClr val="tx1"/>
                  </a:solidFill>
                </a:rPr>
                <a:t>DEBATY</a:t>
              </a:r>
            </a:p>
          </p:txBody>
        </p:sp>
        <p:sp>
          <p:nvSpPr>
            <p:cNvPr id="61" name="Prostokąt 60">
              <a:extLst>
                <a:ext uri="{FF2B5EF4-FFF2-40B4-BE49-F238E27FC236}">
                  <a16:creationId xmlns:a16="http://schemas.microsoft.com/office/drawing/2014/main" id="{FE8EB8E6-543F-4CBE-9C99-763A0C0B23B1}"/>
                </a:ext>
              </a:extLst>
            </p:cNvPr>
            <p:cNvSpPr/>
            <p:nvPr/>
          </p:nvSpPr>
          <p:spPr>
            <a:xfrm>
              <a:off x="3736649" y="4943775"/>
              <a:ext cx="2134872" cy="654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>
                  <a:solidFill>
                    <a:schemeClr val="tx1"/>
                  </a:solidFill>
                </a:rPr>
                <a:t>INTERAKTYWE DASHBOARDY</a:t>
              </a:r>
            </a:p>
          </p:txBody>
        </p:sp>
        <p:sp>
          <p:nvSpPr>
            <p:cNvPr id="49" name="Prostokąt 48">
              <a:extLst>
                <a:ext uri="{FF2B5EF4-FFF2-40B4-BE49-F238E27FC236}">
                  <a16:creationId xmlns:a16="http://schemas.microsoft.com/office/drawing/2014/main" id="{B7F28926-88DF-4323-BE45-2AA22CF01D50}"/>
                </a:ext>
              </a:extLst>
            </p:cNvPr>
            <p:cNvSpPr/>
            <p:nvPr/>
          </p:nvSpPr>
          <p:spPr>
            <a:xfrm>
              <a:off x="5888186" y="1576110"/>
              <a:ext cx="2134872" cy="654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>
                  <a:solidFill>
                    <a:schemeClr val="tx1"/>
                  </a:solidFill>
                </a:rPr>
                <a:t>REPOZYTORIUM</a:t>
              </a:r>
            </a:p>
            <a:p>
              <a:pPr algn="ctr"/>
              <a:r>
                <a:rPr lang="pl-PL" b="1" dirty="0">
                  <a:solidFill>
                    <a:schemeClr val="tx1"/>
                  </a:solidFill>
                </a:rPr>
                <a:t>BAZ DANYCH</a:t>
              </a:r>
            </a:p>
            <a:p>
              <a:pPr algn="ctr"/>
              <a:r>
                <a:rPr lang="pl-PL" b="1" dirty="0">
                  <a:solidFill>
                    <a:schemeClr val="tx1"/>
                  </a:solidFill>
                </a:rPr>
                <a:t>I RAPORTÓW</a:t>
              </a:r>
            </a:p>
          </p:txBody>
        </p:sp>
      </p:grpSp>
      <p:sp>
        <p:nvSpPr>
          <p:cNvPr id="101" name="Owal 100">
            <a:extLst>
              <a:ext uri="{FF2B5EF4-FFF2-40B4-BE49-F238E27FC236}">
                <a16:creationId xmlns:a16="http://schemas.microsoft.com/office/drawing/2014/main" id="{56DA18FA-CAED-4E8F-AE4E-6B9D09B7BB24}"/>
              </a:ext>
            </a:extLst>
          </p:cNvPr>
          <p:cNvSpPr/>
          <p:nvPr/>
        </p:nvSpPr>
        <p:spPr>
          <a:xfrm>
            <a:off x="6872386" y="1088433"/>
            <a:ext cx="408055" cy="44146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Symbol zastępczy obrazu 13">
            <a:extLst>
              <a:ext uri="{FF2B5EF4-FFF2-40B4-BE49-F238E27FC236}">
                <a16:creationId xmlns:a16="http://schemas.microsoft.com/office/drawing/2014/main" id="{849FB1DC-1751-44DB-8151-16FAEED4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83" y="260349"/>
            <a:ext cx="2499577" cy="45724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77476" y="148466"/>
            <a:ext cx="5060271" cy="688246"/>
          </a:xfrm>
        </p:spPr>
        <p:txBody>
          <a:bodyPr>
            <a:noAutofit/>
          </a:bodyPr>
          <a:lstStyle/>
          <a:p>
            <a:r>
              <a:rPr lang="pl-PL" dirty="0"/>
              <a:t>NARZĘDZIA POG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ymbol zastępczy numeru slajdu 14">
            <a:extLst>
              <a:ext uri="{FF2B5EF4-FFF2-40B4-BE49-F238E27FC236}">
                <a16:creationId xmlns:a16="http://schemas.microsoft.com/office/drawing/2014/main" id="{6133CD01-C3AB-4ABA-8B80-1C2FCFF92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D0E7-205A-4E3C-A6CF-F8F454C50C85}" type="slidenum">
              <a:rPr lang="pl-PL" smtClean="0"/>
              <a:pPr/>
              <a:t>12</a:t>
            </a:fld>
            <a:endParaRPr lang="pl-PL" dirty="0"/>
          </a:p>
        </p:txBody>
      </p:sp>
      <p:pic>
        <p:nvPicPr>
          <p:cNvPr id="55" name="Obraz 54">
            <a:extLst>
              <a:ext uri="{FF2B5EF4-FFF2-40B4-BE49-F238E27FC236}">
                <a16:creationId xmlns:a16="http://schemas.microsoft.com/office/drawing/2014/main" id="{75398251-1745-407F-A3F3-B39E70FDF7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746" y="199278"/>
            <a:ext cx="1761480" cy="586623"/>
          </a:xfrm>
          <a:prstGeom prst="rect">
            <a:avLst/>
          </a:prstGeom>
        </p:spPr>
      </p:pic>
      <p:sp>
        <p:nvSpPr>
          <p:cNvPr id="63" name="Owal 62">
            <a:extLst>
              <a:ext uri="{FF2B5EF4-FFF2-40B4-BE49-F238E27FC236}">
                <a16:creationId xmlns:a16="http://schemas.microsoft.com/office/drawing/2014/main" id="{C87B3368-610A-43F0-A3C5-B960AE83FFFB}"/>
              </a:ext>
            </a:extLst>
          </p:cNvPr>
          <p:cNvSpPr/>
          <p:nvPr/>
        </p:nvSpPr>
        <p:spPr>
          <a:xfrm>
            <a:off x="1943970" y="5099789"/>
            <a:ext cx="517559" cy="44478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5" name="Owal 64">
            <a:extLst>
              <a:ext uri="{FF2B5EF4-FFF2-40B4-BE49-F238E27FC236}">
                <a16:creationId xmlns:a16="http://schemas.microsoft.com/office/drawing/2014/main" id="{801913F0-D193-460B-BE0F-7B66B4810627}"/>
              </a:ext>
            </a:extLst>
          </p:cNvPr>
          <p:cNvSpPr/>
          <p:nvPr/>
        </p:nvSpPr>
        <p:spPr>
          <a:xfrm>
            <a:off x="1944208" y="3418667"/>
            <a:ext cx="487819" cy="44146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6" name="Owal 65">
            <a:extLst>
              <a:ext uri="{FF2B5EF4-FFF2-40B4-BE49-F238E27FC236}">
                <a16:creationId xmlns:a16="http://schemas.microsoft.com/office/drawing/2014/main" id="{6D36ADB9-62B8-4C5F-90B1-73B08B8640BA}"/>
              </a:ext>
            </a:extLst>
          </p:cNvPr>
          <p:cNvSpPr/>
          <p:nvPr/>
        </p:nvSpPr>
        <p:spPr>
          <a:xfrm>
            <a:off x="922291" y="4245899"/>
            <a:ext cx="488184" cy="4174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8" name="Prostokąt 67">
            <a:extLst>
              <a:ext uri="{FF2B5EF4-FFF2-40B4-BE49-F238E27FC236}">
                <a16:creationId xmlns:a16="http://schemas.microsoft.com/office/drawing/2014/main" id="{A2B95891-5C78-44EC-946E-24862F2F3249}"/>
              </a:ext>
            </a:extLst>
          </p:cNvPr>
          <p:cNvSpPr/>
          <p:nvPr/>
        </p:nvSpPr>
        <p:spPr>
          <a:xfrm>
            <a:off x="71356" y="4967232"/>
            <a:ext cx="2134872" cy="65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OFERTY PRACY / PRZETARGI</a:t>
            </a:r>
          </a:p>
        </p:txBody>
      </p:sp>
      <p:sp>
        <p:nvSpPr>
          <p:cNvPr id="70" name="Owal 69">
            <a:extLst>
              <a:ext uri="{FF2B5EF4-FFF2-40B4-BE49-F238E27FC236}">
                <a16:creationId xmlns:a16="http://schemas.microsoft.com/office/drawing/2014/main" id="{3EFA68A8-5885-46BE-A12D-EB6558EC66A1}"/>
              </a:ext>
            </a:extLst>
          </p:cNvPr>
          <p:cNvSpPr/>
          <p:nvPr/>
        </p:nvSpPr>
        <p:spPr>
          <a:xfrm>
            <a:off x="2004368" y="1788450"/>
            <a:ext cx="487818" cy="39709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1" name="Owal 70">
            <a:extLst>
              <a:ext uri="{FF2B5EF4-FFF2-40B4-BE49-F238E27FC236}">
                <a16:creationId xmlns:a16="http://schemas.microsoft.com/office/drawing/2014/main" id="{AD9E5E33-E9EA-4E62-A06B-AEA7BE751634}"/>
              </a:ext>
            </a:extLst>
          </p:cNvPr>
          <p:cNvSpPr/>
          <p:nvPr/>
        </p:nvSpPr>
        <p:spPr>
          <a:xfrm>
            <a:off x="922291" y="2621131"/>
            <a:ext cx="487818" cy="39709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56" name="Grupa 55">
            <a:extLst>
              <a:ext uri="{FF2B5EF4-FFF2-40B4-BE49-F238E27FC236}">
                <a16:creationId xmlns:a16="http://schemas.microsoft.com/office/drawing/2014/main" id="{B6103F63-D42B-4766-9B1E-726361F7DCA3}"/>
              </a:ext>
            </a:extLst>
          </p:cNvPr>
          <p:cNvGrpSpPr/>
          <p:nvPr/>
        </p:nvGrpSpPr>
        <p:grpSpPr>
          <a:xfrm>
            <a:off x="9599385" y="1047735"/>
            <a:ext cx="2360588" cy="1994918"/>
            <a:chOff x="6796477" y="1471995"/>
            <a:chExt cx="4522381" cy="3440493"/>
          </a:xfrm>
        </p:grpSpPr>
        <p:sp>
          <p:nvSpPr>
            <p:cNvPr id="57" name="Strzałka: w prawo 56">
              <a:extLst>
                <a:ext uri="{FF2B5EF4-FFF2-40B4-BE49-F238E27FC236}">
                  <a16:creationId xmlns:a16="http://schemas.microsoft.com/office/drawing/2014/main" id="{24735B41-4D4A-40BF-A969-6C8F5392DC71}"/>
                </a:ext>
              </a:extLst>
            </p:cNvPr>
            <p:cNvSpPr/>
            <p:nvPr/>
          </p:nvSpPr>
          <p:spPr>
            <a:xfrm rot="2039485">
              <a:off x="7356328" y="2286551"/>
              <a:ext cx="576064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8" name="Strzałka: w prawo 57">
              <a:extLst>
                <a:ext uri="{FF2B5EF4-FFF2-40B4-BE49-F238E27FC236}">
                  <a16:creationId xmlns:a16="http://schemas.microsoft.com/office/drawing/2014/main" id="{5AC7632E-4833-41F3-80EF-E8C46C6D48D8}"/>
                </a:ext>
              </a:extLst>
            </p:cNvPr>
            <p:cNvSpPr/>
            <p:nvPr/>
          </p:nvSpPr>
          <p:spPr>
            <a:xfrm rot="8416373" flipV="1">
              <a:off x="7379409" y="3553081"/>
              <a:ext cx="576064" cy="14477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Prostokąt 59">
              <a:extLst>
                <a:ext uri="{FF2B5EF4-FFF2-40B4-BE49-F238E27FC236}">
                  <a16:creationId xmlns:a16="http://schemas.microsoft.com/office/drawing/2014/main" id="{D289279B-1869-4C54-A1F5-E06BE76F89F0}"/>
                </a:ext>
              </a:extLst>
            </p:cNvPr>
            <p:cNvSpPr/>
            <p:nvPr/>
          </p:nvSpPr>
          <p:spPr>
            <a:xfrm>
              <a:off x="6908707" y="1550665"/>
              <a:ext cx="2146937" cy="168746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noFill/>
              </a:endParaRPr>
            </a:p>
          </p:txBody>
        </p:sp>
        <p:sp>
          <p:nvSpPr>
            <p:cNvPr id="73" name="Prostokąt 72">
              <a:extLst>
                <a:ext uri="{FF2B5EF4-FFF2-40B4-BE49-F238E27FC236}">
                  <a16:creationId xmlns:a16="http://schemas.microsoft.com/office/drawing/2014/main" id="{4F069F5C-7B2B-4899-A544-62BEDE865F3D}"/>
                </a:ext>
              </a:extLst>
            </p:cNvPr>
            <p:cNvSpPr/>
            <p:nvPr/>
          </p:nvSpPr>
          <p:spPr>
            <a:xfrm>
              <a:off x="6909434" y="3197064"/>
              <a:ext cx="2152225" cy="170939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noFill/>
              </a:endParaRPr>
            </a:p>
          </p:txBody>
        </p:sp>
        <p:sp>
          <p:nvSpPr>
            <p:cNvPr id="74" name="Prostokąt 73">
              <a:extLst>
                <a:ext uri="{FF2B5EF4-FFF2-40B4-BE49-F238E27FC236}">
                  <a16:creationId xmlns:a16="http://schemas.microsoft.com/office/drawing/2014/main" id="{367540A3-0B0B-42B3-9DA5-D50941F26ACE}"/>
                </a:ext>
              </a:extLst>
            </p:cNvPr>
            <p:cNvSpPr/>
            <p:nvPr/>
          </p:nvSpPr>
          <p:spPr>
            <a:xfrm>
              <a:off x="9052521" y="1550665"/>
              <a:ext cx="2207761" cy="170939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noFill/>
              </a:endParaRPr>
            </a:p>
          </p:txBody>
        </p:sp>
        <p:sp>
          <p:nvSpPr>
            <p:cNvPr id="75" name="Prostokąt 74">
              <a:extLst>
                <a:ext uri="{FF2B5EF4-FFF2-40B4-BE49-F238E27FC236}">
                  <a16:creationId xmlns:a16="http://schemas.microsoft.com/office/drawing/2014/main" id="{E5198C26-BCFF-4707-AE1C-D9C7BE74BE22}"/>
                </a:ext>
              </a:extLst>
            </p:cNvPr>
            <p:cNvSpPr/>
            <p:nvPr/>
          </p:nvSpPr>
          <p:spPr>
            <a:xfrm>
              <a:off x="9052521" y="3191759"/>
              <a:ext cx="2207761" cy="172072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noFill/>
              </a:endParaRPr>
            </a:p>
          </p:txBody>
        </p:sp>
        <p:sp>
          <p:nvSpPr>
            <p:cNvPr id="76" name="Owal 75">
              <a:extLst>
                <a:ext uri="{FF2B5EF4-FFF2-40B4-BE49-F238E27FC236}">
                  <a16:creationId xmlns:a16="http://schemas.microsoft.com/office/drawing/2014/main" id="{217D2B13-BE78-48D3-BE11-3480266ADF15}"/>
                </a:ext>
              </a:extLst>
            </p:cNvPr>
            <p:cNvSpPr/>
            <p:nvPr/>
          </p:nvSpPr>
          <p:spPr>
            <a:xfrm>
              <a:off x="8858352" y="2199314"/>
              <a:ext cx="408055" cy="4414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7" name="Owal 76">
              <a:extLst>
                <a:ext uri="{FF2B5EF4-FFF2-40B4-BE49-F238E27FC236}">
                  <a16:creationId xmlns:a16="http://schemas.microsoft.com/office/drawing/2014/main" id="{8BB5DF05-1EF0-405F-B684-B5E1F192B53E}"/>
                </a:ext>
              </a:extLst>
            </p:cNvPr>
            <p:cNvSpPr/>
            <p:nvPr/>
          </p:nvSpPr>
          <p:spPr>
            <a:xfrm>
              <a:off x="8858352" y="3911571"/>
              <a:ext cx="456071" cy="39805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8" name="Owal 77">
              <a:extLst>
                <a:ext uri="{FF2B5EF4-FFF2-40B4-BE49-F238E27FC236}">
                  <a16:creationId xmlns:a16="http://schemas.microsoft.com/office/drawing/2014/main" id="{1C588D2B-336D-4327-9B7D-C81136AAC246}"/>
                </a:ext>
              </a:extLst>
            </p:cNvPr>
            <p:cNvSpPr/>
            <p:nvPr/>
          </p:nvSpPr>
          <p:spPr>
            <a:xfrm>
              <a:off x="7675847" y="3000038"/>
              <a:ext cx="517559" cy="44478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9" name="Owal 78">
              <a:extLst>
                <a:ext uri="{FF2B5EF4-FFF2-40B4-BE49-F238E27FC236}">
                  <a16:creationId xmlns:a16="http://schemas.microsoft.com/office/drawing/2014/main" id="{E8493E06-1C1B-4B79-9188-4C928070EAFE}"/>
                </a:ext>
              </a:extLst>
            </p:cNvPr>
            <p:cNvSpPr/>
            <p:nvPr/>
          </p:nvSpPr>
          <p:spPr>
            <a:xfrm>
              <a:off x="9929025" y="2999067"/>
              <a:ext cx="487818" cy="398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0" name="Prostokąt 79">
              <a:extLst>
                <a:ext uri="{FF2B5EF4-FFF2-40B4-BE49-F238E27FC236}">
                  <a16:creationId xmlns:a16="http://schemas.microsoft.com/office/drawing/2014/main" id="{228E3177-AFA1-4F3C-9A1D-E96D188B0F48}"/>
                </a:ext>
              </a:extLst>
            </p:cNvPr>
            <p:cNvSpPr/>
            <p:nvPr/>
          </p:nvSpPr>
          <p:spPr>
            <a:xfrm>
              <a:off x="6906616" y="2231615"/>
              <a:ext cx="2134872" cy="654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050" b="1" dirty="0">
                  <a:solidFill>
                    <a:schemeClr val="tx1"/>
                  </a:solidFill>
                </a:rPr>
                <a:t>DANE</a:t>
              </a:r>
            </a:p>
          </p:txBody>
        </p:sp>
        <p:sp>
          <p:nvSpPr>
            <p:cNvPr id="81" name="Prostokąt 80">
              <a:extLst>
                <a:ext uri="{FF2B5EF4-FFF2-40B4-BE49-F238E27FC236}">
                  <a16:creationId xmlns:a16="http://schemas.microsoft.com/office/drawing/2014/main" id="{3DEE5F45-9B12-43D2-B696-7BF9C782B2BF}"/>
                </a:ext>
              </a:extLst>
            </p:cNvPr>
            <p:cNvSpPr/>
            <p:nvPr/>
          </p:nvSpPr>
          <p:spPr>
            <a:xfrm>
              <a:off x="8997590" y="2236761"/>
              <a:ext cx="2321268" cy="5235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000" b="1" dirty="0">
                  <a:solidFill>
                    <a:schemeClr val="tx1"/>
                  </a:solidFill>
                </a:rPr>
                <a:t>INTERPRETACJA</a:t>
              </a:r>
            </a:p>
          </p:txBody>
        </p:sp>
        <p:sp>
          <p:nvSpPr>
            <p:cNvPr id="82" name="Prostokąt 81">
              <a:extLst>
                <a:ext uri="{FF2B5EF4-FFF2-40B4-BE49-F238E27FC236}">
                  <a16:creationId xmlns:a16="http://schemas.microsoft.com/office/drawing/2014/main" id="{1F128B71-7DA7-4ED3-B207-6504779AD227}"/>
                </a:ext>
              </a:extLst>
            </p:cNvPr>
            <p:cNvSpPr/>
            <p:nvPr/>
          </p:nvSpPr>
          <p:spPr>
            <a:xfrm>
              <a:off x="9061660" y="3851014"/>
              <a:ext cx="2134872" cy="654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050" b="1" dirty="0">
                  <a:solidFill>
                    <a:schemeClr val="bg1"/>
                  </a:solidFill>
                </a:rPr>
                <a:t>PREZENTACJA</a:t>
              </a:r>
            </a:p>
          </p:txBody>
        </p:sp>
        <p:pic>
          <p:nvPicPr>
            <p:cNvPr id="83" name="Grafika 82" descr="Książki">
              <a:extLst>
                <a:ext uri="{FF2B5EF4-FFF2-40B4-BE49-F238E27FC236}">
                  <a16:creationId xmlns:a16="http://schemas.microsoft.com/office/drawing/2014/main" id="{034FFB3E-9C60-4D99-81F0-144F59549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976873" y="1548499"/>
              <a:ext cx="768618" cy="768618"/>
            </a:xfrm>
            <a:prstGeom prst="rect">
              <a:avLst/>
            </a:prstGeom>
          </p:spPr>
        </p:pic>
        <p:pic>
          <p:nvPicPr>
            <p:cNvPr id="84" name="Grafika 83" descr="Prezentacja z wykresem słupkowym">
              <a:extLst>
                <a:ext uri="{FF2B5EF4-FFF2-40B4-BE49-F238E27FC236}">
                  <a16:creationId xmlns:a16="http://schemas.microsoft.com/office/drawing/2014/main" id="{34B0A833-7D45-43ED-85B7-01DBB7E4D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397678" y="3201457"/>
              <a:ext cx="849319" cy="849319"/>
            </a:xfrm>
            <a:prstGeom prst="rect">
              <a:avLst/>
            </a:prstGeom>
          </p:spPr>
        </p:pic>
        <p:pic>
          <p:nvPicPr>
            <p:cNvPr id="85" name="Grafika 84" descr="Grupa docelowa">
              <a:extLst>
                <a:ext uri="{FF2B5EF4-FFF2-40B4-BE49-F238E27FC236}">
                  <a16:creationId xmlns:a16="http://schemas.microsoft.com/office/drawing/2014/main" id="{24394EC2-6F32-408A-9504-490E1C477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379268" y="1471995"/>
              <a:ext cx="836784" cy="836784"/>
            </a:xfrm>
            <a:prstGeom prst="rect">
              <a:avLst/>
            </a:prstGeom>
          </p:spPr>
        </p:pic>
        <p:pic>
          <p:nvPicPr>
            <p:cNvPr id="86" name="Grafika 85" descr="Uścisk dłoni">
              <a:extLst>
                <a:ext uri="{FF2B5EF4-FFF2-40B4-BE49-F238E27FC236}">
                  <a16:creationId xmlns:a16="http://schemas.microsoft.com/office/drawing/2014/main" id="{C8F2C752-F1EC-4B81-AEAE-078B040B8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185117" y="3130313"/>
              <a:ext cx="812475" cy="812475"/>
            </a:xfrm>
            <a:prstGeom prst="rect">
              <a:avLst/>
            </a:prstGeom>
          </p:spPr>
        </p:pic>
        <p:sp>
          <p:nvSpPr>
            <p:cNvPr id="87" name="Prostokąt 86">
              <a:extLst>
                <a:ext uri="{FF2B5EF4-FFF2-40B4-BE49-F238E27FC236}">
                  <a16:creationId xmlns:a16="http://schemas.microsoft.com/office/drawing/2014/main" id="{DD7EE6D2-A5FF-4DA0-AA8C-CE9810DBA692}"/>
                </a:ext>
              </a:extLst>
            </p:cNvPr>
            <p:cNvSpPr/>
            <p:nvPr/>
          </p:nvSpPr>
          <p:spPr>
            <a:xfrm>
              <a:off x="6796477" y="3861919"/>
              <a:ext cx="2134872" cy="654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050" b="1" dirty="0">
                  <a:solidFill>
                    <a:schemeClr val="bg1"/>
                  </a:solidFill>
                </a:rPr>
                <a:t>PROMOCJA</a:t>
              </a:r>
            </a:p>
            <a:p>
              <a:pPr algn="ctr"/>
              <a:r>
                <a:rPr lang="pl-PL" sz="1050" b="1" dirty="0">
                  <a:solidFill>
                    <a:schemeClr val="bg1"/>
                  </a:solidFill>
                </a:rPr>
                <a:t>WIEDZY</a:t>
              </a:r>
            </a:p>
          </p:txBody>
        </p:sp>
        <p:pic>
          <p:nvPicPr>
            <p:cNvPr id="88" name="Grafika 87" descr="Głowa z kołami zębatymi">
              <a:extLst>
                <a:ext uri="{FF2B5EF4-FFF2-40B4-BE49-F238E27FC236}">
                  <a16:creationId xmlns:a16="http://schemas.microsoft.com/office/drawing/2014/main" id="{054A0459-BA23-484A-96C3-03E70FA5C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120872" y="1592727"/>
              <a:ext cx="839616" cy="657190"/>
            </a:xfrm>
            <a:prstGeom prst="rect">
              <a:avLst/>
            </a:prstGeom>
          </p:spPr>
        </p:pic>
        <p:pic>
          <p:nvPicPr>
            <p:cNvPr id="89" name="Grafika 88" descr="Trend wzrostowy">
              <a:extLst>
                <a:ext uri="{FF2B5EF4-FFF2-40B4-BE49-F238E27FC236}">
                  <a16:creationId xmlns:a16="http://schemas.microsoft.com/office/drawing/2014/main" id="{5478184C-522E-4EB6-A8C9-BF5ADAEBD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9033573" y="3194872"/>
              <a:ext cx="831702" cy="831702"/>
            </a:xfrm>
            <a:prstGeom prst="rect">
              <a:avLst/>
            </a:prstGeom>
          </p:spPr>
        </p:pic>
        <p:pic>
          <p:nvPicPr>
            <p:cNvPr id="90" name="Grafika 89" descr="Gazeta">
              <a:extLst>
                <a:ext uri="{FF2B5EF4-FFF2-40B4-BE49-F238E27FC236}">
                  <a16:creationId xmlns:a16="http://schemas.microsoft.com/office/drawing/2014/main" id="{3CB26F80-ADFE-4BEA-A8FA-6E7597321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270935" y="1558544"/>
              <a:ext cx="790994" cy="790994"/>
            </a:xfrm>
            <a:prstGeom prst="rect">
              <a:avLst/>
            </a:prstGeom>
          </p:spPr>
        </p:pic>
        <p:pic>
          <p:nvPicPr>
            <p:cNvPr id="91" name="Grafika 90" descr="Przegląd klientów (od prawej do lewej)">
              <a:extLst>
                <a:ext uri="{FF2B5EF4-FFF2-40B4-BE49-F238E27FC236}">
                  <a16:creationId xmlns:a16="http://schemas.microsoft.com/office/drawing/2014/main" id="{4BE5BB7C-9276-49F7-8878-EFC766761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6890785" y="3211228"/>
              <a:ext cx="718501" cy="718501"/>
            </a:xfrm>
            <a:prstGeom prst="rect">
              <a:avLst/>
            </a:prstGeom>
          </p:spPr>
        </p:pic>
      </p:grpSp>
      <p:sp>
        <p:nvSpPr>
          <p:cNvPr id="92" name="Owal 91">
            <a:extLst>
              <a:ext uri="{FF2B5EF4-FFF2-40B4-BE49-F238E27FC236}">
                <a16:creationId xmlns:a16="http://schemas.microsoft.com/office/drawing/2014/main" id="{238DE245-E8E4-433F-8E97-0A6396ED65B2}"/>
              </a:ext>
            </a:extLst>
          </p:cNvPr>
          <p:cNvSpPr/>
          <p:nvPr/>
        </p:nvSpPr>
        <p:spPr>
          <a:xfrm>
            <a:off x="4544448" y="2814333"/>
            <a:ext cx="438348" cy="44146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3" name="Owal 92">
            <a:extLst>
              <a:ext uri="{FF2B5EF4-FFF2-40B4-BE49-F238E27FC236}">
                <a16:creationId xmlns:a16="http://schemas.microsoft.com/office/drawing/2014/main" id="{69C490B4-99BF-4A02-B304-36D4F27E20BC}"/>
              </a:ext>
            </a:extLst>
          </p:cNvPr>
          <p:cNvSpPr/>
          <p:nvPr/>
        </p:nvSpPr>
        <p:spPr>
          <a:xfrm>
            <a:off x="4360936" y="1171221"/>
            <a:ext cx="487819" cy="40604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4" name="Owal 93">
            <a:extLst>
              <a:ext uri="{FF2B5EF4-FFF2-40B4-BE49-F238E27FC236}">
                <a16:creationId xmlns:a16="http://schemas.microsoft.com/office/drawing/2014/main" id="{161CD5DF-DB14-44EE-A429-7ACCAEB182BB}"/>
              </a:ext>
            </a:extLst>
          </p:cNvPr>
          <p:cNvSpPr/>
          <p:nvPr/>
        </p:nvSpPr>
        <p:spPr>
          <a:xfrm>
            <a:off x="8793838" y="1181670"/>
            <a:ext cx="428552" cy="41223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5" name="Owal 94">
            <a:extLst>
              <a:ext uri="{FF2B5EF4-FFF2-40B4-BE49-F238E27FC236}">
                <a16:creationId xmlns:a16="http://schemas.microsoft.com/office/drawing/2014/main" id="{BDBE20D3-900E-4B59-88FB-DC4A81E6FF44}"/>
              </a:ext>
            </a:extLst>
          </p:cNvPr>
          <p:cNvSpPr/>
          <p:nvPr/>
        </p:nvSpPr>
        <p:spPr>
          <a:xfrm>
            <a:off x="8606305" y="1186887"/>
            <a:ext cx="438348" cy="44146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6" name="Owal 95">
            <a:extLst>
              <a:ext uri="{FF2B5EF4-FFF2-40B4-BE49-F238E27FC236}">
                <a16:creationId xmlns:a16="http://schemas.microsoft.com/office/drawing/2014/main" id="{D4CE6CDE-FEB6-42F0-9758-92BED0ECEB9E}"/>
              </a:ext>
            </a:extLst>
          </p:cNvPr>
          <p:cNvSpPr/>
          <p:nvPr/>
        </p:nvSpPr>
        <p:spPr>
          <a:xfrm>
            <a:off x="8949049" y="2812963"/>
            <a:ext cx="438348" cy="3762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7" name="Owal 96">
            <a:extLst>
              <a:ext uri="{FF2B5EF4-FFF2-40B4-BE49-F238E27FC236}">
                <a16:creationId xmlns:a16="http://schemas.microsoft.com/office/drawing/2014/main" id="{37F380DD-4968-4D54-958E-946964223391}"/>
              </a:ext>
            </a:extLst>
          </p:cNvPr>
          <p:cNvSpPr/>
          <p:nvPr/>
        </p:nvSpPr>
        <p:spPr>
          <a:xfrm>
            <a:off x="8949049" y="4496828"/>
            <a:ext cx="471733" cy="44478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8" name="Owal 97">
            <a:extLst>
              <a:ext uri="{FF2B5EF4-FFF2-40B4-BE49-F238E27FC236}">
                <a16:creationId xmlns:a16="http://schemas.microsoft.com/office/drawing/2014/main" id="{6D39235C-EF5E-46F9-A14A-5AF8FAA0CFFA}"/>
              </a:ext>
            </a:extLst>
          </p:cNvPr>
          <p:cNvSpPr/>
          <p:nvPr/>
        </p:nvSpPr>
        <p:spPr>
          <a:xfrm>
            <a:off x="4547022" y="4478844"/>
            <a:ext cx="456071" cy="39805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9" name="Owal 98">
            <a:extLst>
              <a:ext uri="{FF2B5EF4-FFF2-40B4-BE49-F238E27FC236}">
                <a16:creationId xmlns:a16="http://schemas.microsoft.com/office/drawing/2014/main" id="{C48384E4-C4CD-4F75-A6A1-D8B3954877CC}"/>
              </a:ext>
            </a:extLst>
          </p:cNvPr>
          <p:cNvSpPr/>
          <p:nvPr/>
        </p:nvSpPr>
        <p:spPr>
          <a:xfrm>
            <a:off x="6470871" y="4435427"/>
            <a:ext cx="487819" cy="44146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0" name="Owal 99">
            <a:extLst>
              <a:ext uri="{FF2B5EF4-FFF2-40B4-BE49-F238E27FC236}">
                <a16:creationId xmlns:a16="http://schemas.microsoft.com/office/drawing/2014/main" id="{3775C0DB-BB0A-444D-8E87-22F5564F2998}"/>
              </a:ext>
            </a:extLst>
          </p:cNvPr>
          <p:cNvSpPr/>
          <p:nvPr/>
        </p:nvSpPr>
        <p:spPr>
          <a:xfrm>
            <a:off x="6729650" y="4431164"/>
            <a:ext cx="487819" cy="44478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3" name="Owal 102">
            <a:extLst>
              <a:ext uri="{FF2B5EF4-FFF2-40B4-BE49-F238E27FC236}">
                <a16:creationId xmlns:a16="http://schemas.microsoft.com/office/drawing/2014/main" id="{0F1D4A4E-3025-43D7-8049-E8A1D68B7F13}"/>
              </a:ext>
            </a:extLst>
          </p:cNvPr>
          <p:cNvSpPr/>
          <p:nvPr/>
        </p:nvSpPr>
        <p:spPr>
          <a:xfrm>
            <a:off x="4178798" y="1166621"/>
            <a:ext cx="456071" cy="39805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4" name="Owal 103">
            <a:extLst>
              <a:ext uri="{FF2B5EF4-FFF2-40B4-BE49-F238E27FC236}">
                <a16:creationId xmlns:a16="http://schemas.microsoft.com/office/drawing/2014/main" id="{982F2454-6844-4C43-8C6F-1A8C21DF6A11}"/>
              </a:ext>
            </a:extLst>
          </p:cNvPr>
          <p:cNvSpPr/>
          <p:nvPr/>
        </p:nvSpPr>
        <p:spPr>
          <a:xfrm>
            <a:off x="8384145" y="1211321"/>
            <a:ext cx="456071" cy="39805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5" name="Owal 104">
            <a:extLst>
              <a:ext uri="{FF2B5EF4-FFF2-40B4-BE49-F238E27FC236}">
                <a16:creationId xmlns:a16="http://schemas.microsoft.com/office/drawing/2014/main" id="{C115F0FB-3F17-46C4-81DD-CF1594F89657}"/>
              </a:ext>
            </a:extLst>
          </p:cNvPr>
          <p:cNvSpPr/>
          <p:nvPr/>
        </p:nvSpPr>
        <p:spPr>
          <a:xfrm>
            <a:off x="8252386" y="1199302"/>
            <a:ext cx="438348" cy="4122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6" name="Owal 105">
            <a:extLst>
              <a:ext uri="{FF2B5EF4-FFF2-40B4-BE49-F238E27FC236}">
                <a16:creationId xmlns:a16="http://schemas.microsoft.com/office/drawing/2014/main" id="{8875827E-075D-41F7-A255-BB0963CC1EDF}"/>
              </a:ext>
            </a:extLst>
          </p:cNvPr>
          <p:cNvSpPr/>
          <p:nvPr/>
        </p:nvSpPr>
        <p:spPr>
          <a:xfrm>
            <a:off x="8737405" y="2801724"/>
            <a:ext cx="456071" cy="39805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175946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obrazu 13">
            <a:extLst>
              <a:ext uri="{FF2B5EF4-FFF2-40B4-BE49-F238E27FC236}">
                <a16:creationId xmlns:a16="http://schemas.microsoft.com/office/drawing/2014/main" id="{2ABCA4C5-9352-422A-A0EC-F78BD7FDC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83" y="260349"/>
            <a:ext cx="2499577" cy="457240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B2E03438-4EFC-4222-BB31-768B588B3258}"/>
              </a:ext>
            </a:extLst>
          </p:cNvPr>
          <p:cNvSpPr txBox="1">
            <a:spLocks/>
          </p:cNvSpPr>
          <p:nvPr/>
        </p:nvSpPr>
        <p:spPr>
          <a:xfrm>
            <a:off x="3071664" y="124793"/>
            <a:ext cx="6402391" cy="618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dirty="0">
                <a:latin typeface="Arial" panose="020B0604020202020204" pitchFamily="34" charset="0"/>
                <a:cs typeface="Arial" panose="020B0604020202020204" pitchFamily="34" charset="0"/>
              </a:rPr>
              <a:t>Wizja POG vs. sztuczna inteligencja AI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8D80307-90C4-4A72-A18E-48656A42F6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867" y="59040"/>
            <a:ext cx="1761480" cy="586623"/>
          </a:xfrm>
          <a:prstGeom prst="rect">
            <a:avLst/>
          </a:prstGeom>
        </p:spPr>
      </p:pic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34E405CB-F127-466D-BD61-AC3F1DA5A683}"/>
              </a:ext>
            </a:extLst>
          </p:cNvPr>
          <p:cNvSpPr txBox="1">
            <a:spLocks/>
          </p:cNvSpPr>
          <p:nvPr/>
        </p:nvSpPr>
        <p:spPr>
          <a:xfrm>
            <a:off x="249065" y="853372"/>
            <a:ext cx="5740099" cy="589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4B4CE0DF-8F31-4125-ACB3-7B28CEF4B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383" y="1015809"/>
            <a:ext cx="4463989" cy="3001001"/>
          </a:xfrm>
          <a:prstGeom prst="rect">
            <a:avLst/>
          </a:prstGeom>
        </p:spPr>
      </p:pic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D6B2C998-C296-43B2-A3F1-16F05AF378CC}"/>
              </a:ext>
            </a:extLst>
          </p:cNvPr>
          <p:cNvSpPr txBox="1">
            <a:spLocks/>
          </p:cNvSpPr>
          <p:nvPr/>
        </p:nvSpPr>
        <p:spPr>
          <a:xfrm>
            <a:off x="4741754" y="1015809"/>
            <a:ext cx="6639986" cy="3981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Jak nowe technologię wpłyną na możliwości pozyskiwania i analizy danych?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jaki sposób wykorzystać AI do interpretacji, analizy, prognozowania w POG?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Jaki zagrożenia mogą wyniknąć z wykorzystania AI lub konkurowania z narzędziami opartymi o AI?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642CCAC-3378-471D-A4F1-352AC8FD98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2389" y="4123735"/>
            <a:ext cx="6336704" cy="260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86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1524000" y="2884228"/>
            <a:ext cx="9144000" cy="1089543"/>
          </a:xfrm>
        </p:spPr>
        <p:txBody>
          <a:bodyPr>
            <a:norm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Dziękuję za uwagę.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5090754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ymbol zastępczy obrazu 13">
            <a:extLst>
              <a:ext uri="{FF2B5EF4-FFF2-40B4-BE49-F238E27FC236}">
                <a16:creationId xmlns:a16="http://schemas.microsoft.com/office/drawing/2014/main" id="{849FB1DC-1751-44DB-8151-16FAEED4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83" y="260349"/>
            <a:ext cx="2499577" cy="45724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35456" y="169636"/>
            <a:ext cx="3309905" cy="688246"/>
          </a:xfrm>
        </p:spPr>
        <p:txBody>
          <a:bodyPr>
            <a:normAutofit/>
          </a:bodyPr>
          <a:lstStyle/>
          <a:p>
            <a:r>
              <a:rPr lang="pl-PL" dirty="0"/>
              <a:t>KONCEPCJA POG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8239" y="2204864"/>
            <a:ext cx="4035553" cy="5976202"/>
          </a:xfrm>
        </p:spPr>
        <p:txBody>
          <a:bodyPr>
            <a:noAutofit/>
          </a:bodyPr>
          <a:lstStyle/>
          <a:p>
            <a:endParaRPr lang="pl-PL" sz="1800" dirty="0"/>
          </a:p>
          <a:p>
            <a:pPr marL="0" indent="0">
              <a:buNone/>
            </a:pPr>
            <a:r>
              <a:rPr lang="pl-PL" sz="1800" dirty="0"/>
              <a:t>                                                                                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ymbol zastępczy numeru slajdu 14">
            <a:extLst>
              <a:ext uri="{FF2B5EF4-FFF2-40B4-BE49-F238E27FC236}">
                <a16:creationId xmlns:a16="http://schemas.microsoft.com/office/drawing/2014/main" id="{6133CD01-C3AB-4ABA-8B80-1C2FCFF92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D0E7-205A-4E3C-A6CF-F8F454C50C85}" type="slidenum">
              <a:rPr lang="pl-PL" smtClean="0"/>
              <a:pPr/>
              <a:t>2</a:t>
            </a:fld>
            <a:endParaRPr lang="pl-PL" dirty="0"/>
          </a:p>
        </p:txBody>
      </p:sp>
      <p:sp>
        <p:nvSpPr>
          <p:cNvPr id="26" name="Symbol zastępczy zawartości 2">
            <a:extLst>
              <a:ext uri="{FF2B5EF4-FFF2-40B4-BE49-F238E27FC236}">
                <a16:creationId xmlns:a16="http://schemas.microsoft.com/office/drawing/2014/main" id="{8EE23416-22E7-447E-BF28-1AF76EA9329B}"/>
              </a:ext>
            </a:extLst>
          </p:cNvPr>
          <p:cNvSpPr txBox="1">
            <a:spLocks/>
          </p:cNvSpPr>
          <p:nvPr/>
        </p:nvSpPr>
        <p:spPr>
          <a:xfrm>
            <a:off x="180141" y="5454091"/>
            <a:ext cx="9776345" cy="1316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Cel: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Stworzenie jednolitego/spójnego narzędzia pozwalającego na pełne zrozumienie, pogłębienie wiedzy i obserwację/monitoring procesów w gospodarce i rynku pracy Województwa Pomorskiego. </a:t>
            </a:r>
          </a:p>
          <a:p>
            <a:pPr marL="0" indent="0"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Obraz 23">
            <a:extLst>
              <a:ext uri="{FF2B5EF4-FFF2-40B4-BE49-F238E27FC236}">
                <a16:creationId xmlns:a16="http://schemas.microsoft.com/office/drawing/2014/main" id="{8167D9DB-4F7A-49CD-89EB-FD80654AA5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746" y="199278"/>
            <a:ext cx="1761480" cy="586623"/>
          </a:xfrm>
          <a:prstGeom prst="rect">
            <a:avLst/>
          </a:prstGeom>
        </p:spPr>
      </p:pic>
      <p:grpSp>
        <p:nvGrpSpPr>
          <p:cNvPr id="4" name="Grupa 3">
            <a:extLst>
              <a:ext uri="{FF2B5EF4-FFF2-40B4-BE49-F238E27FC236}">
                <a16:creationId xmlns:a16="http://schemas.microsoft.com/office/drawing/2014/main" id="{818BB3AC-55DB-47F0-AD4C-AD557A388ED1}"/>
              </a:ext>
            </a:extLst>
          </p:cNvPr>
          <p:cNvGrpSpPr/>
          <p:nvPr/>
        </p:nvGrpSpPr>
        <p:grpSpPr>
          <a:xfrm>
            <a:off x="4633750" y="2321707"/>
            <a:ext cx="3119273" cy="2829936"/>
            <a:chOff x="5679774" y="2529191"/>
            <a:chExt cx="2723729" cy="2128611"/>
          </a:xfrm>
        </p:grpSpPr>
        <p:sp>
          <p:nvSpPr>
            <p:cNvPr id="27" name="Prostokąt 26">
              <a:extLst>
                <a:ext uri="{FF2B5EF4-FFF2-40B4-BE49-F238E27FC236}">
                  <a16:creationId xmlns:a16="http://schemas.microsoft.com/office/drawing/2014/main" id="{4069F1DD-17D9-4F04-94FD-F010B9F44B7B}"/>
                </a:ext>
              </a:extLst>
            </p:cNvPr>
            <p:cNvSpPr/>
            <p:nvPr/>
          </p:nvSpPr>
          <p:spPr>
            <a:xfrm>
              <a:off x="5944435" y="2782775"/>
              <a:ext cx="2232241" cy="170474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noFill/>
              </a:endParaRPr>
            </a:p>
          </p:txBody>
        </p:sp>
        <p:sp>
          <p:nvSpPr>
            <p:cNvPr id="29" name="Owal 28">
              <a:extLst>
                <a:ext uri="{FF2B5EF4-FFF2-40B4-BE49-F238E27FC236}">
                  <a16:creationId xmlns:a16="http://schemas.microsoft.com/office/drawing/2014/main" id="{56FDDE94-67CA-4BA5-A061-AACA3A5DCAED}"/>
                </a:ext>
              </a:extLst>
            </p:cNvPr>
            <p:cNvSpPr/>
            <p:nvPr/>
          </p:nvSpPr>
          <p:spPr>
            <a:xfrm>
              <a:off x="6799564" y="2529191"/>
              <a:ext cx="487818" cy="39709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0" name="Owal 29">
              <a:extLst>
                <a:ext uri="{FF2B5EF4-FFF2-40B4-BE49-F238E27FC236}">
                  <a16:creationId xmlns:a16="http://schemas.microsoft.com/office/drawing/2014/main" id="{7514AEFC-5961-4227-8925-06DAA858334D}"/>
                </a:ext>
              </a:extLst>
            </p:cNvPr>
            <p:cNvSpPr/>
            <p:nvPr/>
          </p:nvSpPr>
          <p:spPr>
            <a:xfrm>
              <a:off x="5679774" y="3407804"/>
              <a:ext cx="487818" cy="39709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1" name="Owal 30">
              <a:extLst>
                <a:ext uri="{FF2B5EF4-FFF2-40B4-BE49-F238E27FC236}">
                  <a16:creationId xmlns:a16="http://schemas.microsoft.com/office/drawing/2014/main" id="{3F1CF8D3-1D3C-40EA-84E9-FE28FE7B0C40}"/>
                </a:ext>
              </a:extLst>
            </p:cNvPr>
            <p:cNvSpPr/>
            <p:nvPr/>
          </p:nvSpPr>
          <p:spPr>
            <a:xfrm>
              <a:off x="7915685" y="3377261"/>
              <a:ext cx="487818" cy="39709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2" name="Owal 31">
              <a:extLst>
                <a:ext uri="{FF2B5EF4-FFF2-40B4-BE49-F238E27FC236}">
                  <a16:creationId xmlns:a16="http://schemas.microsoft.com/office/drawing/2014/main" id="{9B9FFB4A-76FE-4F4A-B578-847EA0D043F9}"/>
                </a:ext>
              </a:extLst>
            </p:cNvPr>
            <p:cNvSpPr/>
            <p:nvPr/>
          </p:nvSpPr>
          <p:spPr>
            <a:xfrm>
              <a:off x="6799564" y="4260708"/>
              <a:ext cx="487818" cy="39709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3" name="Prostokąt 32">
              <a:extLst>
                <a:ext uri="{FF2B5EF4-FFF2-40B4-BE49-F238E27FC236}">
                  <a16:creationId xmlns:a16="http://schemas.microsoft.com/office/drawing/2014/main" id="{16E58EBE-6A8B-4D21-A21C-E797BD9DCF0C}"/>
                </a:ext>
              </a:extLst>
            </p:cNvPr>
            <p:cNvSpPr/>
            <p:nvPr/>
          </p:nvSpPr>
          <p:spPr>
            <a:xfrm>
              <a:off x="5950954" y="3236500"/>
              <a:ext cx="2134872" cy="654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tx1"/>
                </a:solidFill>
              </a:endParaRPr>
            </a:p>
          </p:txBody>
        </p:sp>
        <p:sp>
          <p:nvSpPr>
            <p:cNvPr id="34" name="Prostokąt 33">
              <a:extLst>
                <a:ext uri="{FF2B5EF4-FFF2-40B4-BE49-F238E27FC236}">
                  <a16:creationId xmlns:a16="http://schemas.microsoft.com/office/drawing/2014/main" id="{E2FDDBC7-2994-43A9-84C7-415D4003E57F}"/>
                </a:ext>
              </a:extLst>
            </p:cNvPr>
            <p:cNvSpPr/>
            <p:nvPr/>
          </p:nvSpPr>
          <p:spPr>
            <a:xfrm>
              <a:off x="5930229" y="3205695"/>
              <a:ext cx="2134872" cy="654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800" b="1" dirty="0">
                  <a:solidFill>
                    <a:schemeClr val="tx1"/>
                  </a:solidFill>
                </a:rPr>
                <a:t>POG</a:t>
              </a:r>
            </a:p>
            <a:p>
              <a:pPr algn="ctr"/>
              <a:r>
                <a:rPr lang="pl-PL" sz="2000" b="1" dirty="0">
                  <a:solidFill>
                    <a:schemeClr val="tx1"/>
                  </a:solidFill>
                </a:rPr>
                <a:t>Źródło/System Inteligencji Gospodarczej</a:t>
              </a: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id="{9F34458A-BF4A-4733-A7B4-DA13FAAA0A8A}"/>
              </a:ext>
            </a:extLst>
          </p:cNvPr>
          <p:cNvGrpSpPr/>
          <p:nvPr/>
        </p:nvGrpSpPr>
        <p:grpSpPr>
          <a:xfrm rot="18816510">
            <a:off x="8953862" y="2048852"/>
            <a:ext cx="2379895" cy="1930328"/>
            <a:chOff x="5679774" y="2586924"/>
            <a:chExt cx="2723729" cy="2154366"/>
          </a:xfrm>
        </p:grpSpPr>
        <p:sp>
          <p:nvSpPr>
            <p:cNvPr id="36" name="Prostokąt 35">
              <a:extLst>
                <a:ext uri="{FF2B5EF4-FFF2-40B4-BE49-F238E27FC236}">
                  <a16:creationId xmlns:a16="http://schemas.microsoft.com/office/drawing/2014/main" id="{F80DFE71-2D64-46D9-AA26-0B89812A77CD}"/>
                </a:ext>
              </a:extLst>
            </p:cNvPr>
            <p:cNvSpPr/>
            <p:nvPr/>
          </p:nvSpPr>
          <p:spPr>
            <a:xfrm>
              <a:off x="5944435" y="2782775"/>
              <a:ext cx="2232241" cy="170474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noFill/>
              </a:endParaRPr>
            </a:p>
          </p:txBody>
        </p:sp>
        <p:sp>
          <p:nvSpPr>
            <p:cNvPr id="37" name="Owal 36">
              <a:extLst>
                <a:ext uri="{FF2B5EF4-FFF2-40B4-BE49-F238E27FC236}">
                  <a16:creationId xmlns:a16="http://schemas.microsoft.com/office/drawing/2014/main" id="{43CFA656-9278-4FC2-BC38-E26EA26D6A8C}"/>
                </a:ext>
              </a:extLst>
            </p:cNvPr>
            <p:cNvSpPr/>
            <p:nvPr/>
          </p:nvSpPr>
          <p:spPr>
            <a:xfrm>
              <a:off x="6803639" y="2614409"/>
              <a:ext cx="487818" cy="3970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8" name="Owal 37">
              <a:extLst>
                <a:ext uri="{FF2B5EF4-FFF2-40B4-BE49-F238E27FC236}">
                  <a16:creationId xmlns:a16="http://schemas.microsoft.com/office/drawing/2014/main" id="{237521B0-B679-4057-A3F6-0EC8AF1DC24A}"/>
                </a:ext>
              </a:extLst>
            </p:cNvPr>
            <p:cNvSpPr/>
            <p:nvPr/>
          </p:nvSpPr>
          <p:spPr>
            <a:xfrm>
              <a:off x="5679774" y="3407804"/>
              <a:ext cx="487818" cy="3970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9" name="Owal 38">
              <a:extLst>
                <a:ext uri="{FF2B5EF4-FFF2-40B4-BE49-F238E27FC236}">
                  <a16:creationId xmlns:a16="http://schemas.microsoft.com/office/drawing/2014/main" id="{190E5F98-F3A9-451E-8AA6-EAE6AE1438F3}"/>
                </a:ext>
              </a:extLst>
            </p:cNvPr>
            <p:cNvSpPr/>
            <p:nvPr/>
          </p:nvSpPr>
          <p:spPr>
            <a:xfrm>
              <a:off x="7915685" y="3377261"/>
              <a:ext cx="487818" cy="39709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0" name="Owal 39">
              <a:extLst>
                <a:ext uri="{FF2B5EF4-FFF2-40B4-BE49-F238E27FC236}">
                  <a16:creationId xmlns:a16="http://schemas.microsoft.com/office/drawing/2014/main" id="{41A1CF01-35A8-4873-9E4F-E8D0C5496F47}"/>
                </a:ext>
              </a:extLst>
            </p:cNvPr>
            <p:cNvSpPr/>
            <p:nvPr/>
          </p:nvSpPr>
          <p:spPr>
            <a:xfrm>
              <a:off x="6830731" y="4344196"/>
              <a:ext cx="487818" cy="39709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1" name="Prostokąt 40">
              <a:extLst>
                <a:ext uri="{FF2B5EF4-FFF2-40B4-BE49-F238E27FC236}">
                  <a16:creationId xmlns:a16="http://schemas.microsoft.com/office/drawing/2014/main" id="{95B6443D-47F1-4FD8-8AD7-DB94C0BA5B34}"/>
                </a:ext>
              </a:extLst>
            </p:cNvPr>
            <p:cNvSpPr/>
            <p:nvPr/>
          </p:nvSpPr>
          <p:spPr>
            <a:xfrm>
              <a:off x="5950954" y="3236500"/>
              <a:ext cx="2134872" cy="654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tx1"/>
                </a:solidFill>
              </a:endParaRPr>
            </a:p>
          </p:txBody>
        </p:sp>
        <p:sp>
          <p:nvSpPr>
            <p:cNvPr id="42" name="Prostokąt 41">
              <a:extLst>
                <a:ext uri="{FF2B5EF4-FFF2-40B4-BE49-F238E27FC236}">
                  <a16:creationId xmlns:a16="http://schemas.microsoft.com/office/drawing/2014/main" id="{5052F6B1-4CA1-4C89-880E-E4F1579BD97B}"/>
                </a:ext>
              </a:extLst>
            </p:cNvPr>
            <p:cNvSpPr/>
            <p:nvPr/>
          </p:nvSpPr>
          <p:spPr>
            <a:xfrm rot="2783490">
              <a:off x="6027544" y="3327140"/>
              <a:ext cx="2134872" cy="654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>
                  <a:solidFill>
                    <a:schemeClr val="tx1"/>
                  </a:solidFill>
                </a:rPr>
                <a:t>Wizualizacja</a:t>
              </a:r>
            </a:p>
          </p:txBody>
        </p:sp>
      </p:grpSp>
      <p:grpSp>
        <p:nvGrpSpPr>
          <p:cNvPr id="43" name="Grupa 42">
            <a:extLst>
              <a:ext uri="{FF2B5EF4-FFF2-40B4-BE49-F238E27FC236}">
                <a16:creationId xmlns:a16="http://schemas.microsoft.com/office/drawing/2014/main" id="{64D78175-FFEC-43BC-87D8-DB13F03187D2}"/>
              </a:ext>
            </a:extLst>
          </p:cNvPr>
          <p:cNvGrpSpPr/>
          <p:nvPr/>
        </p:nvGrpSpPr>
        <p:grpSpPr>
          <a:xfrm rot="10800000">
            <a:off x="1627707" y="1959660"/>
            <a:ext cx="1355951" cy="1074174"/>
            <a:chOff x="5679774" y="2614409"/>
            <a:chExt cx="2723729" cy="2126881"/>
          </a:xfrm>
        </p:grpSpPr>
        <p:sp>
          <p:nvSpPr>
            <p:cNvPr id="44" name="Prostokąt 43">
              <a:extLst>
                <a:ext uri="{FF2B5EF4-FFF2-40B4-BE49-F238E27FC236}">
                  <a16:creationId xmlns:a16="http://schemas.microsoft.com/office/drawing/2014/main" id="{6566A6FD-3AE1-4C8B-94BB-3B16E34E3628}"/>
                </a:ext>
              </a:extLst>
            </p:cNvPr>
            <p:cNvSpPr/>
            <p:nvPr/>
          </p:nvSpPr>
          <p:spPr>
            <a:xfrm>
              <a:off x="5944435" y="2782775"/>
              <a:ext cx="2232241" cy="17047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noFill/>
              </a:endParaRPr>
            </a:p>
          </p:txBody>
        </p:sp>
        <p:sp>
          <p:nvSpPr>
            <p:cNvPr id="45" name="Owal 44">
              <a:extLst>
                <a:ext uri="{FF2B5EF4-FFF2-40B4-BE49-F238E27FC236}">
                  <a16:creationId xmlns:a16="http://schemas.microsoft.com/office/drawing/2014/main" id="{89BCD532-C4F2-44DF-9514-A21098EFDC94}"/>
                </a:ext>
              </a:extLst>
            </p:cNvPr>
            <p:cNvSpPr/>
            <p:nvPr/>
          </p:nvSpPr>
          <p:spPr>
            <a:xfrm>
              <a:off x="6803639" y="2614409"/>
              <a:ext cx="487818" cy="3970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6" name="Owal 45">
              <a:extLst>
                <a:ext uri="{FF2B5EF4-FFF2-40B4-BE49-F238E27FC236}">
                  <a16:creationId xmlns:a16="http://schemas.microsoft.com/office/drawing/2014/main" id="{2B13BA34-72FA-45EB-ACD0-BC10554058DC}"/>
                </a:ext>
              </a:extLst>
            </p:cNvPr>
            <p:cNvSpPr/>
            <p:nvPr/>
          </p:nvSpPr>
          <p:spPr>
            <a:xfrm>
              <a:off x="5679774" y="3407804"/>
              <a:ext cx="487818" cy="3970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Owal 46">
              <a:extLst>
                <a:ext uri="{FF2B5EF4-FFF2-40B4-BE49-F238E27FC236}">
                  <a16:creationId xmlns:a16="http://schemas.microsoft.com/office/drawing/2014/main" id="{14FB2DB3-0530-4FEB-9789-0A26AA949423}"/>
                </a:ext>
              </a:extLst>
            </p:cNvPr>
            <p:cNvSpPr/>
            <p:nvPr/>
          </p:nvSpPr>
          <p:spPr>
            <a:xfrm>
              <a:off x="7915685" y="3377261"/>
              <a:ext cx="487818" cy="39709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8" name="Owal 47">
              <a:extLst>
                <a:ext uri="{FF2B5EF4-FFF2-40B4-BE49-F238E27FC236}">
                  <a16:creationId xmlns:a16="http://schemas.microsoft.com/office/drawing/2014/main" id="{234FB21D-BB73-47C7-9120-AF9E138031A0}"/>
                </a:ext>
              </a:extLst>
            </p:cNvPr>
            <p:cNvSpPr/>
            <p:nvPr/>
          </p:nvSpPr>
          <p:spPr>
            <a:xfrm>
              <a:off x="6830731" y="4344196"/>
              <a:ext cx="487818" cy="39709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9" name="Prostokąt 48">
              <a:extLst>
                <a:ext uri="{FF2B5EF4-FFF2-40B4-BE49-F238E27FC236}">
                  <a16:creationId xmlns:a16="http://schemas.microsoft.com/office/drawing/2014/main" id="{3DD2E09C-3826-4800-9C8F-330768AD2E73}"/>
                </a:ext>
              </a:extLst>
            </p:cNvPr>
            <p:cNvSpPr/>
            <p:nvPr/>
          </p:nvSpPr>
          <p:spPr>
            <a:xfrm>
              <a:off x="5950954" y="3236500"/>
              <a:ext cx="2134872" cy="654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tx1"/>
                </a:solidFill>
              </a:endParaRPr>
            </a:p>
          </p:txBody>
        </p:sp>
        <p:sp>
          <p:nvSpPr>
            <p:cNvPr id="50" name="Prostokąt 49">
              <a:extLst>
                <a:ext uri="{FF2B5EF4-FFF2-40B4-BE49-F238E27FC236}">
                  <a16:creationId xmlns:a16="http://schemas.microsoft.com/office/drawing/2014/main" id="{4D358A66-4C9D-4CA7-ACD7-9A00C323285A}"/>
                </a:ext>
              </a:extLst>
            </p:cNvPr>
            <p:cNvSpPr/>
            <p:nvPr/>
          </p:nvSpPr>
          <p:spPr>
            <a:xfrm rot="10800000">
              <a:off x="6076862" y="3613535"/>
              <a:ext cx="2165824" cy="6450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chemeClr val="tx1"/>
                </a:solidFill>
              </a:endParaRPr>
            </a:p>
            <a:p>
              <a:pPr algn="ctr"/>
              <a:r>
                <a:rPr lang="pl-PL" b="1" dirty="0">
                  <a:solidFill>
                    <a:schemeClr val="tx1"/>
                  </a:solidFill>
                </a:rPr>
                <a:t>Dane</a:t>
              </a:r>
            </a:p>
          </p:txBody>
        </p:sp>
      </p:grpSp>
      <p:grpSp>
        <p:nvGrpSpPr>
          <p:cNvPr id="51" name="Grupa 50">
            <a:extLst>
              <a:ext uri="{FF2B5EF4-FFF2-40B4-BE49-F238E27FC236}">
                <a16:creationId xmlns:a16="http://schemas.microsoft.com/office/drawing/2014/main" id="{123AC079-658A-41AA-AF9D-E373BC98EDA5}"/>
              </a:ext>
            </a:extLst>
          </p:cNvPr>
          <p:cNvGrpSpPr/>
          <p:nvPr/>
        </p:nvGrpSpPr>
        <p:grpSpPr>
          <a:xfrm rot="13330987">
            <a:off x="6825541" y="1144422"/>
            <a:ext cx="2186257" cy="1492743"/>
            <a:chOff x="5679774" y="2614409"/>
            <a:chExt cx="2723729" cy="2126881"/>
          </a:xfrm>
        </p:grpSpPr>
        <p:sp>
          <p:nvSpPr>
            <p:cNvPr id="52" name="Prostokąt 51">
              <a:extLst>
                <a:ext uri="{FF2B5EF4-FFF2-40B4-BE49-F238E27FC236}">
                  <a16:creationId xmlns:a16="http://schemas.microsoft.com/office/drawing/2014/main" id="{AE9E0111-B91F-4088-B333-2A9F89C4B4E2}"/>
                </a:ext>
              </a:extLst>
            </p:cNvPr>
            <p:cNvSpPr/>
            <p:nvPr/>
          </p:nvSpPr>
          <p:spPr>
            <a:xfrm>
              <a:off x="5944435" y="2782775"/>
              <a:ext cx="2232241" cy="170474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noFill/>
              </a:endParaRPr>
            </a:p>
          </p:txBody>
        </p:sp>
        <p:sp>
          <p:nvSpPr>
            <p:cNvPr id="53" name="Owal 52">
              <a:extLst>
                <a:ext uri="{FF2B5EF4-FFF2-40B4-BE49-F238E27FC236}">
                  <a16:creationId xmlns:a16="http://schemas.microsoft.com/office/drawing/2014/main" id="{9818B024-61E7-43AC-8B61-6D9D1F6D01FC}"/>
                </a:ext>
              </a:extLst>
            </p:cNvPr>
            <p:cNvSpPr/>
            <p:nvPr/>
          </p:nvSpPr>
          <p:spPr>
            <a:xfrm>
              <a:off x="6803639" y="2614409"/>
              <a:ext cx="487818" cy="3970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4" name="Owal 53">
              <a:extLst>
                <a:ext uri="{FF2B5EF4-FFF2-40B4-BE49-F238E27FC236}">
                  <a16:creationId xmlns:a16="http://schemas.microsoft.com/office/drawing/2014/main" id="{95BE1104-C229-4F71-9D23-3076B4158ED1}"/>
                </a:ext>
              </a:extLst>
            </p:cNvPr>
            <p:cNvSpPr/>
            <p:nvPr/>
          </p:nvSpPr>
          <p:spPr>
            <a:xfrm>
              <a:off x="5679774" y="3407804"/>
              <a:ext cx="487818" cy="3970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5" name="Owal 54">
              <a:extLst>
                <a:ext uri="{FF2B5EF4-FFF2-40B4-BE49-F238E27FC236}">
                  <a16:creationId xmlns:a16="http://schemas.microsoft.com/office/drawing/2014/main" id="{4F245547-B795-466A-963C-C6D57759D620}"/>
                </a:ext>
              </a:extLst>
            </p:cNvPr>
            <p:cNvSpPr/>
            <p:nvPr/>
          </p:nvSpPr>
          <p:spPr>
            <a:xfrm>
              <a:off x="7915685" y="3377261"/>
              <a:ext cx="487818" cy="39709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Owal 55">
              <a:extLst>
                <a:ext uri="{FF2B5EF4-FFF2-40B4-BE49-F238E27FC236}">
                  <a16:creationId xmlns:a16="http://schemas.microsoft.com/office/drawing/2014/main" id="{1614AFC2-9980-40B8-8DF3-CF48636063EE}"/>
                </a:ext>
              </a:extLst>
            </p:cNvPr>
            <p:cNvSpPr/>
            <p:nvPr/>
          </p:nvSpPr>
          <p:spPr>
            <a:xfrm>
              <a:off x="6830731" y="4344196"/>
              <a:ext cx="487818" cy="39709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7" name="Prostokąt 56">
              <a:extLst>
                <a:ext uri="{FF2B5EF4-FFF2-40B4-BE49-F238E27FC236}">
                  <a16:creationId xmlns:a16="http://schemas.microsoft.com/office/drawing/2014/main" id="{6E4F3B35-607C-4A9B-AFB2-1A9E77EF1E03}"/>
                </a:ext>
              </a:extLst>
            </p:cNvPr>
            <p:cNvSpPr/>
            <p:nvPr/>
          </p:nvSpPr>
          <p:spPr>
            <a:xfrm>
              <a:off x="5950954" y="3236500"/>
              <a:ext cx="2134872" cy="654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tx1"/>
                </a:solidFill>
              </a:endParaRPr>
            </a:p>
          </p:txBody>
        </p:sp>
        <p:sp>
          <p:nvSpPr>
            <p:cNvPr id="58" name="Prostokąt 57">
              <a:extLst>
                <a:ext uri="{FF2B5EF4-FFF2-40B4-BE49-F238E27FC236}">
                  <a16:creationId xmlns:a16="http://schemas.microsoft.com/office/drawing/2014/main" id="{002AAD59-F387-4676-A1E3-A118E8A320DF}"/>
                </a:ext>
              </a:extLst>
            </p:cNvPr>
            <p:cNvSpPr/>
            <p:nvPr/>
          </p:nvSpPr>
          <p:spPr>
            <a:xfrm rot="10873803">
              <a:off x="6195031" y="3301415"/>
              <a:ext cx="1948543" cy="7484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>
                  <a:solidFill>
                    <a:schemeClr val="tx1"/>
                  </a:solidFill>
                </a:rPr>
                <a:t>Interpretacja</a:t>
              </a:r>
            </a:p>
          </p:txBody>
        </p:sp>
      </p:grpSp>
      <p:grpSp>
        <p:nvGrpSpPr>
          <p:cNvPr id="60" name="Grupa 59">
            <a:extLst>
              <a:ext uri="{FF2B5EF4-FFF2-40B4-BE49-F238E27FC236}">
                <a16:creationId xmlns:a16="http://schemas.microsoft.com/office/drawing/2014/main" id="{71403022-2D10-419B-AA75-AC77083236AF}"/>
              </a:ext>
            </a:extLst>
          </p:cNvPr>
          <p:cNvGrpSpPr/>
          <p:nvPr/>
        </p:nvGrpSpPr>
        <p:grpSpPr>
          <a:xfrm rot="7889237">
            <a:off x="212571" y="2898719"/>
            <a:ext cx="1355951" cy="1074175"/>
            <a:chOff x="5679774" y="2614409"/>
            <a:chExt cx="2723729" cy="2126881"/>
          </a:xfrm>
        </p:grpSpPr>
        <p:sp>
          <p:nvSpPr>
            <p:cNvPr id="61" name="Prostokąt 60">
              <a:extLst>
                <a:ext uri="{FF2B5EF4-FFF2-40B4-BE49-F238E27FC236}">
                  <a16:creationId xmlns:a16="http://schemas.microsoft.com/office/drawing/2014/main" id="{28D062E4-4D41-4067-B5B5-8135FF23ECA1}"/>
                </a:ext>
              </a:extLst>
            </p:cNvPr>
            <p:cNvSpPr/>
            <p:nvPr/>
          </p:nvSpPr>
          <p:spPr>
            <a:xfrm>
              <a:off x="5944435" y="2782775"/>
              <a:ext cx="2232241" cy="170474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noFill/>
              </a:endParaRPr>
            </a:p>
          </p:txBody>
        </p:sp>
        <p:sp>
          <p:nvSpPr>
            <p:cNvPr id="62" name="Owal 61">
              <a:extLst>
                <a:ext uri="{FF2B5EF4-FFF2-40B4-BE49-F238E27FC236}">
                  <a16:creationId xmlns:a16="http://schemas.microsoft.com/office/drawing/2014/main" id="{35AE10BF-6078-4706-829B-260AD76BA8F4}"/>
                </a:ext>
              </a:extLst>
            </p:cNvPr>
            <p:cNvSpPr/>
            <p:nvPr/>
          </p:nvSpPr>
          <p:spPr>
            <a:xfrm>
              <a:off x="6803639" y="2614409"/>
              <a:ext cx="487818" cy="3970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3" name="Owal 62">
              <a:extLst>
                <a:ext uri="{FF2B5EF4-FFF2-40B4-BE49-F238E27FC236}">
                  <a16:creationId xmlns:a16="http://schemas.microsoft.com/office/drawing/2014/main" id="{1A012E81-3713-4558-9DFF-F6B57F22BF2E}"/>
                </a:ext>
              </a:extLst>
            </p:cNvPr>
            <p:cNvSpPr/>
            <p:nvPr/>
          </p:nvSpPr>
          <p:spPr>
            <a:xfrm>
              <a:off x="5679774" y="3407804"/>
              <a:ext cx="487818" cy="3970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4" name="Owal 63">
              <a:extLst>
                <a:ext uri="{FF2B5EF4-FFF2-40B4-BE49-F238E27FC236}">
                  <a16:creationId xmlns:a16="http://schemas.microsoft.com/office/drawing/2014/main" id="{89B7132B-D10B-44CD-B4A2-A42DFC0684B3}"/>
                </a:ext>
              </a:extLst>
            </p:cNvPr>
            <p:cNvSpPr/>
            <p:nvPr/>
          </p:nvSpPr>
          <p:spPr>
            <a:xfrm>
              <a:off x="7915685" y="3377261"/>
              <a:ext cx="487818" cy="39709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5" name="Owal 64">
              <a:extLst>
                <a:ext uri="{FF2B5EF4-FFF2-40B4-BE49-F238E27FC236}">
                  <a16:creationId xmlns:a16="http://schemas.microsoft.com/office/drawing/2014/main" id="{BB278049-F535-4D74-97D3-E51F296908C9}"/>
                </a:ext>
              </a:extLst>
            </p:cNvPr>
            <p:cNvSpPr/>
            <p:nvPr/>
          </p:nvSpPr>
          <p:spPr>
            <a:xfrm>
              <a:off x="6830731" y="4344196"/>
              <a:ext cx="487818" cy="39709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6" name="Prostokąt 65">
              <a:extLst>
                <a:ext uri="{FF2B5EF4-FFF2-40B4-BE49-F238E27FC236}">
                  <a16:creationId xmlns:a16="http://schemas.microsoft.com/office/drawing/2014/main" id="{A8C2AE86-20C8-4E72-90E2-E5E3902D6BF9}"/>
                </a:ext>
              </a:extLst>
            </p:cNvPr>
            <p:cNvSpPr/>
            <p:nvPr/>
          </p:nvSpPr>
          <p:spPr>
            <a:xfrm>
              <a:off x="5950954" y="3236500"/>
              <a:ext cx="2134872" cy="654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tx1"/>
                </a:solidFill>
              </a:endParaRPr>
            </a:p>
          </p:txBody>
        </p:sp>
        <p:sp>
          <p:nvSpPr>
            <p:cNvPr id="67" name="Prostokąt 66">
              <a:extLst>
                <a:ext uri="{FF2B5EF4-FFF2-40B4-BE49-F238E27FC236}">
                  <a16:creationId xmlns:a16="http://schemas.microsoft.com/office/drawing/2014/main" id="{E1E8BAC0-B4A1-4968-BE21-C2440AD0F9A0}"/>
                </a:ext>
              </a:extLst>
            </p:cNvPr>
            <p:cNvSpPr/>
            <p:nvPr/>
          </p:nvSpPr>
          <p:spPr>
            <a:xfrm rot="10823890">
              <a:off x="6006667" y="3726568"/>
              <a:ext cx="2165824" cy="6450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pl-PL" b="1" dirty="0">
                  <a:solidFill>
                    <a:schemeClr val="tx1"/>
                  </a:solidFill>
                </a:rPr>
                <a:t>Dane</a:t>
              </a:r>
            </a:p>
          </p:txBody>
        </p:sp>
      </p:grpSp>
      <p:grpSp>
        <p:nvGrpSpPr>
          <p:cNvPr id="68" name="Grupa 67">
            <a:extLst>
              <a:ext uri="{FF2B5EF4-FFF2-40B4-BE49-F238E27FC236}">
                <a16:creationId xmlns:a16="http://schemas.microsoft.com/office/drawing/2014/main" id="{8E87BE50-6D2D-4DC0-84EB-BDC39F778F53}"/>
              </a:ext>
            </a:extLst>
          </p:cNvPr>
          <p:cNvGrpSpPr/>
          <p:nvPr/>
        </p:nvGrpSpPr>
        <p:grpSpPr>
          <a:xfrm rot="2605335">
            <a:off x="1503141" y="3224551"/>
            <a:ext cx="1355951" cy="1172077"/>
            <a:chOff x="5679774" y="2614409"/>
            <a:chExt cx="2723729" cy="2320729"/>
          </a:xfrm>
        </p:grpSpPr>
        <p:sp>
          <p:nvSpPr>
            <p:cNvPr id="69" name="Prostokąt 68">
              <a:extLst>
                <a:ext uri="{FF2B5EF4-FFF2-40B4-BE49-F238E27FC236}">
                  <a16:creationId xmlns:a16="http://schemas.microsoft.com/office/drawing/2014/main" id="{34C36BA3-B777-434A-8D0C-B93BCF67355C}"/>
                </a:ext>
              </a:extLst>
            </p:cNvPr>
            <p:cNvSpPr/>
            <p:nvPr/>
          </p:nvSpPr>
          <p:spPr>
            <a:xfrm>
              <a:off x="5944435" y="2782775"/>
              <a:ext cx="2232241" cy="170474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noFill/>
              </a:endParaRPr>
            </a:p>
          </p:txBody>
        </p:sp>
        <p:sp>
          <p:nvSpPr>
            <p:cNvPr id="70" name="Owal 69">
              <a:extLst>
                <a:ext uri="{FF2B5EF4-FFF2-40B4-BE49-F238E27FC236}">
                  <a16:creationId xmlns:a16="http://schemas.microsoft.com/office/drawing/2014/main" id="{5C8EE970-3F0E-4A2F-BD11-993F6205F77E}"/>
                </a:ext>
              </a:extLst>
            </p:cNvPr>
            <p:cNvSpPr/>
            <p:nvPr/>
          </p:nvSpPr>
          <p:spPr>
            <a:xfrm>
              <a:off x="6803639" y="2614409"/>
              <a:ext cx="487818" cy="3970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1" name="Owal 70">
              <a:extLst>
                <a:ext uri="{FF2B5EF4-FFF2-40B4-BE49-F238E27FC236}">
                  <a16:creationId xmlns:a16="http://schemas.microsoft.com/office/drawing/2014/main" id="{9327B735-6D63-4706-8B28-E429879FC8EE}"/>
                </a:ext>
              </a:extLst>
            </p:cNvPr>
            <p:cNvSpPr/>
            <p:nvPr/>
          </p:nvSpPr>
          <p:spPr>
            <a:xfrm>
              <a:off x="5679774" y="3407804"/>
              <a:ext cx="487818" cy="3970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2" name="Owal 71">
              <a:extLst>
                <a:ext uri="{FF2B5EF4-FFF2-40B4-BE49-F238E27FC236}">
                  <a16:creationId xmlns:a16="http://schemas.microsoft.com/office/drawing/2014/main" id="{DD2BBF2A-7F42-405B-A7AE-5F9A2162F8BF}"/>
                </a:ext>
              </a:extLst>
            </p:cNvPr>
            <p:cNvSpPr/>
            <p:nvPr/>
          </p:nvSpPr>
          <p:spPr>
            <a:xfrm>
              <a:off x="7915685" y="3377261"/>
              <a:ext cx="487818" cy="3970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3" name="Owal 72">
              <a:extLst>
                <a:ext uri="{FF2B5EF4-FFF2-40B4-BE49-F238E27FC236}">
                  <a16:creationId xmlns:a16="http://schemas.microsoft.com/office/drawing/2014/main" id="{F488AE0E-804C-4446-892E-8CE25CE62E3F}"/>
                </a:ext>
              </a:extLst>
            </p:cNvPr>
            <p:cNvSpPr/>
            <p:nvPr/>
          </p:nvSpPr>
          <p:spPr>
            <a:xfrm>
              <a:off x="6830731" y="4344196"/>
              <a:ext cx="487818" cy="3970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4" name="Prostokąt 73">
              <a:extLst>
                <a:ext uri="{FF2B5EF4-FFF2-40B4-BE49-F238E27FC236}">
                  <a16:creationId xmlns:a16="http://schemas.microsoft.com/office/drawing/2014/main" id="{CA8AB434-D9CB-412D-BF25-8773C0DF89CE}"/>
                </a:ext>
              </a:extLst>
            </p:cNvPr>
            <p:cNvSpPr/>
            <p:nvPr/>
          </p:nvSpPr>
          <p:spPr>
            <a:xfrm>
              <a:off x="5950954" y="3236500"/>
              <a:ext cx="2134872" cy="654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tx1"/>
                </a:solidFill>
              </a:endParaRPr>
            </a:p>
          </p:txBody>
        </p:sp>
        <p:sp>
          <p:nvSpPr>
            <p:cNvPr id="75" name="Prostokąt 74">
              <a:extLst>
                <a:ext uri="{FF2B5EF4-FFF2-40B4-BE49-F238E27FC236}">
                  <a16:creationId xmlns:a16="http://schemas.microsoft.com/office/drawing/2014/main" id="{535CDF3D-E815-47A6-9BC7-01B146A7A010}"/>
                </a:ext>
              </a:extLst>
            </p:cNvPr>
            <p:cNvSpPr/>
            <p:nvPr/>
          </p:nvSpPr>
          <p:spPr>
            <a:xfrm rot="13762463">
              <a:off x="5765169" y="3540482"/>
              <a:ext cx="2134872" cy="654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pl-PL" b="1" dirty="0">
                  <a:solidFill>
                    <a:schemeClr val="tx1"/>
                  </a:solidFill>
                </a:rPr>
                <a:t>Dane</a:t>
              </a:r>
            </a:p>
          </p:txBody>
        </p:sp>
      </p:grpSp>
      <p:grpSp>
        <p:nvGrpSpPr>
          <p:cNvPr id="76" name="Grupa 75">
            <a:extLst>
              <a:ext uri="{FF2B5EF4-FFF2-40B4-BE49-F238E27FC236}">
                <a16:creationId xmlns:a16="http://schemas.microsoft.com/office/drawing/2014/main" id="{7E2D634F-371A-410B-AE69-8BFC9BE4FB5A}"/>
              </a:ext>
            </a:extLst>
          </p:cNvPr>
          <p:cNvGrpSpPr/>
          <p:nvPr/>
        </p:nvGrpSpPr>
        <p:grpSpPr>
          <a:xfrm rot="8577068">
            <a:off x="3504864" y="1219118"/>
            <a:ext cx="2186257" cy="1492743"/>
            <a:chOff x="5679775" y="2614409"/>
            <a:chExt cx="2723729" cy="2126881"/>
          </a:xfrm>
        </p:grpSpPr>
        <p:sp>
          <p:nvSpPr>
            <p:cNvPr id="77" name="Prostokąt 76">
              <a:extLst>
                <a:ext uri="{FF2B5EF4-FFF2-40B4-BE49-F238E27FC236}">
                  <a16:creationId xmlns:a16="http://schemas.microsoft.com/office/drawing/2014/main" id="{CDDF581C-C6C4-4D2A-B6CA-7FBEBDB80D66}"/>
                </a:ext>
              </a:extLst>
            </p:cNvPr>
            <p:cNvSpPr/>
            <p:nvPr/>
          </p:nvSpPr>
          <p:spPr>
            <a:xfrm>
              <a:off x="5944435" y="2782775"/>
              <a:ext cx="2232241" cy="170474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noFill/>
              </a:endParaRPr>
            </a:p>
          </p:txBody>
        </p:sp>
        <p:sp>
          <p:nvSpPr>
            <p:cNvPr id="78" name="Owal 77">
              <a:extLst>
                <a:ext uri="{FF2B5EF4-FFF2-40B4-BE49-F238E27FC236}">
                  <a16:creationId xmlns:a16="http://schemas.microsoft.com/office/drawing/2014/main" id="{DBED3D22-05FF-4D98-BEDF-F0630B954204}"/>
                </a:ext>
              </a:extLst>
            </p:cNvPr>
            <p:cNvSpPr/>
            <p:nvPr/>
          </p:nvSpPr>
          <p:spPr>
            <a:xfrm>
              <a:off x="6803639" y="2614409"/>
              <a:ext cx="487818" cy="3970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9" name="Owal 78">
              <a:extLst>
                <a:ext uri="{FF2B5EF4-FFF2-40B4-BE49-F238E27FC236}">
                  <a16:creationId xmlns:a16="http://schemas.microsoft.com/office/drawing/2014/main" id="{B1F559D6-115E-4404-B2A3-D52612183FD6}"/>
                </a:ext>
              </a:extLst>
            </p:cNvPr>
            <p:cNvSpPr/>
            <p:nvPr/>
          </p:nvSpPr>
          <p:spPr>
            <a:xfrm>
              <a:off x="5679775" y="3407806"/>
              <a:ext cx="487818" cy="4384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0" name="Owal 79">
              <a:extLst>
                <a:ext uri="{FF2B5EF4-FFF2-40B4-BE49-F238E27FC236}">
                  <a16:creationId xmlns:a16="http://schemas.microsoft.com/office/drawing/2014/main" id="{E74A0C91-4004-4151-B773-E7E8F1DD1ADB}"/>
                </a:ext>
              </a:extLst>
            </p:cNvPr>
            <p:cNvSpPr/>
            <p:nvPr/>
          </p:nvSpPr>
          <p:spPr>
            <a:xfrm>
              <a:off x="7915686" y="3377262"/>
              <a:ext cx="487818" cy="47043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1" name="Owal 80">
              <a:extLst>
                <a:ext uri="{FF2B5EF4-FFF2-40B4-BE49-F238E27FC236}">
                  <a16:creationId xmlns:a16="http://schemas.microsoft.com/office/drawing/2014/main" id="{CBA0EE6C-7D1A-48B2-B380-D770D8DABE18}"/>
                </a:ext>
              </a:extLst>
            </p:cNvPr>
            <p:cNvSpPr/>
            <p:nvPr/>
          </p:nvSpPr>
          <p:spPr>
            <a:xfrm>
              <a:off x="6830731" y="4344196"/>
              <a:ext cx="487818" cy="39709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2" name="Prostokąt 81">
              <a:extLst>
                <a:ext uri="{FF2B5EF4-FFF2-40B4-BE49-F238E27FC236}">
                  <a16:creationId xmlns:a16="http://schemas.microsoft.com/office/drawing/2014/main" id="{E3CD589E-7000-43B7-823E-20385A85AAC5}"/>
                </a:ext>
              </a:extLst>
            </p:cNvPr>
            <p:cNvSpPr/>
            <p:nvPr/>
          </p:nvSpPr>
          <p:spPr>
            <a:xfrm>
              <a:off x="5950954" y="3236500"/>
              <a:ext cx="2134872" cy="654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tx1"/>
                </a:solidFill>
              </a:endParaRPr>
            </a:p>
          </p:txBody>
        </p:sp>
        <p:sp>
          <p:nvSpPr>
            <p:cNvPr id="83" name="Prostokąt 82">
              <a:extLst>
                <a:ext uri="{FF2B5EF4-FFF2-40B4-BE49-F238E27FC236}">
                  <a16:creationId xmlns:a16="http://schemas.microsoft.com/office/drawing/2014/main" id="{538BB3DE-35D5-4A27-A2AF-5C86C1A2D220}"/>
                </a:ext>
              </a:extLst>
            </p:cNvPr>
            <p:cNvSpPr/>
            <p:nvPr/>
          </p:nvSpPr>
          <p:spPr>
            <a:xfrm rot="10909259">
              <a:off x="6195032" y="3301415"/>
              <a:ext cx="1948543" cy="7484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>
                  <a:solidFill>
                    <a:schemeClr val="tx1"/>
                  </a:solidFill>
                </a:rPr>
                <a:t>Zrozumienie</a:t>
              </a:r>
            </a:p>
          </p:txBody>
        </p:sp>
      </p:grpSp>
      <p:grpSp>
        <p:nvGrpSpPr>
          <p:cNvPr id="84" name="Grupa 83">
            <a:extLst>
              <a:ext uri="{FF2B5EF4-FFF2-40B4-BE49-F238E27FC236}">
                <a16:creationId xmlns:a16="http://schemas.microsoft.com/office/drawing/2014/main" id="{22F934AF-11F6-4555-BD51-236F8466D9E1}"/>
              </a:ext>
            </a:extLst>
          </p:cNvPr>
          <p:cNvGrpSpPr/>
          <p:nvPr/>
        </p:nvGrpSpPr>
        <p:grpSpPr>
          <a:xfrm rot="12748555">
            <a:off x="8544786" y="4252533"/>
            <a:ext cx="2186257" cy="1492743"/>
            <a:chOff x="5679776" y="2614409"/>
            <a:chExt cx="2723730" cy="2126881"/>
          </a:xfrm>
        </p:grpSpPr>
        <p:sp>
          <p:nvSpPr>
            <p:cNvPr id="85" name="Prostokąt 84">
              <a:extLst>
                <a:ext uri="{FF2B5EF4-FFF2-40B4-BE49-F238E27FC236}">
                  <a16:creationId xmlns:a16="http://schemas.microsoft.com/office/drawing/2014/main" id="{5DF5C6AE-0749-4F97-9864-A8471143452B}"/>
                </a:ext>
              </a:extLst>
            </p:cNvPr>
            <p:cNvSpPr/>
            <p:nvPr/>
          </p:nvSpPr>
          <p:spPr>
            <a:xfrm>
              <a:off x="5944435" y="2782775"/>
              <a:ext cx="2232241" cy="170474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noFill/>
              </a:endParaRPr>
            </a:p>
          </p:txBody>
        </p:sp>
        <p:sp>
          <p:nvSpPr>
            <p:cNvPr id="86" name="Owal 85">
              <a:extLst>
                <a:ext uri="{FF2B5EF4-FFF2-40B4-BE49-F238E27FC236}">
                  <a16:creationId xmlns:a16="http://schemas.microsoft.com/office/drawing/2014/main" id="{256ECEA5-0812-45BD-BE79-2F6C56D9C4E6}"/>
                </a:ext>
              </a:extLst>
            </p:cNvPr>
            <p:cNvSpPr/>
            <p:nvPr/>
          </p:nvSpPr>
          <p:spPr>
            <a:xfrm>
              <a:off x="6803639" y="2614409"/>
              <a:ext cx="487818" cy="3970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7" name="Owal 86">
              <a:extLst>
                <a:ext uri="{FF2B5EF4-FFF2-40B4-BE49-F238E27FC236}">
                  <a16:creationId xmlns:a16="http://schemas.microsoft.com/office/drawing/2014/main" id="{F611281D-0ADE-435E-9D57-C50E2F42E384}"/>
                </a:ext>
              </a:extLst>
            </p:cNvPr>
            <p:cNvSpPr/>
            <p:nvPr/>
          </p:nvSpPr>
          <p:spPr>
            <a:xfrm>
              <a:off x="5679776" y="3407803"/>
              <a:ext cx="487818" cy="5349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8" name="Owal 87">
              <a:extLst>
                <a:ext uri="{FF2B5EF4-FFF2-40B4-BE49-F238E27FC236}">
                  <a16:creationId xmlns:a16="http://schemas.microsoft.com/office/drawing/2014/main" id="{532D7CB7-B2BE-4954-90AB-2B964B50E17E}"/>
                </a:ext>
              </a:extLst>
            </p:cNvPr>
            <p:cNvSpPr/>
            <p:nvPr/>
          </p:nvSpPr>
          <p:spPr>
            <a:xfrm>
              <a:off x="7915688" y="3377260"/>
              <a:ext cx="487818" cy="51554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9" name="Owal 88">
              <a:extLst>
                <a:ext uri="{FF2B5EF4-FFF2-40B4-BE49-F238E27FC236}">
                  <a16:creationId xmlns:a16="http://schemas.microsoft.com/office/drawing/2014/main" id="{2F5BB3C0-459E-48A7-8367-58A6BF8C1B32}"/>
                </a:ext>
              </a:extLst>
            </p:cNvPr>
            <p:cNvSpPr/>
            <p:nvPr/>
          </p:nvSpPr>
          <p:spPr>
            <a:xfrm>
              <a:off x="6830731" y="4344196"/>
              <a:ext cx="487818" cy="39709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0" name="Prostokąt 89">
              <a:extLst>
                <a:ext uri="{FF2B5EF4-FFF2-40B4-BE49-F238E27FC236}">
                  <a16:creationId xmlns:a16="http://schemas.microsoft.com/office/drawing/2014/main" id="{7C365F92-FCE7-4B09-85C6-88EAED52F74E}"/>
                </a:ext>
              </a:extLst>
            </p:cNvPr>
            <p:cNvSpPr/>
            <p:nvPr/>
          </p:nvSpPr>
          <p:spPr>
            <a:xfrm>
              <a:off x="5950954" y="3236500"/>
              <a:ext cx="2134872" cy="654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tx1"/>
                </a:solidFill>
              </a:endParaRPr>
            </a:p>
          </p:txBody>
        </p:sp>
        <p:sp>
          <p:nvSpPr>
            <p:cNvPr id="91" name="Prostokąt 90">
              <a:extLst>
                <a:ext uri="{FF2B5EF4-FFF2-40B4-BE49-F238E27FC236}">
                  <a16:creationId xmlns:a16="http://schemas.microsoft.com/office/drawing/2014/main" id="{D4AFB6AB-208C-4473-96EF-DF057E9FDB9F}"/>
                </a:ext>
              </a:extLst>
            </p:cNvPr>
            <p:cNvSpPr/>
            <p:nvPr/>
          </p:nvSpPr>
          <p:spPr>
            <a:xfrm rot="10838550">
              <a:off x="6195031" y="3301415"/>
              <a:ext cx="1948543" cy="7484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>
                  <a:solidFill>
                    <a:schemeClr val="tx1"/>
                  </a:solidFill>
                </a:rPr>
                <a:t>Seminaria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6063757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ymbol zastępczy obrazu 13">
            <a:extLst>
              <a:ext uri="{FF2B5EF4-FFF2-40B4-BE49-F238E27FC236}">
                <a16:creationId xmlns:a16="http://schemas.microsoft.com/office/drawing/2014/main" id="{849FB1DC-1751-44DB-8151-16FAEED4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83" y="260349"/>
            <a:ext cx="2499577" cy="45724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9500" y="148467"/>
            <a:ext cx="3138520" cy="688246"/>
          </a:xfrm>
        </p:spPr>
        <p:txBody>
          <a:bodyPr>
            <a:normAutofit/>
          </a:bodyPr>
          <a:lstStyle/>
          <a:p>
            <a:r>
              <a:rPr lang="pl-PL" dirty="0"/>
              <a:t>ZAŁOŻENIA POG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2339" y="836713"/>
            <a:ext cx="11792273" cy="5976202"/>
          </a:xfrm>
        </p:spPr>
        <p:txBody>
          <a:bodyPr>
            <a:noAutofit/>
          </a:bodyPr>
          <a:lstStyle/>
          <a:p>
            <a:endParaRPr lang="pl-PL" sz="1800" dirty="0"/>
          </a:p>
          <a:p>
            <a:pPr marL="0" indent="0">
              <a:buNone/>
            </a:pPr>
            <a:r>
              <a:rPr lang="pl-PL" sz="1800" dirty="0"/>
              <a:t>                                                                                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ymbol zastępczy numeru slajdu 14">
            <a:extLst>
              <a:ext uri="{FF2B5EF4-FFF2-40B4-BE49-F238E27FC236}">
                <a16:creationId xmlns:a16="http://schemas.microsoft.com/office/drawing/2014/main" id="{6133CD01-C3AB-4ABA-8B80-1C2FCFF92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D0E7-205A-4E3C-A6CF-F8F454C50C85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26" name="Symbol zastępczy zawartości 2">
            <a:extLst>
              <a:ext uri="{FF2B5EF4-FFF2-40B4-BE49-F238E27FC236}">
                <a16:creationId xmlns:a16="http://schemas.microsoft.com/office/drawing/2014/main" id="{8EE23416-22E7-447E-BF28-1AF76EA9329B}"/>
              </a:ext>
            </a:extLst>
          </p:cNvPr>
          <p:cNvSpPr txBox="1">
            <a:spLocks/>
          </p:cNvSpPr>
          <p:nvPr/>
        </p:nvSpPr>
        <p:spPr>
          <a:xfrm>
            <a:off x="339011" y="1207565"/>
            <a:ext cx="11513978" cy="5656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Założenia/Priorytety: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Kluczowe dane i informacje w jednym miejscu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Użyteczne i efektywne narzędzie dla biznesu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Prezentacja i udostępnienie wiedzy (otwarte dane)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Aktualność danych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Standaryzacja danych 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Lepszy, szybszy, łatwiejszy dostęp do danych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Miejsce spotkań, wymiany informacji /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Forum POG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Obraz 23">
            <a:extLst>
              <a:ext uri="{FF2B5EF4-FFF2-40B4-BE49-F238E27FC236}">
                <a16:creationId xmlns:a16="http://schemas.microsoft.com/office/drawing/2014/main" id="{08C274AD-471A-428E-A878-2E8485C841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746" y="199278"/>
            <a:ext cx="1761480" cy="586623"/>
          </a:xfrm>
          <a:prstGeom prst="rect">
            <a:avLst/>
          </a:prstGeom>
        </p:spPr>
      </p:pic>
      <p:pic>
        <p:nvPicPr>
          <p:cNvPr id="58" name="Obraz 57">
            <a:extLst>
              <a:ext uri="{FF2B5EF4-FFF2-40B4-BE49-F238E27FC236}">
                <a16:creationId xmlns:a16="http://schemas.microsoft.com/office/drawing/2014/main" id="{DC42D31D-6B97-4B96-AFA9-92E57B924F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6615" y="5546088"/>
            <a:ext cx="4362149" cy="898204"/>
          </a:xfrm>
          <a:prstGeom prst="rect">
            <a:avLst/>
          </a:prstGeom>
        </p:spPr>
      </p:pic>
      <p:sp>
        <p:nvSpPr>
          <p:cNvPr id="59" name="Prostokąt 58">
            <a:extLst>
              <a:ext uri="{FF2B5EF4-FFF2-40B4-BE49-F238E27FC236}">
                <a16:creationId xmlns:a16="http://schemas.microsoft.com/office/drawing/2014/main" id="{DBB8B92B-266B-48DB-B3D3-DF2F6D7EC00E}"/>
              </a:ext>
            </a:extLst>
          </p:cNvPr>
          <p:cNvSpPr/>
          <p:nvPr/>
        </p:nvSpPr>
        <p:spPr>
          <a:xfrm>
            <a:off x="2869269" y="5883698"/>
            <a:ext cx="4087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POG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JEST ELEMENTEM STRATEGII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7B165716-60FF-4082-937F-76BF1E18607F}"/>
              </a:ext>
            </a:extLst>
          </p:cNvPr>
          <p:cNvGrpSpPr/>
          <p:nvPr/>
        </p:nvGrpSpPr>
        <p:grpSpPr>
          <a:xfrm>
            <a:off x="6796477" y="1471995"/>
            <a:ext cx="4472287" cy="3440493"/>
            <a:chOff x="6796477" y="1471995"/>
            <a:chExt cx="4472287" cy="3440493"/>
          </a:xfrm>
        </p:grpSpPr>
        <p:sp>
          <p:nvSpPr>
            <p:cNvPr id="29" name="Strzałka: w prawo 28">
              <a:extLst>
                <a:ext uri="{FF2B5EF4-FFF2-40B4-BE49-F238E27FC236}">
                  <a16:creationId xmlns:a16="http://schemas.microsoft.com/office/drawing/2014/main" id="{C9F279DF-4C54-44B4-B8B5-7A51B78ECA60}"/>
                </a:ext>
              </a:extLst>
            </p:cNvPr>
            <p:cNvSpPr/>
            <p:nvPr/>
          </p:nvSpPr>
          <p:spPr>
            <a:xfrm rot="2039485">
              <a:off x="7356328" y="2286551"/>
              <a:ext cx="576064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0" name="Strzałka: w prawo 29">
              <a:extLst>
                <a:ext uri="{FF2B5EF4-FFF2-40B4-BE49-F238E27FC236}">
                  <a16:creationId xmlns:a16="http://schemas.microsoft.com/office/drawing/2014/main" id="{917CB2AC-04BB-407F-AEC8-343BCD7B9503}"/>
                </a:ext>
              </a:extLst>
            </p:cNvPr>
            <p:cNvSpPr/>
            <p:nvPr/>
          </p:nvSpPr>
          <p:spPr>
            <a:xfrm rot="8416373" flipV="1">
              <a:off x="7379409" y="3553081"/>
              <a:ext cx="576064" cy="14477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1" name="Prostokąt 30">
              <a:extLst>
                <a:ext uri="{FF2B5EF4-FFF2-40B4-BE49-F238E27FC236}">
                  <a16:creationId xmlns:a16="http://schemas.microsoft.com/office/drawing/2014/main" id="{D47F28A4-4C68-46FA-A1E9-4BC16EA4A8B0}"/>
                </a:ext>
              </a:extLst>
            </p:cNvPr>
            <p:cNvSpPr/>
            <p:nvPr/>
          </p:nvSpPr>
          <p:spPr>
            <a:xfrm>
              <a:off x="6908707" y="1550665"/>
              <a:ext cx="2146937" cy="168746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noFill/>
              </a:endParaRPr>
            </a:p>
          </p:txBody>
        </p:sp>
        <p:sp>
          <p:nvSpPr>
            <p:cNvPr id="32" name="Prostokąt 31">
              <a:extLst>
                <a:ext uri="{FF2B5EF4-FFF2-40B4-BE49-F238E27FC236}">
                  <a16:creationId xmlns:a16="http://schemas.microsoft.com/office/drawing/2014/main" id="{B31D5AF8-202F-4BD3-80AE-EDF900ABCAAF}"/>
                </a:ext>
              </a:extLst>
            </p:cNvPr>
            <p:cNvSpPr/>
            <p:nvPr/>
          </p:nvSpPr>
          <p:spPr>
            <a:xfrm>
              <a:off x="6909434" y="3197064"/>
              <a:ext cx="2152225" cy="170939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noFill/>
              </a:endParaRPr>
            </a:p>
          </p:txBody>
        </p:sp>
        <p:sp>
          <p:nvSpPr>
            <p:cNvPr id="33" name="Prostokąt 32">
              <a:extLst>
                <a:ext uri="{FF2B5EF4-FFF2-40B4-BE49-F238E27FC236}">
                  <a16:creationId xmlns:a16="http://schemas.microsoft.com/office/drawing/2014/main" id="{EDEAFCD2-AD7B-4B46-94BF-58E3246014F2}"/>
                </a:ext>
              </a:extLst>
            </p:cNvPr>
            <p:cNvSpPr/>
            <p:nvPr/>
          </p:nvSpPr>
          <p:spPr>
            <a:xfrm>
              <a:off x="9052521" y="1550665"/>
              <a:ext cx="2207761" cy="170939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noFill/>
              </a:endParaRPr>
            </a:p>
          </p:txBody>
        </p:sp>
        <p:sp>
          <p:nvSpPr>
            <p:cNvPr id="34" name="Prostokąt 33">
              <a:extLst>
                <a:ext uri="{FF2B5EF4-FFF2-40B4-BE49-F238E27FC236}">
                  <a16:creationId xmlns:a16="http://schemas.microsoft.com/office/drawing/2014/main" id="{4A9739EA-7531-423F-9961-5D3AA5C24031}"/>
                </a:ext>
              </a:extLst>
            </p:cNvPr>
            <p:cNvSpPr/>
            <p:nvPr/>
          </p:nvSpPr>
          <p:spPr>
            <a:xfrm>
              <a:off x="9052521" y="3191759"/>
              <a:ext cx="2207761" cy="172072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noFill/>
              </a:endParaRPr>
            </a:p>
          </p:txBody>
        </p:sp>
        <p:sp>
          <p:nvSpPr>
            <p:cNvPr id="35" name="Owal 34">
              <a:extLst>
                <a:ext uri="{FF2B5EF4-FFF2-40B4-BE49-F238E27FC236}">
                  <a16:creationId xmlns:a16="http://schemas.microsoft.com/office/drawing/2014/main" id="{53CF270A-D863-4D9F-B2BA-53D4BDA67C6E}"/>
                </a:ext>
              </a:extLst>
            </p:cNvPr>
            <p:cNvSpPr/>
            <p:nvPr/>
          </p:nvSpPr>
          <p:spPr>
            <a:xfrm>
              <a:off x="8858352" y="2199314"/>
              <a:ext cx="408055" cy="4414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6" name="Owal 35">
              <a:extLst>
                <a:ext uri="{FF2B5EF4-FFF2-40B4-BE49-F238E27FC236}">
                  <a16:creationId xmlns:a16="http://schemas.microsoft.com/office/drawing/2014/main" id="{31265A2F-F2F2-4B83-8F6A-51F3D9180358}"/>
                </a:ext>
              </a:extLst>
            </p:cNvPr>
            <p:cNvSpPr/>
            <p:nvPr/>
          </p:nvSpPr>
          <p:spPr>
            <a:xfrm>
              <a:off x="8858352" y="3911571"/>
              <a:ext cx="456071" cy="39805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7" name="Owal 36">
              <a:extLst>
                <a:ext uri="{FF2B5EF4-FFF2-40B4-BE49-F238E27FC236}">
                  <a16:creationId xmlns:a16="http://schemas.microsoft.com/office/drawing/2014/main" id="{0307583C-B05C-445E-B4F3-2C53699407C6}"/>
                </a:ext>
              </a:extLst>
            </p:cNvPr>
            <p:cNvSpPr/>
            <p:nvPr/>
          </p:nvSpPr>
          <p:spPr>
            <a:xfrm>
              <a:off x="7675847" y="3000038"/>
              <a:ext cx="517559" cy="44478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8" name="Owal 37">
              <a:extLst>
                <a:ext uri="{FF2B5EF4-FFF2-40B4-BE49-F238E27FC236}">
                  <a16:creationId xmlns:a16="http://schemas.microsoft.com/office/drawing/2014/main" id="{618FA595-A920-4260-B360-60DCA27BA890}"/>
                </a:ext>
              </a:extLst>
            </p:cNvPr>
            <p:cNvSpPr/>
            <p:nvPr/>
          </p:nvSpPr>
          <p:spPr>
            <a:xfrm>
              <a:off x="9929025" y="2999067"/>
              <a:ext cx="487818" cy="398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9" name="Prostokąt 38">
              <a:extLst>
                <a:ext uri="{FF2B5EF4-FFF2-40B4-BE49-F238E27FC236}">
                  <a16:creationId xmlns:a16="http://schemas.microsoft.com/office/drawing/2014/main" id="{2F7B14A7-8635-45BC-972B-92C029F0BEDF}"/>
                </a:ext>
              </a:extLst>
            </p:cNvPr>
            <p:cNvSpPr/>
            <p:nvPr/>
          </p:nvSpPr>
          <p:spPr>
            <a:xfrm>
              <a:off x="6906616" y="2231615"/>
              <a:ext cx="2134872" cy="654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>
                  <a:solidFill>
                    <a:schemeClr val="tx1"/>
                  </a:solidFill>
                </a:rPr>
                <a:t>DANE</a:t>
              </a:r>
            </a:p>
          </p:txBody>
        </p:sp>
        <p:sp>
          <p:nvSpPr>
            <p:cNvPr id="40" name="Prostokąt 39">
              <a:extLst>
                <a:ext uri="{FF2B5EF4-FFF2-40B4-BE49-F238E27FC236}">
                  <a16:creationId xmlns:a16="http://schemas.microsoft.com/office/drawing/2014/main" id="{BA701FE3-8D22-4625-98E2-58E7A8EF6202}"/>
                </a:ext>
              </a:extLst>
            </p:cNvPr>
            <p:cNvSpPr/>
            <p:nvPr/>
          </p:nvSpPr>
          <p:spPr>
            <a:xfrm>
              <a:off x="9133892" y="2236759"/>
              <a:ext cx="2134872" cy="654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>
                  <a:solidFill>
                    <a:schemeClr val="tx1"/>
                  </a:solidFill>
                </a:rPr>
                <a:t>INTERPRETACJA</a:t>
              </a:r>
            </a:p>
          </p:txBody>
        </p:sp>
        <p:sp>
          <p:nvSpPr>
            <p:cNvPr id="41" name="Prostokąt 40">
              <a:extLst>
                <a:ext uri="{FF2B5EF4-FFF2-40B4-BE49-F238E27FC236}">
                  <a16:creationId xmlns:a16="http://schemas.microsoft.com/office/drawing/2014/main" id="{BAA2E5D3-55FA-4850-9681-1284F361183F}"/>
                </a:ext>
              </a:extLst>
            </p:cNvPr>
            <p:cNvSpPr/>
            <p:nvPr/>
          </p:nvSpPr>
          <p:spPr>
            <a:xfrm>
              <a:off x="9061660" y="3851014"/>
              <a:ext cx="2134872" cy="654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>
                  <a:solidFill>
                    <a:schemeClr val="bg1"/>
                  </a:solidFill>
                </a:rPr>
                <a:t>PREZENTACJA</a:t>
              </a:r>
            </a:p>
          </p:txBody>
        </p:sp>
        <p:pic>
          <p:nvPicPr>
            <p:cNvPr id="5" name="Grafika 4" descr="Książki">
              <a:extLst>
                <a:ext uri="{FF2B5EF4-FFF2-40B4-BE49-F238E27FC236}">
                  <a16:creationId xmlns:a16="http://schemas.microsoft.com/office/drawing/2014/main" id="{36E38DE2-6B3D-48F6-A954-B1F337779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976873" y="1548499"/>
              <a:ext cx="768618" cy="768618"/>
            </a:xfrm>
            <a:prstGeom prst="rect">
              <a:avLst/>
            </a:prstGeom>
          </p:spPr>
        </p:pic>
        <p:pic>
          <p:nvPicPr>
            <p:cNvPr id="12" name="Grafika 11" descr="Prezentacja z wykresem słupkowym">
              <a:extLst>
                <a:ext uri="{FF2B5EF4-FFF2-40B4-BE49-F238E27FC236}">
                  <a16:creationId xmlns:a16="http://schemas.microsoft.com/office/drawing/2014/main" id="{F4CB3B1A-57A4-4577-9D15-F40624F6D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397678" y="3201457"/>
              <a:ext cx="849319" cy="849319"/>
            </a:xfrm>
            <a:prstGeom prst="rect">
              <a:avLst/>
            </a:prstGeom>
          </p:spPr>
        </p:pic>
        <p:pic>
          <p:nvPicPr>
            <p:cNvPr id="44" name="Grafika 43" descr="Grupa docelowa">
              <a:extLst>
                <a:ext uri="{FF2B5EF4-FFF2-40B4-BE49-F238E27FC236}">
                  <a16:creationId xmlns:a16="http://schemas.microsoft.com/office/drawing/2014/main" id="{C543E0AE-1486-4C32-9F78-15E1B342B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379268" y="1471995"/>
              <a:ext cx="836784" cy="836784"/>
            </a:xfrm>
            <a:prstGeom prst="rect">
              <a:avLst/>
            </a:prstGeom>
          </p:spPr>
        </p:pic>
        <p:pic>
          <p:nvPicPr>
            <p:cNvPr id="46" name="Grafika 45" descr="Uścisk dłoni">
              <a:extLst>
                <a:ext uri="{FF2B5EF4-FFF2-40B4-BE49-F238E27FC236}">
                  <a16:creationId xmlns:a16="http://schemas.microsoft.com/office/drawing/2014/main" id="{83116497-8C00-40C9-AE60-0286D44A4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185117" y="3130313"/>
              <a:ext cx="812475" cy="812475"/>
            </a:xfrm>
            <a:prstGeom prst="rect">
              <a:avLst/>
            </a:prstGeom>
          </p:spPr>
        </p:pic>
        <p:sp>
          <p:nvSpPr>
            <p:cNvPr id="47" name="Prostokąt 46">
              <a:extLst>
                <a:ext uri="{FF2B5EF4-FFF2-40B4-BE49-F238E27FC236}">
                  <a16:creationId xmlns:a16="http://schemas.microsoft.com/office/drawing/2014/main" id="{AC3389AC-1DAD-409B-8A97-6D60DCE12FAA}"/>
                </a:ext>
              </a:extLst>
            </p:cNvPr>
            <p:cNvSpPr/>
            <p:nvPr/>
          </p:nvSpPr>
          <p:spPr>
            <a:xfrm>
              <a:off x="6796477" y="3861919"/>
              <a:ext cx="2134872" cy="654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>
                  <a:solidFill>
                    <a:schemeClr val="bg1"/>
                  </a:solidFill>
                </a:rPr>
                <a:t>PROMOCJA</a:t>
              </a:r>
            </a:p>
            <a:p>
              <a:pPr algn="ctr"/>
              <a:r>
                <a:rPr lang="pl-PL" b="1" dirty="0">
                  <a:solidFill>
                    <a:schemeClr val="bg1"/>
                  </a:solidFill>
                </a:rPr>
                <a:t>WIEDZY</a:t>
              </a:r>
            </a:p>
          </p:txBody>
        </p:sp>
        <p:pic>
          <p:nvPicPr>
            <p:cNvPr id="50" name="Grafika 49" descr="Głowa z kołami zębatymi">
              <a:extLst>
                <a:ext uri="{FF2B5EF4-FFF2-40B4-BE49-F238E27FC236}">
                  <a16:creationId xmlns:a16="http://schemas.microsoft.com/office/drawing/2014/main" id="{BC4E311C-C9A6-4DED-9E2B-A6ED8ED76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120872" y="1592727"/>
              <a:ext cx="839616" cy="657190"/>
            </a:xfrm>
            <a:prstGeom prst="rect">
              <a:avLst/>
            </a:prstGeom>
          </p:spPr>
        </p:pic>
        <p:pic>
          <p:nvPicPr>
            <p:cNvPr id="52" name="Grafika 51" descr="Trend wzrostowy">
              <a:extLst>
                <a:ext uri="{FF2B5EF4-FFF2-40B4-BE49-F238E27FC236}">
                  <a16:creationId xmlns:a16="http://schemas.microsoft.com/office/drawing/2014/main" id="{534D6690-20C1-43D8-B08B-BDBE95520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033573" y="3194872"/>
              <a:ext cx="831702" cy="831702"/>
            </a:xfrm>
            <a:prstGeom prst="rect">
              <a:avLst/>
            </a:prstGeom>
          </p:spPr>
        </p:pic>
        <p:pic>
          <p:nvPicPr>
            <p:cNvPr id="54" name="Grafika 53" descr="Gazeta">
              <a:extLst>
                <a:ext uri="{FF2B5EF4-FFF2-40B4-BE49-F238E27FC236}">
                  <a16:creationId xmlns:a16="http://schemas.microsoft.com/office/drawing/2014/main" id="{F6ADAEE7-CB91-4E94-85C7-1D67E32A4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270935" y="1558544"/>
              <a:ext cx="790994" cy="790994"/>
            </a:xfrm>
            <a:prstGeom prst="rect">
              <a:avLst/>
            </a:prstGeom>
          </p:spPr>
        </p:pic>
        <p:pic>
          <p:nvPicPr>
            <p:cNvPr id="42" name="Grafika 41" descr="Przegląd klientów (od prawej do lewej)">
              <a:extLst>
                <a:ext uri="{FF2B5EF4-FFF2-40B4-BE49-F238E27FC236}">
                  <a16:creationId xmlns:a16="http://schemas.microsoft.com/office/drawing/2014/main" id="{7513FCB3-D565-4662-AF73-F9181DCFE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890785" y="3211228"/>
              <a:ext cx="718501" cy="7185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1749177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ymbol zastępczy obrazu 13">
            <a:extLst>
              <a:ext uri="{FF2B5EF4-FFF2-40B4-BE49-F238E27FC236}">
                <a16:creationId xmlns:a16="http://schemas.microsoft.com/office/drawing/2014/main" id="{849FB1DC-1751-44DB-8151-16FAEED4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83" y="260349"/>
            <a:ext cx="2499577" cy="45724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77477" y="123061"/>
            <a:ext cx="4825752" cy="688246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ZAŁO</a:t>
            </a:r>
            <a:r>
              <a:rPr lang="pl-PL" dirty="0"/>
              <a:t>ŻENIA DLA DANYCH 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0161" y="904341"/>
            <a:ext cx="11792273" cy="5976202"/>
          </a:xfrm>
        </p:spPr>
        <p:txBody>
          <a:bodyPr>
            <a:noAutofit/>
          </a:bodyPr>
          <a:lstStyle/>
          <a:p>
            <a:endParaRPr lang="pl-PL" sz="1800" dirty="0"/>
          </a:p>
          <a:p>
            <a:pPr marL="0" indent="0">
              <a:buNone/>
            </a:pPr>
            <a:r>
              <a:rPr lang="pl-PL" sz="1800" dirty="0"/>
              <a:t>                                                                                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ymbol zastępczy numeru slajdu 14">
            <a:extLst>
              <a:ext uri="{FF2B5EF4-FFF2-40B4-BE49-F238E27FC236}">
                <a16:creationId xmlns:a16="http://schemas.microsoft.com/office/drawing/2014/main" id="{6133CD01-C3AB-4ABA-8B80-1C2FCFF92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D0E7-205A-4E3C-A6CF-F8F454C50C85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9BED7F13-629F-4371-A2E6-B9EF219E34F5}"/>
              </a:ext>
            </a:extLst>
          </p:cNvPr>
          <p:cNvSpPr/>
          <p:nvPr/>
        </p:nvSpPr>
        <p:spPr>
          <a:xfrm>
            <a:off x="270496" y="954517"/>
            <a:ext cx="2146937" cy="168746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sp>
        <p:nvSpPr>
          <p:cNvPr id="20" name="Owal 19">
            <a:extLst>
              <a:ext uri="{FF2B5EF4-FFF2-40B4-BE49-F238E27FC236}">
                <a16:creationId xmlns:a16="http://schemas.microsoft.com/office/drawing/2014/main" id="{5F85DBF6-0E40-4651-807A-077FFADABDFB}"/>
              </a:ext>
            </a:extLst>
          </p:cNvPr>
          <p:cNvSpPr/>
          <p:nvPr/>
        </p:nvSpPr>
        <p:spPr>
          <a:xfrm>
            <a:off x="2213406" y="1574050"/>
            <a:ext cx="494554" cy="47848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A89885DA-713F-4813-9DE0-4B66DEF73C00}"/>
              </a:ext>
            </a:extLst>
          </p:cNvPr>
          <p:cNvSpPr/>
          <p:nvPr/>
        </p:nvSpPr>
        <p:spPr>
          <a:xfrm>
            <a:off x="282561" y="1731077"/>
            <a:ext cx="2134872" cy="65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DANE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B29A5A6A-D1A3-467A-9F60-A4CD5D7FC540}"/>
              </a:ext>
            </a:extLst>
          </p:cNvPr>
          <p:cNvSpPr/>
          <p:nvPr/>
        </p:nvSpPr>
        <p:spPr>
          <a:xfrm>
            <a:off x="3719736" y="3799490"/>
            <a:ext cx="2134872" cy="65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KALENDARZ GOSPODARCZY</a:t>
            </a:r>
          </a:p>
        </p:txBody>
      </p:sp>
      <p:sp>
        <p:nvSpPr>
          <p:cNvPr id="24" name="Symbol zastępczy zawartości 2">
            <a:extLst>
              <a:ext uri="{FF2B5EF4-FFF2-40B4-BE49-F238E27FC236}">
                <a16:creationId xmlns:a16="http://schemas.microsoft.com/office/drawing/2014/main" id="{BDD2BEF3-C7A9-4C3F-8342-08BE9BE3AA9F}"/>
              </a:ext>
            </a:extLst>
          </p:cNvPr>
          <p:cNvSpPr txBox="1">
            <a:spLocks/>
          </p:cNvSpPr>
          <p:nvPr/>
        </p:nvSpPr>
        <p:spPr>
          <a:xfrm>
            <a:off x="2783631" y="996733"/>
            <a:ext cx="9125807" cy="5656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Wyselekcjonowane otwarte dane dotyczące Województwa Pomorskiego zebrane w jednym miejscu, łatwe do pobrania i analizy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Najważniejsze dane prezentowane w formie na bieżąco aktualizowanych wskaźników i </a:t>
            </a:r>
            <a:r>
              <a:rPr lang="pl-P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dashboardów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Wiele źródeł danych: GUS, KAS, WUP itd..</a:t>
            </a:r>
            <a:endParaRPr lang="pl-P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Jednolite formaty: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csv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json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itd..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Możliwość pobierania danych poprzez API</a:t>
            </a:r>
          </a:p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Repozytorium baz danych i zbiorów urzędowych </a:t>
            </a:r>
          </a:p>
          <a:p>
            <a:r>
              <a:rPr lang="pl-PL" sz="2400" b="1" dirty="0"/>
              <a:t>Wyszukiwarka - przejrzyste i proste sposoby wyszukiwania, identyfikacji danych (katalog)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wal 24">
            <a:extLst>
              <a:ext uri="{FF2B5EF4-FFF2-40B4-BE49-F238E27FC236}">
                <a16:creationId xmlns:a16="http://schemas.microsoft.com/office/drawing/2014/main" id="{5EFF01C1-E43F-49BE-8A18-68CF565387E7}"/>
              </a:ext>
            </a:extLst>
          </p:cNvPr>
          <p:cNvSpPr/>
          <p:nvPr/>
        </p:nvSpPr>
        <p:spPr>
          <a:xfrm>
            <a:off x="1100055" y="2405002"/>
            <a:ext cx="487818" cy="398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FA9C50EF-F4EF-4039-8E29-48FA920AEB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746" y="199278"/>
            <a:ext cx="1761480" cy="586623"/>
          </a:xfrm>
          <a:prstGeom prst="rect">
            <a:avLst/>
          </a:prstGeom>
        </p:spPr>
      </p:pic>
      <p:grpSp>
        <p:nvGrpSpPr>
          <p:cNvPr id="13" name="Grupa 12">
            <a:extLst>
              <a:ext uri="{FF2B5EF4-FFF2-40B4-BE49-F238E27FC236}">
                <a16:creationId xmlns:a16="http://schemas.microsoft.com/office/drawing/2014/main" id="{50375B77-B26C-4112-8722-22633D471542}"/>
              </a:ext>
            </a:extLst>
          </p:cNvPr>
          <p:cNvGrpSpPr/>
          <p:nvPr/>
        </p:nvGrpSpPr>
        <p:grpSpPr>
          <a:xfrm>
            <a:off x="282561" y="2386813"/>
            <a:ext cx="2134872" cy="1906210"/>
            <a:chOff x="-3723960" y="3472840"/>
            <a:chExt cx="2134872" cy="1906210"/>
          </a:xfrm>
        </p:grpSpPr>
        <p:sp>
          <p:nvSpPr>
            <p:cNvPr id="21" name="Prostokąt 20">
              <a:extLst>
                <a:ext uri="{FF2B5EF4-FFF2-40B4-BE49-F238E27FC236}">
                  <a16:creationId xmlns:a16="http://schemas.microsoft.com/office/drawing/2014/main" id="{B6F0240C-FE7C-4C3A-9E96-485EAD060411}"/>
                </a:ext>
              </a:extLst>
            </p:cNvPr>
            <p:cNvSpPr/>
            <p:nvPr/>
          </p:nvSpPr>
          <p:spPr>
            <a:xfrm>
              <a:off x="-3723960" y="3669659"/>
              <a:ext cx="2134872" cy="170939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noFill/>
              </a:endParaRPr>
            </a:p>
          </p:txBody>
        </p:sp>
        <p:sp>
          <p:nvSpPr>
            <p:cNvPr id="26" name="Owal 25">
              <a:extLst>
                <a:ext uri="{FF2B5EF4-FFF2-40B4-BE49-F238E27FC236}">
                  <a16:creationId xmlns:a16="http://schemas.microsoft.com/office/drawing/2014/main" id="{5C5B7064-FD35-4FBB-9D94-D3255BAE1953}"/>
                </a:ext>
              </a:extLst>
            </p:cNvPr>
            <p:cNvSpPr/>
            <p:nvPr/>
          </p:nvSpPr>
          <p:spPr>
            <a:xfrm>
              <a:off x="-2904262" y="3472840"/>
              <a:ext cx="485614" cy="4414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33" name="Grafika 32" descr="Książki">
            <a:extLst>
              <a:ext uri="{FF2B5EF4-FFF2-40B4-BE49-F238E27FC236}">
                <a16:creationId xmlns:a16="http://schemas.microsoft.com/office/drawing/2014/main" id="{7496E6DC-C062-4884-A923-C0D37F255F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3618" y="954517"/>
            <a:ext cx="739383" cy="739383"/>
          </a:xfrm>
          <a:prstGeom prst="rect">
            <a:avLst/>
          </a:prstGeom>
        </p:spPr>
      </p:pic>
      <p:pic>
        <p:nvPicPr>
          <p:cNvPr id="34" name="Grafika 33" descr="Prezentacja z wykresem słupkowym">
            <a:extLst>
              <a:ext uri="{FF2B5EF4-FFF2-40B4-BE49-F238E27FC236}">
                <a16:creationId xmlns:a16="http://schemas.microsoft.com/office/drawing/2014/main" id="{DD653CE2-D42A-4557-8646-2B49B3C2C0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97678" y="3201457"/>
            <a:ext cx="914400" cy="914400"/>
          </a:xfrm>
          <a:prstGeom prst="rect">
            <a:avLst/>
          </a:prstGeom>
        </p:spPr>
      </p:pic>
      <p:pic>
        <p:nvPicPr>
          <p:cNvPr id="39" name="Grafika 38" descr="Trend wzrostowy">
            <a:extLst>
              <a:ext uri="{FF2B5EF4-FFF2-40B4-BE49-F238E27FC236}">
                <a16:creationId xmlns:a16="http://schemas.microsoft.com/office/drawing/2014/main" id="{A3A612EF-DD85-49ED-9983-EB821384A6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1969" y="2549112"/>
            <a:ext cx="719998" cy="719998"/>
          </a:xfrm>
          <a:prstGeom prst="rect">
            <a:avLst/>
          </a:prstGeom>
        </p:spPr>
      </p:pic>
      <p:pic>
        <p:nvPicPr>
          <p:cNvPr id="40" name="Grafika 39" descr="Gazeta">
            <a:extLst>
              <a:ext uri="{FF2B5EF4-FFF2-40B4-BE49-F238E27FC236}">
                <a16:creationId xmlns:a16="http://schemas.microsoft.com/office/drawing/2014/main" id="{EB69612E-6475-4F7D-9309-F88FC3F096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87787" y="914408"/>
            <a:ext cx="825440" cy="825440"/>
          </a:xfrm>
          <a:prstGeom prst="rect">
            <a:avLst/>
          </a:prstGeom>
        </p:spPr>
      </p:pic>
      <p:sp>
        <p:nvSpPr>
          <p:cNvPr id="42" name="Prostokąt 41">
            <a:extLst>
              <a:ext uri="{FF2B5EF4-FFF2-40B4-BE49-F238E27FC236}">
                <a16:creationId xmlns:a16="http://schemas.microsoft.com/office/drawing/2014/main" id="{03CCD23F-F00D-424B-9886-21D45A01E969}"/>
              </a:ext>
            </a:extLst>
          </p:cNvPr>
          <p:cNvSpPr/>
          <p:nvPr/>
        </p:nvSpPr>
        <p:spPr>
          <a:xfrm>
            <a:off x="208383" y="3356463"/>
            <a:ext cx="2134872" cy="65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WSKAŹNIKI I DASHBOARDY</a:t>
            </a:r>
          </a:p>
        </p:txBody>
      </p:sp>
      <p:sp>
        <p:nvSpPr>
          <p:cNvPr id="43" name="Owal 42">
            <a:extLst>
              <a:ext uri="{FF2B5EF4-FFF2-40B4-BE49-F238E27FC236}">
                <a16:creationId xmlns:a16="http://schemas.microsoft.com/office/drawing/2014/main" id="{6CEEAA42-22ED-4334-9931-20D13BD33336}"/>
              </a:ext>
            </a:extLst>
          </p:cNvPr>
          <p:cNvSpPr/>
          <p:nvPr/>
        </p:nvSpPr>
        <p:spPr>
          <a:xfrm>
            <a:off x="1100055" y="4085913"/>
            <a:ext cx="480341" cy="44146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Owal 43">
            <a:extLst>
              <a:ext uri="{FF2B5EF4-FFF2-40B4-BE49-F238E27FC236}">
                <a16:creationId xmlns:a16="http://schemas.microsoft.com/office/drawing/2014/main" id="{E4B35CBD-945E-4E6B-AA89-230832F04C4F}"/>
              </a:ext>
            </a:extLst>
          </p:cNvPr>
          <p:cNvSpPr/>
          <p:nvPr/>
        </p:nvSpPr>
        <p:spPr>
          <a:xfrm>
            <a:off x="2217906" y="3287314"/>
            <a:ext cx="403554" cy="4414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Grafika 4" descr="Prezentacja z wykresem kołowym">
            <a:extLst>
              <a:ext uri="{FF2B5EF4-FFF2-40B4-BE49-F238E27FC236}">
                <a16:creationId xmlns:a16="http://schemas.microsoft.com/office/drawing/2014/main" id="{3F8256B5-5C9D-45E7-BFD2-F75D24E802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80396" y="2524002"/>
            <a:ext cx="840223" cy="840223"/>
          </a:xfrm>
          <a:prstGeom prst="rect">
            <a:avLst/>
          </a:prstGeom>
        </p:spPr>
      </p:pic>
      <p:sp>
        <p:nvSpPr>
          <p:cNvPr id="27" name="Owal 26">
            <a:extLst>
              <a:ext uri="{FF2B5EF4-FFF2-40B4-BE49-F238E27FC236}">
                <a16:creationId xmlns:a16="http://schemas.microsoft.com/office/drawing/2014/main" id="{9E31DD3E-4A7C-490F-9549-1FF3FD139E5E}"/>
              </a:ext>
            </a:extLst>
          </p:cNvPr>
          <p:cNvSpPr/>
          <p:nvPr/>
        </p:nvSpPr>
        <p:spPr>
          <a:xfrm>
            <a:off x="135384" y="1620612"/>
            <a:ext cx="408055" cy="4319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8448685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ymbol zastępczy obrazu 13">
            <a:extLst>
              <a:ext uri="{FF2B5EF4-FFF2-40B4-BE49-F238E27FC236}">
                <a16:creationId xmlns:a16="http://schemas.microsoft.com/office/drawing/2014/main" id="{849FB1DC-1751-44DB-8151-16FAEED4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83" y="260349"/>
            <a:ext cx="2499577" cy="45724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77476" y="148466"/>
            <a:ext cx="5060271" cy="688246"/>
          </a:xfrm>
        </p:spPr>
        <p:txBody>
          <a:bodyPr>
            <a:noAutofit/>
          </a:bodyPr>
          <a:lstStyle/>
          <a:p>
            <a:r>
              <a:rPr lang="pl-PL" dirty="0"/>
              <a:t>ZAKRES TEMATYCZNY POG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ymbol zastępczy numeru slajdu 14">
            <a:extLst>
              <a:ext uri="{FF2B5EF4-FFF2-40B4-BE49-F238E27FC236}">
                <a16:creationId xmlns:a16="http://schemas.microsoft.com/office/drawing/2014/main" id="{6133CD01-C3AB-4ABA-8B80-1C2FCFF92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D0E7-205A-4E3C-A6CF-F8F454C50C85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E6C0700B-4297-4B35-B2AA-E951617038F8}"/>
              </a:ext>
            </a:extLst>
          </p:cNvPr>
          <p:cNvSpPr/>
          <p:nvPr/>
        </p:nvSpPr>
        <p:spPr>
          <a:xfrm>
            <a:off x="1618324" y="4397129"/>
            <a:ext cx="2177147" cy="17136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sp>
        <p:nvSpPr>
          <p:cNvPr id="4" name="Strzałka: w prawo 3">
            <a:extLst>
              <a:ext uri="{FF2B5EF4-FFF2-40B4-BE49-F238E27FC236}">
                <a16:creationId xmlns:a16="http://schemas.microsoft.com/office/drawing/2014/main" id="{E8F73D56-47AF-4AA0-B0F0-6DBBE28F5502}"/>
              </a:ext>
            </a:extLst>
          </p:cNvPr>
          <p:cNvSpPr/>
          <p:nvPr/>
        </p:nvSpPr>
        <p:spPr>
          <a:xfrm>
            <a:off x="6179946" y="2996322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3DEB3100-A5F2-487C-B089-BD004E17BA86}"/>
              </a:ext>
            </a:extLst>
          </p:cNvPr>
          <p:cNvSpPr/>
          <p:nvPr/>
        </p:nvSpPr>
        <p:spPr>
          <a:xfrm>
            <a:off x="8628218" y="4076442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F374D0E2-73BB-4E0B-8DC0-6F443071D4B9}"/>
              </a:ext>
            </a:extLst>
          </p:cNvPr>
          <p:cNvSpPr/>
          <p:nvPr/>
        </p:nvSpPr>
        <p:spPr>
          <a:xfrm rot="2039485">
            <a:off x="4231160" y="3463623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: w prawo 9">
            <a:extLst>
              <a:ext uri="{FF2B5EF4-FFF2-40B4-BE49-F238E27FC236}">
                <a16:creationId xmlns:a16="http://schemas.microsoft.com/office/drawing/2014/main" id="{1E021BA6-AE60-4CE2-BC91-6287FAC3EF04}"/>
              </a:ext>
            </a:extLst>
          </p:cNvPr>
          <p:cNvSpPr/>
          <p:nvPr/>
        </p:nvSpPr>
        <p:spPr>
          <a:xfrm rot="8416373" flipV="1">
            <a:off x="4254241" y="4730153"/>
            <a:ext cx="576064" cy="144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E2FF1C9B-B7FC-418B-99E5-E5D82A7BFE41}"/>
              </a:ext>
            </a:extLst>
          </p:cNvPr>
          <p:cNvSpPr/>
          <p:nvPr/>
        </p:nvSpPr>
        <p:spPr>
          <a:xfrm>
            <a:off x="3783539" y="2727737"/>
            <a:ext cx="2160201" cy="16874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6D73B2C-B4E9-4A70-9A18-103239167D2E}"/>
              </a:ext>
            </a:extLst>
          </p:cNvPr>
          <p:cNvSpPr/>
          <p:nvPr/>
        </p:nvSpPr>
        <p:spPr>
          <a:xfrm>
            <a:off x="3783789" y="4404915"/>
            <a:ext cx="2151256" cy="17059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FC6EF73E-2106-452F-B048-82B004D40238}"/>
              </a:ext>
            </a:extLst>
          </p:cNvPr>
          <p:cNvSpPr/>
          <p:nvPr/>
        </p:nvSpPr>
        <p:spPr>
          <a:xfrm>
            <a:off x="5927353" y="2725223"/>
            <a:ext cx="2232241" cy="16796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9DB2F349-996F-47B8-AF24-0C712DBCA556}"/>
              </a:ext>
            </a:extLst>
          </p:cNvPr>
          <p:cNvSpPr/>
          <p:nvPr/>
        </p:nvSpPr>
        <p:spPr>
          <a:xfrm>
            <a:off x="5923513" y="4397129"/>
            <a:ext cx="2199974" cy="17210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sp>
        <p:nvSpPr>
          <p:cNvPr id="17" name="Owal 16">
            <a:extLst>
              <a:ext uri="{FF2B5EF4-FFF2-40B4-BE49-F238E27FC236}">
                <a16:creationId xmlns:a16="http://schemas.microsoft.com/office/drawing/2014/main" id="{40F35965-46EA-418F-9855-7D2D4520470C}"/>
              </a:ext>
            </a:extLst>
          </p:cNvPr>
          <p:cNvSpPr/>
          <p:nvPr/>
        </p:nvSpPr>
        <p:spPr>
          <a:xfrm>
            <a:off x="5705352" y="3361181"/>
            <a:ext cx="408055" cy="44146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Owal 17">
            <a:extLst>
              <a:ext uri="{FF2B5EF4-FFF2-40B4-BE49-F238E27FC236}">
                <a16:creationId xmlns:a16="http://schemas.microsoft.com/office/drawing/2014/main" id="{2E2872C3-AB1C-48E5-8580-56252094B900}"/>
              </a:ext>
            </a:extLst>
          </p:cNvPr>
          <p:cNvSpPr/>
          <p:nvPr/>
        </p:nvSpPr>
        <p:spPr>
          <a:xfrm>
            <a:off x="7879898" y="5093113"/>
            <a:ext cx="456071" cy="43744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75E65776-68E1-42CC-B5C3-8FB88A7BD3EB}"/>
              </a:ext>
            </a:extLst>
          </p:cNvPr>
          <p:cNvSpPr/>
          <p:nvPr/>
        </p:nvSpPr>
        <p:spPr>
          <a:xfrm>
            <a:off x="3506235" y="5042303"/>
            <a:ext cx="517559" cy="44478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Owal 19">
            <a:extLst>
              <a:ext uri="{FF2B5EF4-FFF2-40B4-BE49-F238E27FC236}">
                <a16:creationId xmlns:a16="http://schemas.microsoft.com/office/drawing/2014/main" id="{3FEA8F63-4792-46CA-9225-C153DE5E5202}"/>
              </a:ext>
            </a:extLst>
          </p:cNvPr>
          <p:cNvSpPr/>
          <p:nvPr/>
        </p:nvSpPr>
        <p:spPr>
          <a:xfrm>
            <a:off x="6770633" y="4244661"/>
            <a:ext cx="487818" cy="39709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A2DEC682-3CB6-4E17-9C6B-55E78A127E47}"/>
              </a:ext>
            </a:extLst>
          </p:cNvPr>
          <p:cNvSpPr/>
          <p:nvPr/>
        </p:nvSpPr>
        <p:spPr>
          <a:xfrm>
            <a:off x="3802339" y="3230916"/>
            <a:ext cx="2134872" cy="65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RYNEK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b="1" dirty="0">
                <a:solidFill>
                  <a:schemeClr val="tx1"/>
                </a:solidFill>
              </a:rPr>
              <a:t>PRACY</a:t>
            </a: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A113E9FB-DE04-48FF-A233-5B3C0277CB8E}"/>
              </a:ext>
            </a:extLst>
          </p:cNvPr>
          <p:cNvSpPr/>
          <p:nvPr/>
        </p:nvSpPr>
        <p:spPr>
          <a:xfrm>
            <a:off x="5970070" y="3249024"/>
            <a:ext cx="2134872" cy="65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DANE GOSPODARCZE</a:t>
            </a: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50F1083D-F66B-4CBA-8829-8D67A53113C2}"/>
              </a:ext>
            </a:extLst>
          </p:cNvPr>
          <p:cNvSpPr/>
          <p:nvPr/>
        </p:nvSpPr>
        <p:spPr>
          <a:xfrm>
            <a:off x="3780140" y="4898349"/>
            <a:ext cx="2134872" cy="65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BRANŻA</a:t>
            </a:r>
          </a:p>
          <a:p>
            <a:pPr algn="ctr"/>
            <a:r>
              <a:rPr lang="pl-PL" b="1" dirty="0"/>
              <a:t>TURYSTYCZNA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C4F7E8D5-A0F3-49AC-9CA1-7EF481199F83}"/>
              </a:ext>
            </a:extLst>
          </p:cNvPr>
          <p:cNvSpPr/>
          <p:nvPr/>
        </p:nvSpPr>
        <p:spPr>
          <a:xfrm>
            <a:off x="1618076" y="2712028"/>
            <a:ext cx="2173747" cy="1692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D6DC8116-BD98-4DFB-9527-4539C040D5E6}"/>
              </a:ext>
            </a:extLst>
          </p:cNvPr>
          <p:cNvSpPr/>
          <p:nvPr/>
        </p:nvSpPr>
        <p:spPr>
          <a:xfrm>
            <a:off x="8123488" y="2729218"/>
            <a:ext cx="2220095" cy="17093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id="{E2D88863-41FD-43B2-9314-C5CD1482F120}"/>
              </a:ext>
            </a:extLst>
          </p:cNvPr>
          <p:cNvSpPr/>
          <p:nvPr/>
        </p:nvSpPr>
        <p:spPr>
          <a:xfrm>
            <a:off x="8113818" y="4412282"/>
            <a:ext cx="2229766" cy="17059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sp>
        <p:nvSpPr>
          <p:cNvPr id="31" name="Owal 30">
            <a:extLst>
              <a:ext uri="{FF2B5EF4-FFF2-40B4-BE49-F238E27FC236}">
                <a16:creationId xmlns:a16="http://schemas.microsoft.com/office/drawing/2014/main" id="{2B3D0075-F208-4938-803D-E841942DF543}"/>
              </a:ext>
            </a:extLst>
          </p:cNvPr>
          <p:cNvSpPr/>
          <p:nvPr/>
        </p:nvSpPr>
        <p:spPr>
          <a:xfrm>
            <a:off x="3506473" y="3361181"/>
            <a:ext cx="487819" cy="44146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Owal 31">
            <a:extLst>
              <a:ext uri="{FF2B5EF4-FFF2-40B4-BE49-F238E27FC236}">
                <a16:creationId xmlns:a16="http://schemas.microsoft.com/office/drawing/2014/main" id="{68A99674-C1A1-4E49-B232-4ED153D8911B}"/>
              </a:ext>
            </a:extLst>
          </p:cNvPr>
          <p:cNvSpPr/>
          <p:nvPr/>
        </p:nvSpPr>
        <p:spPr>
          <a:xfrm>
            <a:off x="9037748" y="4186239"/>
            <a:ext cx="456071" cy="39805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Owal 32">
            <a:extLst>
              <a:ext uri="{FF2B5EF4-FFF2-40B4-BE49-F238E27FC236}">
                <a16:creationId xmlns:a16="http://schemas.microsoft.com/office/drawing/2014/main" id="{0DE0A7F5-BF24-4F07-B307-525EF37B3212}"/>
              </a:ext>
            </a:extLst>
          </p:cNvPr>
          <p:cNvSpPr/>
          <p:nvPr/>
        </p:nvSpPr>
        <p:spPr>
          <a:xfrm>
            <a:off x="2484556" y="4188413"/>
            <a:ext cx="488184" cy="4174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Owal 33">
            <a:extLst>
              <a:ext uri="{FF2B5EF4-FFF2-40B4-BE49-F238E27FC236}">
                <a16:creationId xmlns:a16="http://schemas.microsoft.com/office/drawing/2014/main" id="{49027C2F-CB61-4C29-948E-F8279F531E48}"/>
              </a:ext>
            </a:extLst>
          </p:cNvPr>
          <p:cNvSpPr/>
          <p:nvPr/>
        </p:nvSpPr>
        <p:spPr>
          <a:xfrm>
            <a:off x="7849660" y="3363549"/>
            <a:ext cx="487818" cy="39805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69D4D833-BA84-42AE-8F09-C1AF1C63CAC1}"/>
              </a:ext>
            </a:extLst>
          </p:cNvPr>
          <p:cNvSpPr/>
          <p:nvPr/>
        </p:nvSpPr>
        <p:spPr>
          <a:xfrm>
            <a:off x="1580169" y="3247356"/>
            <a:ext cx="2134872" cy="65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DEMOGRAFIA</a:t>
            </a:r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AD4AFE7B-CDE7-454F-94EF-8198D28C01A1}"/>
              </a:ext>
            </a:extLst>
          </p:cNvPr>
          <p:cNvSpPr/>
          <p:nvPr/>
        </p:nvSpPr>
        <p:spPr>
          <a:xfrm>
            <a:off x="1633621" y="4909746"/>
            <a:ext cx="2134872" cy="65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EDUKACJA</a:t>
            </a:r>
          </a:p>
          <a:p>
            <a:pPr algn="ctr"/>
            <a:r>
              <a:rPr lang="pl-PL" b="1" dirty="0">
                <a:solidFill>
                  <a:schemeClr val="bg1"/>
                </a:solidFill>
              </a:rPr>
              <a:t>SZKOLNICTWO</a:t>
            </a:r>
          </a:p>
        </p:txBody>
      </p:sp>
      <p:sp>
        <p:nvSpPr>
          <p:cNvPr id="38" name="Prostokąt 37">
            <a:extLst>
              <a:ext uri="{FF2B5EF4-FFF2-40B4-BE49-F238E27FC236}">
                <a16:creationId xmlns:a16="http://schemas.microsoft.com/office/drawing/2014/main" id="{520779D8-14F3-40DC-846D-27B8C040EE2B}"/>
              </a:ext>
            </a:extLst>
          </p:cNvPr>
          <p:cNvSpPr/>
          <p:nvPr/>
        </p:nvSpPr>
        <p:spPr>
          <a:xfrm>
            <a:off x="8178140" y="3261618"/>
            <a:ext cx="2134872" cy="65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INNOWACJE</a:t>
            </a: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79FF77BA-3072-4737-ABA6-E42E5A5C2D4C}"/>
              </a:ext>
            </a:extLst>
          </p:cNvPr>
          <p:cNvSpPr/>
          <p:nvPr/>
        </p:nvSpPr>
        <p:spPr>
          <a:xfrm>
            <a:off x="8189938" y="4946880"/>
            <a:ext cx="2134872" cy="65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GOSPODARKA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b="1" dirty="0">
                <a:solidFill>
                  <a:schemeClr val="tx1"/>
                </a:solidFill>
              </a:rPr>
              <a:t>MORSKA</a:t>
            </a:r>
          </a:p>
        </p:txBody>
      </p:sp>
      <p:sp>
        <p:nvSpPr>
          <p:cNvPr id="41" name="Owal 40">
            <a:extLst>
              <a:ext uri="{FF2B5EF4-FFF2-40B4-BE49-F238E27FC236}">
                <a16:creationId xmlns:a16="http://schemas.microsoft.com/office/drawing/2014/main" id="{D031A0E7-C26F-4011-BEA9-1F6C9012D954}"/>
              </a:ext>
            </a:extLst>
          </p:cNvPr>
          <p:cNvSpPr/>
          <p:nvPr/>
        </p:nvSpPr>
        <p:spPr>
          <a:xfrm>
            <a:off x="5695431" y="5088882"/>
            <a:ext cx="517559" cy="44478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Owal 41">
            <a:extLst>
              <a:ext uri="{FF2B5EF4-FFF2-40B4-BE49-F238E27FC236}">
                <a16:creationId xmlns:a16="http://schemas.microsoft.com/office/drawing/2014/main" id="{8432221F-AC42-4EBB-9079-BEC791644988}"/>
              </a:ext>
            </a:extLst>
          </p:cNvPr>
          <p:cNvSpPr/>
          <p:nvPr/>
        </p:nvSpPr>
        <p:spPr>
          <a:xfrm>
            <a:off x="4573313" y="4203392"/>
            <a:ext cx="512290" cy="4414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Prostokąt 39">
            <a:extLst>
              <a:ext uri="{FF2B5EF4-FFF2-40B4-BE49-F238E27FC236}">
                <a16:creationId xmlns:a16="http://schemas.microsoft.com/office/drawing/2014/main" id="{1AE82C17-C90E-4E5C-A699-B9A19429CE3B}"/>
              </a:ext>
            </a:extLst>
          </p:cNvPr>
          <p:cNvSpPr/>
          <p:nvPr/>
        </p:nvSpPr>
        <p:spPr>
          <a:xfrm>
            <a:off x="3802065" y="1040753"/>
            <a:ext cx="2121448" cy="17070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sp>
        <p:nvSpPr>
          <p:cNvPr id="44" name="Prostokąt 43">
            <a:extLst>
              <a:ext uri="{FF2B5EF4-FFF2-40B4-BE49-F238E27FC236}">
                <a16:creationId xmlns:a16="http://schemas.microsoft.com/office/drawing/2014/main" id="{592FC226-5580-4C15-BA25-B2DE94296BCC}"/>
              </a:ext>
            </a:extLst>
          </p:cNvPr>
          <p:cNvSpPr/>
          <p:nvPr/>
        </p:nvSpPr>
        <p:spPr>
          <a:xfrm>
            <a:off x="5911577" y="1043518"/>
            <a:ext cx="2278362" cy="171319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sp>
        <p:nvSpPr>
          <p:cNvPr id="45" name="Prostokąt 44">
            <a:extLst>
              <a:ext uri="{FF2B5EF4-FFF2-40B4-BE49-F238E27FC236}">
                <a16:creationId xmlns:a16="http://schemas.microsoft.com/office/drawing/2014/main" id="{FEA99D43-414E-408D-A814-826AD5A0030F}"/>
              </a:ext>
            </a:extLst>
          </p:cNvPr>
          <p:cNvSpPr/>
          <p:nvPr/>
        </p:nvSpPr>
        <p:spPr>
          <a:xfrm>
            <a:off x="8124932" y="1043519"/>
            <a:ext cx="2220095" cy="171551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sp>
        <p:nvSpPr>
          <p:cNvPr id="47" name="Prostokąt 46">
            <a:extLst>
              <a:ext uri="{FF2B5EF4-FFF2-40B4-BE49-F238E27FC236}">
                <a16:creationId xmlns:a16="http://schemas.microsoft.com/office/drawing/2014/main" id="{AE35B041-AEEB-4C72-ADA5-351946F425F4}"/>
              </a:ext>
            </a:extLst>
          </p:cNvPr>
          <p:cNvSpPr/>
          <p:nvPr/>
        </p:nvSpPr>
        <p:spPr>
          <a:xfrm>
            <a:off x="3797118" y="1565661"/>
            <a:ext cx="2134872" cy="65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ZDROWIE</a:t>
            </a:r>
          </a:p>
        </p:txBody>
      </p:sp>
      <p:sp>
        <p:nvSpPr>
          <p:cNvPr id="49" name="Prostokąt 48">
            <a:extLst>
              <a:ext uri="{FF2B5EF4-FFF2-40B4-BE49-F238E27FC236}">
                <a16:creationId xmlns:a16="http://schemas.microsoft.com/office/drawing/2014/main" id="{B7F28926-88DF-4323-BE45-2AA22CF01D50}"/>
              </a:ext>
            </a:extLst>
          </p:cNvPr>
          <p:cNvSpPr/>
          <p:nvPr/>
        </p:nvSpPr>
        <p:spPr>
          <a:xfrm>
            <a:off x="5845056" y="1577118"/>
            <a:ext cx="2134872" cy="65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EKSPORT</a:t>
            </a:r>
          </a:p>
          <a:p>
            <a:pPr algn="ctr"/>
            <a:r>
              <a:rPr lang="pl-PL" b="1" dirty="0">
                <a:solidFill>
                  <a:schemeClr val="tx1"/>
                </a:solidFill>
              </a:rPr>
              <a:t>IMPORT</a:t>
            </a:r>
          </a:p>
        </p:txBody>
      </p:sp>
      <p:sp>
        <p:nvSpPr>
          <p:cNvPr id="50" name="Owal 49">
            <a:extLst>
              <a:ext uri="{FF2B5EF4-FFF2-40B4-BE49-F238E27FC236}">
                <a16:creationId xmlns:a16="http://schemas.microsoft.com/office/drawing/2014/main" id="{F927E317-34EE-4392-B434-172442E17F48}"/>
              </a:ext>
            </a:extLst>
          </p:cNvPr>
          <p:cNvSpPr/>
          <p:nvPr/>
        </p:nvSpPr>
        <p:spPr>
          <a:xfrm>
            <a:off x="6753382" y="2529191"/>
            <a:ext cx="487818" cy="39709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Owal 50">
            <a:extLst>
              <a:ext uri="{FF2B5EF4-FFF2-40B4-BE49-F238E27FC236}">
                <a16:creationId xmlns:a16="http://schemas.microsoft.com/office/drawing/2014/main" id="{D1863610-95DB-477F-91D0-B62CC4013977}"/>
              </a:ext>
            </a:extLst>
          </p:cNvPr>
          <p:cNvSpPr/>
          <p:nvPr/>
        </p:nvSpPr>
        <p:spPr>
          <a:xfrm>
            <a:off x="4563885" y="2500376"/>
            <a:ext cx="512290" cy="4414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2" name="Owal 51">
            <a:extLst>
              <a:ext uri="{FF2B5EF4-FFF2-40B4-BE49-F238E27FC236}">
                <a16:creationId xmlns:a16="http://schemas.microsoft.com/office/drawing/2014/main" id="{17F4A50C-9A76-4125-AA34-42ED761E7F9E}"/>
              </a:ext>
            </a:extLst>
          </p:cNvPr>
          <p:cNvSpPr/>
          <p:nvPr/>
        </p:nvSpPr>
        <p:spPr>
          <a:xfrm>
            <a:off x="8946324" y="2552956"/>
            <a:ext cx="487818" cy="397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3" name="Owal 52">
            <a:extLst>
              <a:ext uri="{FF2B5EF4-FFF2-40B4-BE49-F238E27FC236}">
                <a16:creationId xmlns:a16="http://schemas.microsoft.com/office/drawing/2014/main" id="{81C770FF-EDD6-48D2-B384-955D411630B0}"/>
              </a:ext>
            </a:extLst>
          </p:cNvPr>
          <p:cNvSpPr/>
          <p:nvPr/>
        </p:nvSpPr>
        <p:spPr>
          <a:xfrm>
            <a:off x="7879898" y="1727609"/>
            <a:ext cx="487818" cy="39709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Owal 53">
            <a:extLst>
              <a:ext uri="{FF2B5EF4-FFF2-40B4-BE49-F238E27FC236}">
                <a16:creationId xmlns:a16="http://schemas.microsoft.com/office/drawing/2014/main" id="{D713B075-991E-4B24-9BB4-21BE4B27700A}"/>
              </a:ext>
            </a:extLst>
          </p:cNvPr>
          <p:cNvSpPr/>
          <p:nvPr/>
        </p:nvSpPr>
        <p:spPr>
          <a:xfrm>
            <a:off x="5679604" y="1712380"/>
            <a:ext cx="487818" cy="39709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5" name="Obraz 54">
            <a:extLst>
              <a:ext uri="{FF2B5EF4-FFF2-40B4-BE49-F238E27FC236}">
                <a16:creationId xmlns:a16="http://schemas.microsoft.com/office/drawing/2014/main" id="{75398251-1745-407F-A3F3-B39E70FDF7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746" y="199278"/>
            <a:ext cx="1761480" cy="586623"/>
          </a:xfrm>
          <a:prstGeom prst="rect">
            <a:avLst/>
          </a:prstGeom>
        </p:spPr>
      </p:pic>
      <p:sp>
        <p:nvSpPr>
          <p:cNvPr id="56" name="Prostokąt 55">
            <a:extLst>
              <a:ext uri="{FF2B5EF4-FFF2-40B4-BE49-F238E27FC236}">
                <a16:creationId xmlns:a16="http://schemas.microsoft.com/office/drawing/2014/main" id="{72224850-8DB0-4631-B271-B970BD9CC012}"/>
              </a:ext>
            </a:extLst>
          </p:cNvPr>
          <p:cNvSpPr/>
          <p:nvPr/>
        </p:nvSpPr>
        <p:spPr>
          <a:xfrm>
            <a:off x="1626137" y="1037218"/>
            <a:ext cx="2169191" cy="17070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noFill/>
            </a:endParaRPr>
          </a:p>
        </p:txBody>
      </p:sp>
      <p:sp>
        <p:nvSpPr>
          <p:cNvPr id="57" name="Owal 56">
            <a:extLst>
              <a:ext uri="{FF2B5EF4-FFF2-40B4-BE49-F238E27FC236}">
                <a16:creationId xmlns:a16="http://schemas.microsoft.com/office/drawing/2014/main" id="{6C22FC7A-47DD-4C2D-9DE5-3E739DB190E1}"/>
              </a:ext>
            </a:extLst>
          </p:cNvPr>
          <p:cNvSpPr/>
          <p:nvPr/>
        </p:nvSpPr>
        <p:spPr>
          <a:xfrm>
            <a:off x="3566633" y="1730964"/>
            <a:ext cx="487818" cy="39709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8" name="Owal 57">
            <a:extLst>
              <a:ext uri="{FF2B5EF4-FFF2-40B4-BE49-F238E27FC236}">
                <a16:creationId xmlns:a16="http://schemas.microsoft.com/office/drawing/2014/main" id="{7859C91B-BDEE-4D63-A3B1-E8FC6CCDDEF8}"/>
              </a:ext>
            </a:extLst>
          </p:cNvPr>
          <p:cNvSpPr/>
          <p:nvPr/>
        </p:nvSpPr>
        <p:spPr>
          <a:xfrm>
            <a:off x="2484556" y="2563645"/>
            <a:ext cx="487818" cy="39709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Prostokąt 58">
            <a:extLst>
              <a:ext uri="{FF2B5EF4-FFF2-40B4-BE49-F238E27FC236}">
                <a16:creationId xmlns:a16="http://schemas.microsoft.com/office/drawing/2014/main" id="{C16A9720-55E4-4150-A10B-F13FE5DEF0E7}"/>
              </a:ext>
            </a:extLst>
          </p:cNvPr>
          <p:cNvSpPr/>
          <p:nvPr/>
        </p:nvSpPr>
        <p:spPr>
          <a:xfrm>
            <a:off x="3949518" y="1718061"/>
            <a:ext cx="2134872" cy="65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8" name="Prostokąt 47">
            <a:extLst>
              <a:ext uri="{FF2B5EF4-FFF2-40B4-BE49-F238E27FC236}">
                <a16:creationId xmlns:a16="http://schemas.microsoft.com/office/drawing/2014/main" id="{DAE0063F-09B9-4AB3-8EA7-1936EC82E95A}"/>
              </a:ext>
            </a:extLst>
          </p:cNvPr>
          <p:cNvSpPr/>
          <p:nvPr/>
        </p:nvSpPr>
        <p:spPr>
          <a:xfrm>
            <a:off x="8129309" y="1598256"/>
            <a:ext cx="2134872" cy="65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ENERGETYKA</a:t>
            </a:r>
          </a:p>
        </p:txBody>
      </p:sp>
      <p:sp>
        <p:nvSpPr>
          <p:cNvPr id="60" name="Prostokąt 59">
            <a:extLst>
              <a:ext uri="{FF2B5EF4-FFF2-40B4-BE49-F238E27FC236}">
                <a16:creationId xmlns:a16="http://schemas.microsoft.com/office/drawing/2014/main" id="{1EA87C14-2AA5-4085-B567-AEF9610AA6A9}"/>
              </a:ext>
            </a:extLst>
          </p:cNvPr>
          <p:cNvSpPr/>
          <p:nvPr/>
        </p:nvSpPr>
        <p:spPr>
          <a:xfrm>
            <a:off x="1683092" y="1594126"/>
            <a:ext cx="2134872" cy="65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ŻYWNOŚĆ</a:t>
            </a:r>
            <a:endParaRPr lang="pl-PL" b="1" dirty="0"/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F43E1306-F83C-41B9-B30D-0CA49CFC59CE}"/>
              </a:ext>
            </a:extLst>
          </p:cNvPr>
          <p:cNvSpPr/>
          <p:nvPr/>
        </p:nvSpPr>
        <p:spPr>
          <a:xfrm>
            <a:off x="5913020" y="4943775"/>
            <a:ext cx="2134872" cy="65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INTELIGENTNE</a:t>
            </a:r>
          </a:p>
          <a:p>
            <a:pPr algn="ctr"/>
            <a:r>
              <a:rPr lang="pl-PL" b="1" dirty="0">
                <a:solidFill>
                  <a:schemeClr val="tx1"/>
                </a:solidFill>
              </a:rPr>
              <a:t>SPECJALIZACJE</a:t>
            </a:r>
          </a:p>
          <a:p>
            <a:pPr algn="ctr"/>
            <a:r>
              <a:rPr lang="pl-PL" b="1" dirty="0">
                <a:solidFill>
                  <a:schemeClr val="tx1"/>
                </a:solidFill>
              </a:rPr>
              <a:t>POMORZA</a:t>
            </a:r>
          </a:p>
        </p:txBody>
      </p:sp>
    </p:spTree>
    <p:extLst>
      <p:ext uri="{BB962C8B-B14F-4D97-AF65-F5344CB8AC3E}">
        <p14:creationId xmlns:p14="http://schemas.microsoft.com/office/powerpoint/2010/main" val="1543813458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AEDAFC-BAA2-45B8-B2AF-4B21AFD21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1045624"/>
            <a:ext cx="817950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 </a:t>
            </a:r>
          </a:p>
          <a:p>
            <a:pPr marL="0" indent="0">
              <a:buNone/>
            </a:pPr>
            <a:endParaRPr lang="pl-PL" sz="2400" dirty="0"/>
          </a:p>
          <a:p>
            <a:endParaRPr lang="pl-PL" sz="2400" dirty="0"/>
          </a:p>
          <a:p>
            <a:endParaRPr lang="pl-PL" sz="2400" dirty="0"/>
          </a:p>
          <a:p>
            <a:endParaRPr lang="pl-PL" sz="2400" dirty="0">
              <a:solidFill>
                <a:srgbClr val="7030A0"/>
              </a:solidFill>
            </a:endParaRPr>
          </a:p>
        </p:txBody>
      </p:sp>
      <p:pic>
        <p:nvPicPr>
          <p:cNvPr id="4" name="Symbol zastępczy obrazu 13">
            <a:extLst>
              <a:ext uri="{FF2B5EF4-FFF2-40B4-BE49-F238E27FC236}">
                <a16:creationId xmlns:a16="http://schemas.microsoft.com/office/drawing/2014/main" id="{2ABCA4C5-9352-422A-A0EC-F78BD7FDC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83" y="260349"/>
            <a:ext cx="2499577" cy="457240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B2E03438-4EFC-4222-BB31-768B588B3258}"/>
              </a:ext>
            </a:extLst>
          </p:cNvPr>
          <p:cNvSpPr txBox="1">
            <a:spLocks/>
          </p:cNvSpPr>
          <p:nvPr/>
        </p:nvSpPr>
        <p:spPr>
          <a:xfrm>
            <a:off x="3977477" y="349566"/>
            <a:ext cx="4825752" cy="688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KLUCZOWE WSKAŹNIKI</a:t>
            </a: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17FB7A2-5E2B-4CDB-BBA2-C5BBA28929C1}"/>
              </a:ext>
            </a:extLst>
          </p:cNvPr>
          <p:cNvSpPr txBox="1">
            <a:spLocks/>
          </p:cNvSpPr>
          <p:nvPr/>
        </p:nvSpPr>
        <p:spPr>
          <a:xfrm>
            <a:off x="211885" y="1045624"/>
            <a:ext cx="8269839" cy="2307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Jakie wskaźniki najlepiej oddają stan gospodarki?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Udostępnienia jakich danych może stymulować wzrost gospodarczy?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 jakim kontekście prezentować dane?</a:t>
            </a: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C01A08A-5B7F-4507-9AC4-94048518D9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746" y="199278"/>
            <a:ext cx="1761480" cy="58662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7585206-A4A8-4B1C-9EEB-783C51AF7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549" y="2496674"/>
            <a:ext cx="8269839" cy="2995933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B4F1789F-72A4-409A-8B40-E63388B260CF}"/>
              </a:ext>
            </a:extLst>
          </p:cNvPr>
          <p:cNvSpPr/>
          <p:nvPr/>
        </p:nvSpPr>
        <p:spPr>
          <a:xfrm>
            <a:off x="10560496" y="6129677"/>
            <a:ext cx="10049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schemeClr val="tx1">
                    <a:lumMod val="50000"/>
                    <a:lumOff val="50000"/>
                  </a:schemeClr>
                </a:solidFill>
                <a:ea typeface="Cambria" panose="02040503050406030204" pitchFamily="18" charset="0"/>
              </a:rPr>
              <a:t>Źródło: GUS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7C76140C-1C22-434F-88C7-D6E077E1C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125" y="2429464"/>
            <a:ext cx="3305636" cy="38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33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obrazu 13">
            <a:extLst>
              <a:ext uri="{FF2B5EF4-FFF2-40B4-BE49-F238E27FC236}">
                <a16:creationId xmlns:a16="http://schemas.microsoft.com/office/drawing/2014/main" id="{2ABCA4C5-9352-422A-A0EC-F78BD7FDC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83" y="260349"/>
            <a:ext cx="2499577" cy="457240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B2E03438-4EFC-4222-BB31-768B588B3258}"/>
              </a:ext>
            </a:extLst>
          </p:cNvPr>
          <p:cNvSpPr txBox="1">
            <a:spLocks/>
          </p:cNvSpPr>
          <p:nvPr/>
        </p:nvSpPr>
        <p:spPr>
          <a:xfrm>
            <a:off x="3041902" y="56791"/>
            <a:ext cx="6870522" cy="618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dirty="0">
                <a:latin typeface="Arial" panose="020B0604020202020204" pitchFamily="34" charset="0"/>
                <a:cs typeface="Arial" panose="020B0604020202020204" pitchFamily="34" charset="0"/>
              </a:rPr>
              <a:t>Wizja POG vs. NOWA Dziedzinowe Bazy Wiedzy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8D80307-90C4-4A72-A18E-48656A42F6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867" y="59040"/>
            <a:ext cx="1761480" cy="586623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91DBAF2-5A8A-4D7F-83A2-C182C4AE925B}"/>
              </a:ext>
            </a:extLst>
          </p:cNvPr>
          <p:cNvSpPr txBox="1"/>
          <p:nvPr/>
        </p:nvSpPr>
        <p:spPr>
          <a:xfrm>
            <a:off x="3719737" y="717589"/>
            <a:ext cx="2483102" cy="3731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2F056AE-B37D-4F16-902F-36E7EADFDCC5}"/>
              </a:ext>
            </a:extLst>
          </p:cNvPr>
          <p:cNvSpPr txBox="1"/>
          <p:nvPr/>
        </p:nvSpPr>
        <p:spPr>
          <a:xfrm>
            <a:off x="9407204" y="3781851"/>
            <a:ext cx="2483102" cy="3731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20E389D-07DC-4C86-B42D-169BFF860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3147"/>
            <a:ext cx="12192000" cy="605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06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obrazu 13">
            <a:extLst>
              <a:ext uri="{FF2B5EF4-FFF2-40B4-BE49-F238E27FC236}">
                <a16:creationId xmlns:a16="http://schemas.microsoft.com/office/drawing/2014/main" id="{2ABCA4C5-9352-422A-A0EC-F78BD7FDC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83" y="260349"/>
            <a:ext cx="2499577" cy="457240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B2E03438-4EFC-4222-BB31-768B588B3258}"/>
              </a:ext>
            </a:extLst>
          </p:cNvPr>
          <p:cNvSpPr txBox="1">
            <a:spLocks/>
          </p:cNvSpPr>
          <p:nvPr/>
        </p:nvSpPr>
        <p:spPr>
          <a:xfrm>
            <a:off x="3041902" y="56791"/>
            <a:ext cx="6402391" cy="618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dirty="0">
                <a:latin typeface="Arial" panose="020B0604020202020204" pitchFamily="34" charset="0"/>
                <a:cs typeface="Arial" panose="020B0604020202020204" pitchFamily="34" charset="0"/>
              </a:rPr>
              <a:t>Wizja POG vs. nowe dostępne narzędzia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8D80307-90C4-4A72-A18E-48656A42F6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867" y="59040"/>
            <a:ext cx="1761480" cy="586623"/>
          </a:xfrm>
          <a:prstGeom prst="rect">
            <a:avLst/>
          </a:prstGeom>
        </p:spPr>
      </p:pic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34E405CB-F127-466D-BD61-AC3F1DA5A683}"/>
              </a:ext>
            </a:extLst>
          </p:cNvPr>
          <p:cNvSpPr txBox="1">
            <a:spLocks/>
          </p:cNvSpPr>
          <p:nvPr/>
        </p:nvSpPr>
        <p:spPr>
          <a:xfrm>
            <a:off x="249065" y="853372"/>
            <a:ext cx="5740099" cy="589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GUS</a:t>
            </a: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0E800BB6-3562-41B1-933B-FEBD12799331}"/>
              </a:ext>
            </a:extLst>
          </p:cNvPr>
          <p:cNvSpPr txBox="1">
            <a:spLocks/>
          </p:cNvSpPr>
          <p:nvPr/>
        </p:nvSpPr>
        <p:spPr>
          <a:xfrm>
            <a:off x="169785" y="4119908"/>
            <a:ext cx="6091353" cy="589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Związek Miast Polskich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D2D2834-6F45-4B39-9721-C6FA00ED9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302" y="4754705"/>
            <a:ext cx="2588080" cy="1922871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677BF41D-6889-4AFB-882B-AACB82C3E5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8093" y="3781851"/>
            <a:ext cx="7414722" cy="2895725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D8BC193-5781-429E-BAAC-11B62036F6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302" y="1198040"/>
            <a:ext cx="3501876" cy="2390704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3FD9BB5B-07C0-4487-AA6F-85AC71710F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2741" y="783217"/>
            <a:ext cx="6235141" cy="3105894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8DB6B604-2F54-4082-963C-86B8B5143B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07204" y="1090780"/>
            <a:ext cx="2626614" cy="2691071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91DBAF2-5A8A-4D7F-83A2-C182C4AE925B}"/>
              </a:ext>
            </a:extLst>
          </p:cNvPr>
          <p:cNvSpPr txBox="1"/>
          <p:nvPr/>
        </p:nvSpPr>
        <p:spPr>
          <a:xfrm>
            <a:off x="3719737" y="717589"/>
            <a:ext cx="2483102" cy="3731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2F056AE-B37D-4F16-902F-36E7EADFDCC5}"/>
              </a:ext>
            </a:extLst>
          </p:cNvPr>
          <p:cNvSpPr txBox="1"/>
          <p:nvPr/>
        </p:nvSpPr>
        <p:spPr>
          <a:xfrm>
            <a:off x="9407204" y="3781851"/>
            <a:ext cx="2483102" cy="3731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0276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ymbol zastępczy obrazu 13">
            <a:extLst>
              <a:ext uri="{FF2B5EF4-FFF2-40B4-BE49-F238E27FC236}">
                <a16:creationId xmlns:a16="http://schemas.microsoft.com/office/drawing/2014/main" id="{849FB1DC-1751-44DB-8151-16FAEED4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83" y="260349"/>
            <a:ext cx="2499577" cy="45724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35760" y="148467"/>
            <a:ext cx="5112568" cy="688246"/>
          </a:xfrm>
        </p:spPr>
        <p:txBody>
          <a:bodyPr>
            <a:noAutofit/>
          </a:bodyPr>
          <a:lstStyle/>
          <a:p>
            <a:r>
              <a:rPr lang="pl-PL" dirty="0"/>
              <a:t>ZAŁOŻENIA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/>
              <a:t>INTERPRETACJI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2339" y="836713"/>
            <a:ext cx="11792273" cy="5976202"/>
          </a:xfrm>
        </p:spPr>
        <p:txBody>
          <a:bodyPr>
            <a:noAutofit/>
          </a:bodyPr>
          <a:lstStyle/>
          <a:p>
            <a:endParaRPr lang="pl-PL" sz="1800" dirty="0"/>
          </a:p>
          <a:p>
            <a:pPr marL="0" indent="0">
              <a:buNone/>
            </a:pPr>
            <a:r>
              <a:rPr lang="pl-PL" sz="1800" dirty="0"/>
              <a:t>                                                                                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ymbol zastępczy numeru slajdu 14">
            <a:extLst>
              <a:ext uri="{FF2B5EF4-FFF2-40B4-BE49-F238E27FC236}">
                <a16:creationId xmlns:a16="http://schemas.microsoft.com/office/drawing/2014/main" id="{6133CD01-C3AB-4ABA-8B80-1C2FCFF92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D0E7-205A-4E3C-A6CF-F8F454C50C85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5672A0E3-9AD3-4760-8180-F6AF038DCB11}"/>
              </a:ext>
            </a:extLst>
          </p:cNvPr>
          <p:cNvSpPr/>
          <p:nvPr/>
        </p:nvSpPr>
        <p:spPr>
          <a:xfrm>
            <a:off x="237388" y="980112"/>
            <a:ext cx="2207761" cy="169712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0620A5E6-2858-4DC8-A10A-7BA09B4AAEC1}"/>
              </a:ext>
            </a:extLst>
          </p:cNvPr>
          <p:cNvSpPr/>
          <p:nvPr/>
        </p:nvSpPr>
        <p:spPr>
          <a:xfrm>
            <a:off x="1097359" y="2540774"/>
            <a:ext cx="487818" cy="39805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A0C813AB-5854-4F79-A12D-7B18C20C5D2B}"/>
              </a:ext>
            </a:extLst>
          </p:cNvPr>
          <p:cNvSpPr/>
          <p:nvPr/>
        </p:nvSpPr>
        <p:spPr>
          <a:xfrm>
            <a:off x="317839" y="1648864"/>
            <a:ext cx="2134872" cy="65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INTERPRETACJA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B29A5A6A-D1A3-467A-9F60-A4CD5D7FC540}"/>
              </a:ext>
            </a:extLst>
          </p:cNvPr>
          <p:cNvSpPr/>
          <p:nvPr/>
        </p:nvSpPr>
        <p:spPr>
          <a:xfrm>
            <a:off x="3719736" y="3799490"/>
            <a:ext cx="2134872" cy="65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KALENDARZ GOSPODARCZY</a:t>
            </a:r>
          </a:p>
        </p:txBody>
      </p:sp>
      <p:sp>
        <p:nvSpPr>
          <p:cNvPr id="24" name="Owal 23">
            <a:extLst>
              <a:ext uri="{FF2B5EF4-FFF2-40B4-BE49-F238E27FC236}">
                <a16:creationId xmlns:a16="http://schemas.microsoft.com/office/drawing/2014/main" id="{8FD2DC48-82FA-4809-924D-29472D287D6A}"/>
              </a:ext>
            </a:extLst>
          </p:cNvPr>
          <p:cNvSpPr/>
          <p:nvPr/>
        </p:nvSpPr>
        <p:spPr>
          <a:xfrm>
            <a:off x="0" y="1630324"/>
            <a:ext cx="487818" cy="398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Symbol zastępczy zawartości 2">
            <a:extLst>
              <a:ext uri="{FF2B5EF4-FFF2-40B4-BE49-F238E27FC236}">
                <a16:creationId xmlns:a16="http://schemas.microsoft.com/office/drawing/2014/main" id="{E91AE9D6-329D-4CC2-83BF-7CA12BBDFFD2}"/>
              </a:ext>
            </a:extLst>
          </p:cNvPr>
          <p:cNvSpPr txBox="1">
            <a:spLocks/>
          </p:cNvSpPr>
          <p:nvPr/>
        </p:nvSpPr>
        <p:spPr>
          <a:xfrm>
            <a:off x="2783799" y="1002560"/>
            <a:ext cx="9125807" cy="5656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215900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Rozwijanie regionalnego systemu monitorowania gospodarki dla samorządów i podmiotów gospodarczych</a:t>
            </a:r>
          </a:p>
          <a:p>
            <a:pPr marR="215900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Diagnozowanie i analizowanie kluczowych zjawisk i trendów gospodarki, z uwzględnieniem specyfiki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subregionalnej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215900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Szczegółowa obserwacja branż kluczowych oraz kompetencji istotnych dla rozwoju regionu, z uwzględnieniem obszarów innowacji </a:t>
            </a:r>
          </a:p>
          <a:p>
            <a:pPr marR="215900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Tworzenie scenariuszy rozwojowych dla pomorskiej gospodarki na potrzeby trafnego ukierunkowania polityki społeczno-gospodarczej regionu.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FD30EA4E-689C-4BBD-9262-271CFEBE3A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746" y="199278"/>
            <a:ext cx="1761480" cy="586623"/>
          </a:xfrm>
          <a:prstGeom prst="rect">
            <a:avLst/>
          </a:prstGeom>
        </p:spPr>
      </p:pic>
      <p:pic>
        <p:nvPicPr>
          <p:cNvPr id="13" name="Grafika 12" descr="Głowa z kołami zębatymi">
            <a:extLst>
              <a:ext uri="{FF2B5EF4-FFF2-40B4-BE49-F238E27FC236}">
                <a16:creationId xmlns:a16="http://schemas.microsoft.com/office/drawing/2014/main" id="{53091870-F52D-43E4-8F6D-4BA24239E0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0733" y="1048122"/>
            <a:ext cx="914400" cy="715725"/>
          </a:xfrm>
          <a:prstGeom prst="rect">
            <a:avLst/>
          </a:prstGeom>
        </p:spPr>
      </p:pic>
      <p:pic>
        <p:nvPicPr>
          <p:cNvPr id="16" name="Grafika 15" descr="Grupa docelowa">
            <a:extLst>
              <a:ext uri="{FF2B5EF4-FFF2-40B4-BE49-F238E27FC236}">
                <a16:creationId xmlns:a16="http://schemas.microsoft.com/office/drawing/2014/main" id="{CB38F7F2-9EDA-458B-9F9A-D1497F4B9B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09398" y="849447"/>
            <a:ext cx="914400" cy="914400"/>
          </a:xfrm>
          <a:prstGeom prst="rect">
            <a:avLst/>
          </a:prstGeom>
        </p:spPr>
      </p:pic>
      <p:grpSp>
        <p:nvGrpSpPr>
          <p:cNvPr id="17" name="Grupa 16">
            <a:extLst>
              <a:ext uri="{FF2B5EF4-FFF2-40B4-BE49-F238E27FC236}">
                <a16:creationId xmlns:a16="http://schemas.microsoft.com/office/drawing/2014/main" id="{71B22F60-42AD-4A93-9077-0984FEEA2D7E}"/>
              </a:ext>
            </a:extLst>
          </p:cNvPr>
          <p:cNvGrpSpPr/>
          <p:nvPr/>
        </p:nvGrpSpPr>
        <p:grpSpPr>
          <a:xfrm>
            <a:off x="229825" y="2407021"/>
            <a:ext cx="2222886" cy="1970425"/>
            <a:chOff x="-3723960" y="3446633"/>
            <a:chExt cx="2134872" cy="1932417"/>
          </a:xfrm>
        </p:grpSpPr>
        <p:sp>
          <p:nvSpPr>
            <p:cNvPr id="19" name="Prostokąt 18">
              <a:extLst>
                <a:ext uri="{FF2B5EF4-FFF2-40B4-BE49-F238E27FC236}">
                  <a16:creationId xmlns:a16="http://schemas.microsoft.com/office/drawing/2014/main" id="{A4582FCC-9EBB-46DC-8A4C-8FF00DAC3B01}"/>
                </a:ext>
              </a:extLst>
            </p:cNvPr>
            <p:cNvSpPr/>
            <p:nvPr/>
          </p:nvSpPr>
          <p:spPr>
            <a:xfrm>
              <a:off x="-3723960" y="3669659"/>
              <a:ext cx="2134872" cy="170939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noFill/>
              </a:endParaRPr>
            </a:p>
          </p:txBody>
        </p:sp>
        <p:sp>
          <p:nvSpPr>
            <p:cNvPr id="20" name="Owal 19">
              <a:extLst>
                <a:ext uri="{FF2B5EF4-FFF2-40B4-BE49-F238E27FC236}">
                  <a16:creationId xmlns:a16="http://schemas.microsoft.com/office/drawing/2014/main" id="{89BE1149-1A5A-4FA3-AE0C-A9087C379C07}"/>
                </a:ext>
              </a:extLst>
            </p:cNvPr>
            <p:cNvSpPr/>
            <p:nvPr/>
          </p:nvSpPr>
          <p:spPr>
            <a:xfrm>
              <a:off x="-2906445" y="3446633"/>
              <a:ext cx="485614" cy="44146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1" name="Owal 20">
            <a:extLst>
              <a:ext uri="{FF2B5EF4-FFF2-40B4-BE49-F238E27FC236}">
                <a16:creationId xmlns:a16="http://schemas.microsoft.com/office/drawing/2014/main" id="{AB0575B9-BFBC-4AF8-8210-D5649DDE2FE8}"/>
              </a:ext>
            </a:extLst>
          </p:cNvPr>
          <p:cNvSpPr/>
          <p:nvPr/>
        </p:nvSpPr>
        <p:spPr>
          <a:xfrm>
            <a:off x="1081043" y="4163708"/>
            <a:ext cx="504133" cy="4414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BF04D3D9-7E7D-403C-B77C-3DED2EEC28C6}"/>
              </a:ext>
            </a:extLst>
          </p:cNvPr>
          <p:cNvSpPr/>
          <p:nvPr/>
        </p:nvSpPr>
        <p:spPr>
          <a:xfrm>
            <a:off x="2213405" y="3287314"/>
            <a:ext cx="408055" cy="4414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2A0B7A22-19DB-447C-805E-3E8F30A32B65}"/>
              </a:ext>
            </a:extLst>
          </p:cNvPr>
          <p:cNvSpPr/>
          <p:nvPr/>
        </p:nvSpPr>
        <p:spPr>
          <a:xfrm>
            <a:off x="247769" y="3409600"/>
            <a:ext cx="2134872" cy="65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ANALIZY</a:t>
            </a:r>
          </a:p>
          <a:p>
            <a:pPr algn="ctr"/>
            <a:r>
              <a:rPr lang="pl-PL" b="1" dirty="0">
                <a:solidFill>
                  <a:schemeClr val="tx1"/>
                </a:solidFill>
              </a:rPr>
              <a:t>KOMENTARZE</a:t>
            </a:r>
          </a:p>
          <a:p>
            <a:pPr algn="ctr"/>
            <a:r>
              <a:rPr lang="pl-PL" b="1" dirty="0">
                <a:solidFill>
                  <a:schemeClr val="tx1"/>
                </a:solidFill>
              </a:rPr>
              <a:t>PROGNOZY</a:t>
            </a:r>
          </a:p>
          <a:p>
            <a:pPr algn="ctr"/>
            <a:r>
              <a:rPr lang="pl-PL" b="1" dirty="0">
                <a:solidFill>
                  <a:schemeClr val="tx1"/>
                </a:solidFill>
              </a:rPr>
              <a:t>TRENDY</a:t>
            </a:r>
          </a:p>
        </p:txBody>
      </p:sp>
      <p:pic>
        <p:nvPicPr>
          <p:cNvPr id="5" name="Grafika 4" descr="Badanie">
            <a:extLst>
              <a:ext uri="{FF2B5EF4-FFF2-40B4-BE49-F238E27FC236}">
                <a16:creationId xmlns:a16="http://schemas.microsoft.com/office/drawing/2014/main" id="{9A4B3CC0-FFD8-405A-A992-F68B19004C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50763" y="2607700"/>
            <a:ext cx="705854" cy="705854"/>
          </a:xfrm>
          <a:prstGeom prst="rect">
            <a:avLst/>
          </a:prstGeom>
        </p:spPr>
      </p:pic>
      <p:pic>
        <p:nvPicPr>
          <p:cNvPr id="7" name="Grafika 6" descr="Diagram Venna">
            <a:extLst>
              <a:ext uri="{FF2B5EF4-FFF2-40B4-BE49-F238E27FC236}">
                <a16:creationId xmlns:a16="http://schemas.microsoft.com/office/drawing/2014/main" id="{04559CAB-2DFE-4678-92DE-4BDE6E239B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6641" y="2522683"/>
            <a:ext cx="823310" cy="823310"/>
          </a:xfrm>
          <a:prstGeom prst="rect">
            <a:avLst/>
          </a:prstGeom>
        </p:spPr>
      </p:pic>
      <p:sp>
        <p:nvSpPr>
          <p:cNvPr id="27" name="Owal 26">
            <a:extLst>
              <a:ext uri="{FF2B5EF4-FFF2-40B4-BE49-F238E27FC236}">
                <a16:creationId xmlns:a16="http://schemas.microsoft.com/office/drawing/2014/main" id="{DE9F568A-285A-41BF-B8DF-4E56F0198421}"/>
              </a:ext>
            </a:extLst>
          </p:cNvPr>
          <p:cNvSpPr/>
          <p:nvPr/>
        </p:nvSpPr>
        <p:spPr>
          <a:xfrm>
            <a:off x="2201240" y="1647475"/>
            <a:ext cx="487818" cy="39805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3520731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tena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8366</TotalTime>
  <Words>564</Words>
  <Application>Microsoft Office PowerPoint</Application>
  <PresentationFormat>Panoramiczny</PresentationFormat>
  <Paragraphs>186</Paragraphs>
  <Slides>14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</vt:lpstr>
      <vt:lpstr>Segoe UI</vt:lpstr>
      <vt:lpstr>Wingdings</vt:lpstr>
      <vt:lpstr>Motyw pakietu Office</vt:lpstr>
      <vt:lpstr>Wizja Pomorskiego  Obserwatorium  Gospodarczego (POG)  </vt:lpstr>
      <vt:lpstr>KONCEPCJA POG</vt:lpstr>
      <vt:lpstr>ZAŁOŻENIA POG</vt:lpstr>
      <vt:lpstr>ZAŁOŻENIA DLA DANYCH </vt:lpstr>
      <vt:lpstr>ZAKRES TEMATYCZNY POG</vt:lpstr>
      <vt:lpstr>Prezentacja programu PowerPoint</vt:lpstr>
      <vt:lpstr>Prezentacja programu PowerPoint</vt:lpstr>
      <vt:lpstr>Prezentacja programu PowerPoint</vt:lpstr>
      <vt:lpstr>ZAŁOŻENIA INTERPRETACJI</vt:lpstr>
      <vt:lpstr>ZAŁOŻENIA PREZENTACJI</vt:lpstr>
      <vt:lpstr>PROMOCJA WIEDZY</vt:lpstr>
      <vt:lpstr>NARZĘDZIA POG</vt:lpstr>
      <vt:lpstr>Prezentacja programu PowerPoint</vt:lpstr>
      <vt:lpstr>Dziękuję za uwagę.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 z elementami dostępności dla ON</dc:title>
  <dc:subject>dostepność we wzorze prezentacji ppt</dc:subject>
  <dc:creator>Anna Bizub-jechna</dc:creator>
  <cp:keywords>szablon prezentacji</cp:keywords>
  <cp:lastModifiedBy>Szultka Stanisław</cp:lastModifiedBy>
  <cp:revision>327</cp:revision>
  <dcterms:created xsi:type="dcterms:W3CDTF">2016-05-20T13:17:07Z</dcterms:created>
  <dcterms:modified xsi:type="dcterms:W3CDTF">2023-06-20T20:28:07Z</dcterms:modified>
</cp:coreProperties>
</file>