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dia/image31.jpg" ContentType="image/png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346" r:id="rId5"/>
    <p:sldId id="347" r:id="rId6"/>
    <p:sldId id="348" r:id="rId7"/>
    <p:sldId id="260" r:id="rId8"/>
    <p:sldId id="261" r:id="rId9"/>
    <p:sldId id="343" r:id="rId10"/>
    <p:sldId id="318" r:id="rId11"/>
    <p:sldId id="262" r:id="rId12"/>
    <p:sldId id="263" r:id="rId13"/>
    <p:sldId id="264" r:id="rId14"/>
    <p:sldId id="265" r:id="rId15"/>
    <p:sldId id="266" r:id="rId1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kulimowska Magdalena" initials="SM" lastIdx="0" clrIdx="0">
    <p:extLst>
      <p:ext uri="{19B8F6BF-5375-455C-9EA6-DF929625EA0E}">
        <p15:presenceInfo xmlns:p15="http://schemas.microsoft.com/office/powerpoint/2012/main" userId="S-1-5-21-352459600-126056257-345019615-2310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26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E0C1B6-615F-429C-AC09-524B21D33B90}" type="datetimeFigureOut">
              <a:rPr lang="pl-PL" smtClean="0"/>
              <a:t>18.05.2023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67BADE-F62B-443C-B8DB-31E0D1DADC7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25014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7BADE-F62B-443C-B8DB-31E0D1DADC7A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585180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7A99AF-729B-4B0D-8FCF-61A83B709EAB}" type="slidenum">
              <a:rPr kumimoji="0" lang="pl-P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pl-PL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70004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ymbol zastępczy obrazu slajdu 1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4339" name="Symbol zastępczy notatek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pl-PL">
              <a:latin typeface="Times New Roman" panose="02020603050405020304" pitchFamily="18" charset="0"/>
            </a:endParaRPr>
          </a:p>
        </p:txBody>
      </p:sp>
      <p:sp>
        <p:nvSpPr>
          <p:cNvPr id="14340" name="Symbol zastępczy numeru slajdu 3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5563" algn="l"/>
                <a:tab pos="1989138" algn="l"/>
                <a:tab pos="2652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679450" indent="-260350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5563" algn="l"/>
                <a:tab pos="1989138" algn="l"/>
                <a:tab pos="2652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046163" indent="-20796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5563" algn="l"/>
                <a:tab pos="1989138" algn="l"/>
                <a:tab pos="2652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465263" indent="-20796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5563" algn="l"/>
                <a:tab pos="1989138" algn="l"/>
                <a:tab pos="2652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1884363" indent="-207963"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5563" algn="l"/>
                <a:tab pos="1989138" algn="l"/>
                <a:tab pos="2652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341563" indent="-207963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5563" algn="l"/>
                <a:tab pos="1989138" algn="l"/>
                <a:tab pos="2652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798763" indent="-207963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5563" algn="l"/>
                <a:tab pos="1989138" algn="l"/>
                <a:tab pos="2652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255963" indent="-207963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5563" algn="l"/>
                <a:tab pos="1989138" algn="l"/>
                <a:tab pos="2652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713163" indent="-207963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61988" algn="l"/>
                <a:tab pos="1325563" algn="l"/>
                <a:tab pos="1989138" algn="l"/>
                <a:tab pos="265271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4572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61988" algn="l"/>
                <a:tab pos="1325563" algn="l"/>
                <a:tab pos="1989138" algn="l"/>
                <a:tab pos="2652713" algn="l"/>
              </a:tabLst>
              <a:defRPr/>
            </a:pPr>
            <a:fld id="{207F83F6-0AEF-4A3B-A6B2-2A7CADDF9FFD}" type="slidenum">
              <a:rPr kumimoji="0" lang="pl-PL" altLang="pl-PL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anose="020B0604020202020204" pitchFamily="34" charset="-128"/>
              </a:rPr>
              <a:pPr marL="0" marR="0" lvl="0" indent="0" algn="r" defTabSz="4572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661988" algn="l"/>
                  <a:tab pos="1325563" algn="l"/>
                  <a:tab pos="1989138" algn="l"/>
                  <a:tab pos="2652713" algn="l"/>
                </a:tabLst>
                <a:defRPr/>
              </a:pPr>
              <a:t>10</a:t>
            </a:fld>
            <a:endParaRPr kumimoji="0" lang="pl-PL" altLang="pl-PL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478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sz="1200" dirty="0"/>
              <a:t>Różnorodność w sektorach tj. morskim, nowoczesnych technologii, IT czy energetyce jest niezbędna. Firmy oparte na zróżnicowanych zespołach osiągają lepsze wyniki, łatwiej im zatrudnić talenty, mają bardziej zaangażowanych pracowników i utrzymują niższe wskaźniki rotacji dobrowolnej niż te jednolite płciowo. Mimo to wciąż kobiety w wielu branżach powiązanych z nowoczesnymi technologiami należą do rzadkości, choć Pomorze przoduje w ciekawych inicjatywach kierowanych do nich. Z tego względu uczestnictwo w projekcie DEBUTING w roli partnera uważamy za element  wdrażania strategii równouprawnienia oraz wierzymy, że zmieni on podejście w szczególności sektora prywatnego do kwestii równościowych. 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67BADE-F62B-443C-B8DB-31E0D1DADC7A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59103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3652943-AB51-473E-8161-62C846BC62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685B5FC2-2A66-44BC-A68A-A25766E5BA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F558F3CF-7705-46A1-B54F-4BE695FE2D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92C20-AE21-4620-A709-2A4B90F3A2BE}" type="datetimeFigureOut">
              <a:rPr lang="pl-PL" smtClean="0"/>
              <a:t>18.05.2023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74B91C0-785D-4437-821B-760DFC9DD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865394FB-07CA-425B-BF34-66486F2E8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21BAF-F9ED-4AAC-8B24-909E2CF9A5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64738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D664158-6F8C-42CA-A67B-CE31557C65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05AD030D-2976-485F-B24C-58A594B325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C1844FF8-A6F6-4B18-BDF5-620DA936E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92C20-AE21-4620-A709-2A4B90F3A2BE}" type="datetimeFigureOut">
              <a:rPr lang="pl-PL" smtClean="0"/>
              <a:t>18.05.2023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E2D53E2B-2161-4D3D-8F0D-A06D6186C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E2B0168-CD5E-49BD-87FB-E8D55346B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21BAF-F9ED-4AAC-8B24-909E2CF9A5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4512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id="{670310CA-FAD2-4D97-8092-3A7077F03E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id="{4A25CBAD-3964-4700-B673-5071E1AB3F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D935855D-14BF-49A7-A648-8B8194711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92C20-AE21-4620-A709-2A4B90F3A2BE}" type="datetimeFigureOut">
              <a:rPr lang="pl-PL" smtClean="0"/>
              <a:t>18.05.2023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7FF24357-0EA8-4D54-8A6B-86DAC1985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B03F83C4-2D47-43B6-8853-5A5FF342A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21BAF-F9ED-4AAC-8B24-909E2CF9A5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250749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rona tekstowa, wypunktowan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quarter" idx="10" hasCustomPrompt="1"/>
          </p:nvPr>
        </p:nvSpPr>
        <p:spPr>
          <a:xfrm>
            <a:off x="3841305" y="332656"/>
            <a:ext cx="7296811" cy="72008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100" b="1">
                <a:solidFill>
                  <a:schemeClr val="bg1"/>
                </a:solidFill>
                <a:latin typeface="Cambria" pitchFamily="18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it-IT" dirty="0"/>
              <a:t>Clik to add title, udac </a:t>
            </a:r>
          </a:p>
          <a:p>
            <a:pPr lvl="0"/>
            <a:r>
              <a:rPr lang="it-IT" dirty="0"/>
              <a:t>ortela deri constrae nosta</a:t>
            </a:r>
            <a:r>
              <a:rPr lang="pl-PL" dirty="0"/>
              <a:t> </a:t>
            </a:r>
          </a:p>
        </p:txBody>
      </p:sp>
      <p:sp>
        <p:nvSpPr>
          <p:cNvPr id="6" name="Symbol zastępczy tekstu 5"/>
          <p:cNvSpPr>
            <a:spLocks noGrp="1"/>
          </p:cNvSpPr>
          <p:nvPr>
            <p:ph type="body" sz="quarter" idx="11" hasCustomPrompt="1"/>
          </p:nvPr>
        </p:nvSpPr>
        <p:spPr>
          <a:xfrm>
            <a:off x="1199457" y="2492896"/>
            <a:ext cx="9985111" cy="3384550"/>
          </a:xfrm>
          <a:prstGeom prst="rect">
            <a:avLst/>
          </a:prstGeom>
        </p:spPr>
        <p:txBody>
          <a:bodyPr/>
          <a:lstStyle>
            <a:lvl1pPr marL="171450" indent="-171450">
              <a:spcBef>
                <a:spcPts val="1200"/>
              </a:spcBef>
              <a:buClr>
                <a:srgbClr val="FF0000"/>
              </a:buClr>
              <a:buSzPct val="150000"/>
              <a:buFont typeface="Arial" panose="020B0604020202020204" pitchFamily="34" charset="0"/>
              <a:buChar char="■"/>
              <a:defRPr sz="1200">
                <a:solidFill>
                  <a:srgbClr val="312E92"/>
                </a:solidFill>
                <a:latin typeface="Myriad Pro" panose="020B0503030403020204" pitchFamily="34" charset="0"/>
                <a:cs typeface="Arial" panose="020B0604020202020204" pitchFamily="34" charset="0"/>
              </a:defRPr>
            </a:lvl1pPr>
            <a:lvl2pPr marL="360000" indent="-171450">
              <a:buClr>
                <a:srgbClr val="FF0000"/>
              </a:buClr>
              <a:buSzPct val="125000"/>
              <a:buFont typeface="Arial" panose="020B0604020202020204" pitchFamily="34" charset="0"/>
              <a:buChar char="■"/>
              <a:defRPr sz="1200">
                <a:solidFill>
                  <a:srgbClr val="312E92"/>
                </a:solidFill>
                <a:latin typeface="Myriad Pro" panose="020B0503030403020204" pitchFamily="34" charset="0"/>
                <a:cs typeface="Arial" panose="020B0604020202020204" pitchFamily="34" charset="0"/>
              </a:defRPr>
            </a:lvl2pPr>
            <a:lvl3pPr marL="540000" indent="-171450">
              <a:buClr>
                <a:srgbClr val="FF0000"/>
              </a:buClr>
              <a:buFont typeface="Arial" panose="020B0604020202020204" pitchFamily="34" charset="0"/>
              <a:buChar char="■"/>
              <a:defRPr sz="1200">
                <a:solidFill>
                  <a:srgbClr val="312E92"/>
                </a:solidFill>
                <a:latin typeface="Myriad Pro" panose="020B0503030403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pl-PL" dirty="0"/>
              <a:t> Pierwszy poziom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9" name="Symbol zastępczy tekstu 7"/>
          <p:cNvSpPr>
            <a:spLocks noGrp="1"/>
          </p:cNvSpPr>
          <p:nvPr>
            <p:ph type="body" sz="quarter" idx="12" hasCustomPrompt="1"/>
          </p:nvPr>
        </p:nvSpPr>
        <p:spPr>
          <a:xfrm>
            <a:off x="1199457" y="1772816"/>
            <a:ext cx="9985111" cy="5760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000" b="1">
                <a:solidFill>
                  <a:srgbClr val="312E92"/>
                </a:solidFill>
                <a:latin typeface="Diavlo Light" panose="02000000000000000000" pitchFamily="50" charset="-18"/>
                <a:cs typeface="Arial" panose="020B0604020202020204" pitchFamily="34" charset="0"/>
              </a:defRPr>
            </a:lvl1pPr>
          </a:lstStyle>
          <a:p>
            <a:pPr lvl="0"/>
            <a:r>
              <a:rPr lang="pl-PL" dirty="0"/>
              <a:t>Tytuł tekstu</a:t>
            </a:r>
          </a:p>
        </p:txBody>
      </p:sp>
    </p:spTree>
    <p:extLst>
      <p:ext uri="{BB962C8B-B14F-4D97-AF65-F5344CB8AC3E}">
        <p14:creationId xmlns:p14="http://schemas.microsoft.com/office/powerpoint/2010/main" val="1453226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E7C8B23-2AD5-45A4-A269-F41E1B3742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C368DB8-9153-4386-8DEE-81249C5113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763B1187-6123-4F6D-9D9F-1435956BC4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92C20-AE21-4620-A709-2A4B90F3A2BE}" type="datetimeFigureOut">
              <a:rPr lang="pl-PL" smtClean="0"/>
              <a:t>18.05.2023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B4D10603-DEFB-4F4F-BDB9-0A5EBC02C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A7E3CB9-2935-4358-A27A-B932F61D9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21BAF-F9ED-4AAC-8B24-909E2CF9A5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25526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29DF51C-9DC8-4175-9974-C303A2BA5C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5BFF061-C006-4B98-8D0E-3962988A19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BA46F785-E317-4E48-ABB3-F3AC093B2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92C20-AE21-4620-A709-2A4B90F3A2BE}" type="datetimeFigureOut">
              <a:rPr lang="pl-PL" smtClean="0"/>
              <a:t>18.05.2023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DEE44D5E-3471-4E8E-B371-698914E07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C025F798-596C-4BE4-A066-BD670C9339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21BAF-F9ED-4AAC-8B24-909E2CF9A5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2443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C831B8D-89E2-441C-BE9E-F44C097B0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99BDE82-7DB7-477F-A121-1343F00945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0F80AED2-CFDD-4EDB-8F03-40DB827E5B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3B06FE59-28E2-483F-A64F-F2D2654F6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92C20-AE21-4620-A709-2A4B90F3A2BE}" type="datetimeFigureOut">
              <a:rPr lang="pl-PL" smtClean="0"/>
              <a:t>18.05.2023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184A46E2-EC57-45ED-802C-B0004F296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A1EB6214-334C-4206-9887-BE5C52EA1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21BAF-F9ED-4AAC-8B24-909E2CF9A5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38048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BE70869-9673-4A4D-AC5B-0B12F1097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EDEED1A-D9C7-40CA-BDB1-8ADE7F2560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id="{34C33D88-CADE-4F72-B578-1C3066D644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id="{A68F4694-544F-4277-A80E-FDF419CF8A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B58C4132-025C-413E-A5A6-625ED8B187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id="{AA1770E2-F946-44B2-A31D-6CCDC270A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92C20-AE21-4620-A709-2A4B90F3A2BE}" type="datetimeFigureOut">
              <a:rPr lang="pl-PL" smtClean="0"/>
              <a:t>18.05.2023</a:t>
            </a:fld>
            <a:endParaRPr lang="pl-PL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id="{B1F03BB3-A3A6-45F1-BEBC-E3E3B1C84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id="{BF8611E4-C62C-4135-9CF0-F6B3A0767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21BAF-F9ED-4AAC-8B24-909E2CF9A5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81626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D65B652-9798-493D-B1B4-4D0015222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id="{B1607595-30DB-44E3-90F1-9091627AD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92C20-AE21-4620-A709-2A4B90F3A2BE}" type="datetimeFigureOut">
              <a:rPr lang="pl-PL" smtClean="0"/>
              <a:t>18.05.2023</a:t>
            </a:fld>
            <a:endParaRPr lang="pl-PL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5A74C252-98DD-46FA-92C1-51BD1E9EF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665DFFD3-60BA-48C1-A556-AF305CC84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21BAF-F9ED-4AAC-8B24-909E2CF9A5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68895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id="{52A75D98-41BD-4344-B233-02A9B79A9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92C20-AE21-4620-A709-2A4B90F3A2BE}" type="datetimeFigureOut">
              <a:rPr lang="pl-PL" smtClean="0"/>
              <a:t>18.05.2023</a:t>
            </a:fld>
            <a:endParaRPr lang="pl-PL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id="{DCCCA9E9-0774-4C67-993E-21B9C5AF4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86000F45-E969-46F5-93D3-D2E1DE08D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21BAF-F9ED-4AAC-8B24-909E2CF9A5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2620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14013B9-9AD9-4414-A445-F0D986F7E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634EE34-212B-4A9F-84C0-EB9BE839D5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BE8A7006-AC73-4283-A729-B3D4F4AEB7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575D2F8F-EAF2-4723-9C6F-7E0FADEFE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92C20-AE21-4620-A709-2A4B90F3A2BE}" type="datetimeFigureOut">
              <a:rPr lang="pl-PL" smtClean="0"/>
              <a:t>18.05.2023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3898D464-5B3A-451F-9CEA-35A6A7B8C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5D5C3392-B251-4836-9346-B01FF9988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21BAF-F9ED-4AAC-8B24-909E2CF9A5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31638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F9AC156-7C3A-47F5-89E1-E08289FF2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id="{980FD89C-7571-4963-8041-D7F51E7408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20AF7AE8-0357-471D-BF67-E28E8DB6FE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id="{3A32323B-1E60-4860-9DCA-2F3B00571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92C20-AE21-4620-A709-2A4B90F3A2BE}" type="datetimeFigureOut">
              <a:rPr lang="pl-PL" smtClean="0"/>
              <a:t>18.05.2023</a:t>
            </a:fld>
            <a:endParaRPr lang="pl-PL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id="{AF5D760C-CA46-4B9A-8ADE-01B5F6D86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5F45DC3F-6E92-4BE2-BA0E-C7E1C4A31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21BAF-F9ED-4AAC-8B24-909E2CF9A5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83934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92670961-6156-4D30-BC6F-2CB911399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EEFA34CD-4B2C-422B-BCF5-9F934DAC78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id="{58BFD5C0-4E08-404D-B139-242A8A2391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E92C20-AE21-4620-A709-2A4B90F3A2BE}" type="datetimeFigureOut">
              <a:rPr lang="pl-PL" smtClean="0"/>
              <a:t>18.05.2023</a:t>
            </a:fld>
            <a:endParaRPr lang="pl-PL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id="{985414B9-65CB-49E5-A805-3D8A5506B0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78F1029-1B4C-4126-B270-2719E9DBCB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421BAF-F9ED-4AAC-8B24-909E2CF9A58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32730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9.png"/><Relationship Id="rId5" Type="http://schemas.openxmlformats.org/officeDocument/2006/relationships/image" Target="../media/image3.jp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23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jpg"/><Relationship Id="rId5" Type="http://schemas.openxmlformats.org/officeDocument/2006/relationships/image" Target="../media/image28.pn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m.skulimowska@pomorskie.eu" TargetMode="External"/><Relationship Id="rId2" Type="http://schemas.openxmlformats.org/officeDocument/2006/relationships/hyperlink" Target="mailto:k.lipinska@pomorskie.eu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interregeurope.eu/DEBUTIN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au.se/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hyperlink" Target="https://karlstadinnovationpark.se/english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420B3D0-2FA6-48D3-85DF-E244FAB28B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791" y="918595"/>
            <a:ext cx="9594209" cy="725648"/>
          </a:xfrm>
        </p:spPr>
        <p:txBody>
          <a:bodyPr>
            <a:noAutofit/>
          </a:bodyPr>
          <a:lstStyle/>
          <a:p>
            <a:r>
              <a:rPr lang="pl-PL" sz="3600" b="1" dirty="0">
                <a:solidFill>
                  <a:srgbClr val="0033CC"/>
                </a:solidFill>
                <a:latin typeface="+mn-lt"/>
              </a:rPr>
              <a:t>Projekt DEBUTING - założenia, cele i plan działań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810FBFA9-9A90-49F8-8848-D93276BE12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3791" y="1879134"/>
            <a:ext cx="9865453" cy="4060272"/>
          </a:xfrm>
        </p:spPr>
        <p:txBody>
          <a:bodyPr>
            <a:normAutofit lnSpcReduction="10000"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b="1" dirty="0"/>
              <a:t>DEBUTING:</a:t>
            </a:r>
            <a:r>
              <a:rPr lang="pl-PL" dirty="0"/>
              <a:t> „Developing Business Through Inclusiveness and Gender Awareness – New Cluster Competences”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b="1" dirty="0"/>
              <a:t>Województwo Pomorskie </a:t>
            </a:r>
            <a:r>
              <a:rPr lang="pl-PL" dirty="0"/>
              <a:t>przystąpiło do projektu w charakterze </a:t>
            </a:r>
            <a:r>
              <a:rPr lang="pl-PL" b="1" dirty="0"/>
              <a:t>Partnera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b="1" dirty="0"/>
              <a:t>Lider projektu: Region Värmland, Szwecja, </a:t>
            </a:r>
            <a:r>
              <a:rPr lang="pl-PL" dirty="0"/>
              <a:t>Partner doradca: Uniwersytet w Karlstad, Szwecja</a:t>
            </a:r>
          </a:p>
          <a:p>
            <a:pPr algn="just"/>
            <a:r>
              <a:rPr lang="pl-PL" b="1" dirty="0"/>
              <a:t>Partnerzy</a:t>
            </a:r>
            <a:r>
              <a:rPr lang="pl-PL" dirty="0"/>
              <a:t>: 1. Samorząd regionu Laponia, Finlandia; 2. Agencja Rozwoju Regionalnego - Region Północno-Zachodni, Rumunia; 3. Ecoplus – agencja innowacyjna, Dolna Austria; 4. Kancelaria Premiera Węgier; 5. ART-ER – agencja innowacyjna z regionu Emilia-Romagna, Włochy; 6. SODENA – agencja innowacyjna z regionu Nawarra, Hiszpania; 7. Województwo Pomorskie; 8. Grand E-nov+, Francja; 9. VDI/VDE Innovation+Technik Gmbh, Niemcy</a:t>
            </a:r>
          </a:p>
          <a:p>
            <a:pPr algn="just"/>
            <a:endParaRPr lang="pl-PL" dirty="0"/>
          </a:p>
          <a:p>
            <a:pPr algn="just"/>
            <a:endParaRPr lang="pl-PL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l-PL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pl-PL" dirty="0"/>
          </a:p>
          <a:p>
            <a:pPr algn="just"/>
            <a:endParaRPr lang="pl-PL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D28513E-5375-4064-939A-EA070CF9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5" y="162391"/>
            <a:ext cx="2495600" cy="458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rafik 1">
            <a:extLst>
              <a:ext uri="{FF2B5EF4-FFF2-40B4-BE49-F238E27FC236}">
                <a16:creationId xmlns:a16="http://schemas.microsoft.com/office/drawing/2014/main" id="{36B00461-1FF0-4559-93B3-6A2E0D4CFAA8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6404" y="81793"/>
            <a:ext cx="2386965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0F906CF0-1D9A-4539-B12C-54F6E75093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097" y="5684418"/>
            <a:ext cx="1235277" cy="808110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685A4675-7CED-4684-89D2-324F98FB7C7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42" y="1879134"/>
            <a:ext cx="1018449" cy="686017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35D7E99D-1760-42D3-9A44-3163FF4A33F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2" y="3142860"/>
            <a:ext cx="1018449" cy="766409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67AE0621-8429-4009-B314-EC738DCB53F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4" y="4439120"/>
            <a:ext cx="1060807" cy="686017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FE04F7D0-2B99-4F9E-AEBA-9B36B3C4D9E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613" y="5708540"/>
            <a:ext cx="1235277" cy="834321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17F97C2A-4ADC-49F1-A17B-6BCF9048691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4112" y="5708540"/>
            <a:ext cx="1235277" cy="834321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43E4DB7C-C2A1-45F4-93D3-9DD98691A6D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7309" y="1789404"/>
            <a:ext cx="1109349" cy="772962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86034624-4445-4577-B613-F967B5FF735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9108" y="5684418"/>
            <a:ext cx="1313470" cy="848548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4C1A777B-8EBA-40EF-873B-83EB8BB8A1D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8983" y="3218277"/>
            <a:ext cx="1109349" cy="765812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62A24794-AEDF-4446-B77B-2DD9840C170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832" y="4640000"/>
            <a:ext cx="1105650" cy="74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9396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extBox 2">
            <a:extLst>
              <a:ext uri="{FF2B5EF4-FFF2-40B4-BE49-F238E27FC236}">
                <a16:creationId xmlns:a16="http://schemas.microsoft.com/office/drawing/2014/main" id="{845B06CE-F73B-450F-B9D2-A352D0957310}"/>
              </a:ext>
            </a:extLst>
          </p:cNvPr>
          <p:cNvSpPr txBox="1"/>
          <p:nvPr/>
        </p:nvSpPr>
        <p:spPr>
          <a:xfrm>
            <a:off x="1150694" y="745066"/>
            <a:ext cx="8122488" cy="9233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 defTabSz="414772" eaLnBrk="0" fontAlgn="base" hangingPunct="0">
              <a:lnSpc>
                <a:spcPts val="2358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spc="54" dirty="0">
                <a:solidFill>
                  <a:srgbClr val="0033CC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INTELIGENTNE SPECJALIZACJE POMORZA</a:t>
            </a:r>
            <a:endParaRPr lang="pl-PL" sz="2800" b="1" spc="54" dirty="0">
              <a:solidFill>
                <a:srgbClr val="0033CC"/>
              </a:solidFill>
              <a:latin typeface="Arial" panose="020B0604020202020204" pitchFamily="34" charset="0"/>
              <a:ea typeface="Cambria" panose="02040503050406030204" pitchFamily="18" charset="0"/>
            </a:endParaRPr>
          </a:p>
          <a:p>
            <a:pPr algn="ctr" defTabSz="414772" eaLnBrk="0" fontAlgn="base" hangingPunct="0">
              <a:lnSpc>
                <a:spcPts val="2358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l-PL" altLang="pl-PL" sz="2400" b="1" dirty="0">
                <a:solidFill>
                  <a:srgbClr val="0033CC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wpisywanie się pomorskich klastrów w obszary ISP</a:t>
            </a:r>
          </a:p>
          <a:p>
            <a:pPr algn="ctr" defTabSz="414772" eaLnBrk="0" fontAlgn="base" hangingPunct="0">
              <a:lnSpc>
                <a:spcPts val="2358"/>
              </a:lnSpc>
              <a:spcBef>
                <a:spcPct val="0"/>
              </a:spcBef>
              <a:spcAft>
                <a:spcPct val="0"/>
              </a:spcAft>
              <a:defRPr/>
            </a:pPr>
            <a:endParaRPr lang="en-US" sz="2800" b="1" spc="54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grpSp>
        <p:nvGrpSpPr>
          <p:cNvPr id="13318" name="Group 3"/>
          <p:cNvGrpSpPr>
            <a:grpSpLocks/>
          </p:cNvGrpSpPr>
          <p:nvPr/>
        </p:nvGrpSpPr>
        <p:grpSpPr bwMode="auto">
          <a:xfrm>
            <a:off x="2065017" y="1556792"/>
            <a:ext cx="4032423" cy="1924042"/>
            <a:chOff x="0" y="0"/>
            <a:chExt cx="14783849" cy="5772204"/>
          </a:xfrm>
        </p:grpSpPr>
        <p:sp>
          <p:nvSpPr>
            <p:cNvPr id="13341" name="Freeform 4"/>
            <p:cNvSpPr>
              <a:spLocks/>
            </p:cNvSpPr>
            <p:nvPr/>
          </p:nvSpPr>
          <p:spPr bwMode="auto">
            <a:xfrm>
              <a:off x="0" y="0"/>
              <a:ext cx="14783850" cy="5772204"/>
            </a:xfrm>
            <a:custGeom>
              <a:avLst/>
              <a:gdLst>
                <a:gd name="T0" fmla="*/ 0 w 14783850"/>
                <a:gd name="T1" fmla="*/ 0 h 5772204"/>
                <a:gd name="T2" fmla="*/ 0 w 14783850"/>
                <a:gd name="T3" fmla="*/ 5772204 h 5772204"/>
                <a:gd name="T4" fmla="*/ 14783850 w 14783850"/>
                <a:gd name="T5" fmla="*/ 5772204 h 5772204"/>
                <a:gd name="T6" fmla="*/ 14783850 w 14783850"/>
                <a:gd name="T7" fmla="*/ 0 h 5772204"/>
                <a:gd name="T8" fmla="*/ 0 w 14783850"/>
                <a:gd name="T9" fmla="*/ 0 h 5772204"/>
                <a:gd name="T10" fmla="*/ 14722889 w 14783850"/>
                <a:gd name="T11" fmla="*/ 5711244 h 5772204"/>
                <a:gd name="T12" fmla="*/ 59690 w 14783850"/>
                <a:gd name="T13" fmla="*/ 5711244 h 5772204"/>
                <a:gd name="T14" fmla="*/ 59690 w 14783850"/>
                <a:gd name="T15" fmla="*/ 59690 h 5772204"/>
                <a:gd name="T16" fmla="*/ 14722889 w 14783850"/>
                <a:gd name="T17" fmla="*/ 59690 h 5772204"/>
                <a:gd name="T18" fmla="*/ 14722889 w 14783850"/>
                <a:gd name="T19" fmla="*/ 5711244 h 57722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4783850" h="5772204">
                  <a:moveTo>
                    <a:pt x="0" y="0"/>
                  </a:moveTo>
                  <a:lnTo>
                    <a:pt x="0" y="5772204"/>
                  </a:lnTo>
                  <a:lnTo>
                    <a:pt x="14783850" y="5772204"/>
                  </a:lnTo>
                  <a:lnTo>
                    <a:pt x="14783850" y="0"/>
                  </a:lnTo>
                  <a:lnTo>
                    <a:pt x="0" y="0"/>
                  </a:lnTo>
                  <a:close/>
                  <a:moveTo>
                    <a:pt x="14722889" y="5711244"/>
                  </a:moveTo>
                  <a:lnTo>
                    <a:pt x="59690" y="5711244"/>
                  </a:lnTo>
                  <a:lnTo>
                    <a:pt x="59690" y="59690"/>
                  </a:lnTo>
                  <a:lnTo>
                    <a:pt x="14722889" y="59690"/>
                  </a:lnTo>
                  <a:lnTo>
                    <a:pt x="14722889" y="5711244"/>
                  </a:lnTo>
                  <a:close/>
                </a:path>
              </a:pathLst>
            </a:custGeom>
            <a:solidFill>
              <a:srgbClr val="191919">
                <a:alpha val="19608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14772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l-PL" sz="1633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3319" name="Group 5"/>
          <p:cNvGrpSpPr>
            <a:grpSpLocks/>
          </p:cNvGrpSpPr>
          <p:nvPr/>
        </p:nvGrpSpPr>
        <p:grpSpPr bwMode="auto">
          <a:xfrm>
            <a:off x="2065018" y="3495236"/>
            <a:ext cx="4058346" cy="2597738"/>
            <a:chOff x="0" y="0"/>
            <a:chExt cx="14783849" cy="5772204"/>
          </a:xfrm>
        </p:grpSpPr>
        <p:sp>
          <p:nvSpPr>
            <p:cNvPr id="13340" name="Freeform 6"/>
            <p:cNvSpPr>
              <a:spLocks/>
            </p:cNvSpPr>
            <p:nvPr/>
          </p:nvSpPr>
          <p:spPr bwMode="auto">
            <a:xfrm>
              <a:off x="0" y="0"/>
              <a:ext cx="14783850" cy="5772204"/>
            </a:xfrm>
            <a:custGeom>
              <a:avLst/>
              <a:gdLst>
                <a:gd name="T0" fmla="*/ 0 w 14783850"/>
                <a:gd name="T1" fmla="*/ 0 h 5772204"/>
                <a:gd name="T2" fmla="*/ 0 w 14783850"/>
                <a:gd name="T3" fmla="*/ 5772204 h 5772204"/>
                <a:gd name="T4" fmla="*/ 14783850 w 14783850"/>
                <a:gd name="T5" fmla="*/ 5772204 h 5772204"/>
                <a:gd name="T6" fmla="*/ 14783850 w 14783850"/>
                <a:gd name="T7" fmla="*/ 0 h 5772204"/>
                <a:gd name="T8" fmla="*/ 0 w 14783850"/>
                <a:gd name="T9" fmla="*/ 0 h 5772204"/>
                <a:gd name="T10" fmla="*/ 14722889 w 14783850"/>
                <a:gd name="T11" fmla="*/ 5711244 h 5772204"/>
                <a:gd name="T12" fmla="*/ 59690 w 14783850"/>
                <a:gd name="T13" fmla="*/ 5711244 h 5772204"/>
                <a:gd name="T14" fmla="*/ 59690 w 14783850"/>
                <a:gd name="T15" fmla="*/ 59690 h 5772204"/>
                <a:gd name="T16" fmla="*/ 14722889 w 14783850"/>
                <a:gd name="T17" fmla="*/ 59690 h 5772204"/>
                <a:gd name="T18" fmla="*/ 14722889 w 14783850"/>
                <a:gd name="T19" fmla="*/ 5711244 h 57722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4783850" h="5772204">
                  <a:moveTo>
                    <a:pt x="0" y="0"/>
                  </a:moveTo>
                  <a:lnTo>
                    <a:pt x="0" y="5772204"/>
                  </a:lnTo>
                  <a:lnTo>
                    <a:pt x="14783850" y="5772204"/>
                  </a:lnTo>
                  <a:lnTo>
                    <a:pt x="14783850" y="0"/>
                  </a:lnTo>
                  <a:lnTo>
                    <a:pt x="0" y="0"/>
                  </a:lnTo>
                  <a:close/>
                  <a:moveTo>
                    <a:pt x="14722889" y="5711244"/>
                  </a:moveTo>
                  <a:lnTo>
                    <a:pt x="59690" y="5711244"/>
                  </a:lnTo>
                  <a:lnTo>
                    <a:pt x="59690" y="59690"/>
                  </a:lnTo>
                  <a:lnTo>
                    <a:pt x="14722889" y="59690"/>
                  </a:lnTo>
                  <a:lnTo>
                    <a:pt x="14722889" y="5711244"/>
                  </a:lnTo>
                  <a:close/>
                </a:path>
              </a:pathLst>
            </a:custGeom>
            <a:solidFill>
              <a:srgbClr val="191919">
                <a:alpha val="19608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14772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l-PL" sz="1633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3320" name="Group 7"/>
          <p:cNvGrpSpPr>
            <a:grpSpLocks/>
          </p:cNvGrpSpPr>
          <p:nvPr/>
        </p:nvGrpSpPr>
        <p:grpSpPr bwMode="auto">
          <a:xfrm>
            <a:off x="6168008" y="1556792"/>
            <a:ext cx="4082829" cy="1896680"/>
            <a:chOff x="0" y="0"/>
            <a:chExt cx="14783849" cy="5772204"/>
          </a:xfrm>
        </p:grpSpPr>
        <p:sp>
          <p:nvSpPr>
            <p:cNvPr id="13339" name="Freeform 8"/>
            <p:cNvSpPr>
              <a:spLocks/>
            </p:cNvSpPr>
            <p:nvPr/>
          </p:nvSpPr>
          <p:spPr bwMode="auto">
            <a:xfrm>
              <a:off x="0" y="0"/>
              <a:ext cx="14783850" cy="5772204"/>
            </a:xfrm>
            <a:custGeom>
              <a:avLst/>
              <a:gdLst>
                <a:gd name="T0" fmla="*/ 0 w 14783850"/>
                <a:gd name="T1" fmla="*/ 0 h 5772204"/>
                <a:gd name="T2" fmla="*/ 0 w 14783850"/>
                <a:gd name="T3" fmla="*/ 5772204 h 5772204"/>
                <a:gd name="T4" fmla="*/ 14783850 w 14783850"/>
                <a:gd name="T5" fmla="*/ 5772204 h 5772204"/>
                <a:gd name="T6" fmla="*/ 14783850 w 14783850"/>
                <a:gd name="T7" fmla="*/ 0 h 5772204"/>
                <a:gd name="T8" fmla="*/ 0 w 14783850"/>
                <a:gd name="T9" fmla="*/ 0 h 5772204"/>
                <a:gd name="T10" fmla="*/ 14722889 w 14783850"/>
                <a:gd name="T11" fmla="*/ 5711244 h 5772204"/>
                <a:gd name="T12" fmla="*/ 59690 w 14783850"/>
                <a:gd name="T13" fmla="*/ 5711244 h 5772204"/>
                <a:gd name="T14" fmla="*/ 59690 w 14783850"/>
                <a:gd name="T15" fmla="*/ 59690 h 5772204"/>
                <a:gd name="T16" fmla="*/ 14722889 w 14783850"/>
                <a:gd name="T17" fmla="*/ 59690 h 5772204"/>
                <a:gd name="T18" fmla="*/ 14722889 w 14783850"/>
                <a:gd name="T19" fmla="*/ 5711244 h 57722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4783850" h="5772204">
                  <a:moveTo>
                    <a:pt x="0" y="0"/>
                  </a:moveTo>
                  <a:lnTo>
                    <a:pt x="0" y="5772204"/>
                  </a:lnTo>
                  <a:lnTo>
                    <a:pt x="14783850" y="5772204"/>
                  </a:lnTo>
                  <a:lnTo>
                    <a:pt x="14783850" y="0"/>
                  </a:lnTo>
                  <a:lnTo>
                    <a:pt x="0" y="0"/>
                  </a:lnTo>
                  <a:close/>
                  <a:moveTo>
                    <a:pt x="14722889" y="5711244"/>
                  </a:moveTo>
                  <a:lnTo>
                    <a:pt x="59690" y="5711244"/>
                  </a:lnTo>
                  <a:lnTo>
                    <a:pt x="59690" y="59690"/>
                  </a:lnTo>
                  <a:lnTo>
                    <a:pt x="14722889" y="59690"/>
                  </a:lnTo>
                  <a:lnTo>
                    <a:pt x="14722889" y="5711244"/>
                  </a:lnTo>
                  <a:close/>
                </a:path>
              </a:pathLst>
            </a:custGeom>
            <a:solidFill>
              <a:srgbClr val="191919">
                <a:alpha val="19608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14772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l-PL" sz="1633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13321" name="Group 9"/>
          <p:cNvGrpSpPr>
            <a:grpSpLocks/>
          </p:cNvGrpSpPr>
          <p:nvPr/>
        </p:nvGrpSpPr>
        <p:grpSpPr bwMode="auto">
          <a:xfrm>
            <a:off x="6180970" y="3475074"/>
            <a:ext cx="4069867" cy="2617900"/>
            <a:chOff x="0" y="0"/>
            <a:chExt cx="14783849" cy="5772204"/>
          </a:xfrm>
        </p:grpSpPr>
        <p:sp>
          <p:nvSpPr>
            <p:cNvPr id="13338" name="Freeform 10"/>
            <p:cNvSpPr>
              <a:spLocks/>
            </p:cNvSpPr>
            <p:nvPr/>
          </p:nvSpPr>
          <p:spPr bwMode="auto">
            <a:xfrm>
              <a:off x="0" y="0"/>
              <a:ext cx="14783850" cy="5772204"/>
            </a:xfrm>
            <a:custGeom>
              <a:avLst/>
              <a:gdLst>
                <a:gd name="T0" fmla="*/ 0 w 14783850"/>
                <a:gd name="T1" fmla="*/ 0 h 5772204"/>
                <a:gd name="T2" fmla="*/ 0 w 14783850"/>
                <a:gd name="T3" fmla="*/ 5772204 h 5772204"/>
                <a:gd name="T4" fmla="*/ 14783850 w 14783850"/>
                <a:gd name="T5" fmla="*/ 5772204 h 5772204"/>
                <a:gd name="T6" fmla="*/ 14783850 w 14783850"/>
                <a:gd name="T7" fmla="*/ 0 h 5772204"/>
                <a:gd name="T8" fmla="*/ 0 w 14783850"/>
                <a:gd name="T9" fmla="*/ 0 h 5772204"/>
                <a:gd name="T10" fmla="*/ 14722889 w 14783850"/>
                <a:gd name="T11" fmla="*/ 5711244 h 5772204"/>
                <a:gd name="T12" fmla="*/ 59690 w 14783850"/>
                <a:gd name="T13" fmla="*/ 5711244 h 5772204"/>
                <a:gd name="T14" fmla="*/ 59690 w 14783850"/>
                <a:gd name="T15" fmla="*/ 59690 h 5772204"/>
                <a:gd name="T16" fmla="*/ 14722889 w 14783850"/>
                <a:gd name="T17" fmla="*/ 59690 h 5772204"/>
                <a:gd name="T18" fmla="*/ 14722889 w 14783850"/>
                <a:gd name="T19" fmla="*/ 5711244 h 577220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4783850" h="5772204">
                  <a:moveTo>
                    <a:pt x="0" y="0"/>
                  </a:moveTo>
                  <a:lnTo>
                    <a:pt x="0" y="5772204"/>
                  </a:lnTo>
                  <a:lnTo>
                    <a:pt x="14783850" y="5772204"/>
                  </a:lnTo>
                  <a:lnTo>
                    <a:pt x="14783850" y="0"/>
                  </a:lnTo>
                  <a:lnTo>
                    <a:pt x="0" y="0"/>
                  </a:lnTo>
                  <a:close/>
                  <a:moveTo>
                    <a:pt x="14722889" y="5711244"/>
                  </a:moveTo>
                  <a:lnTo>
                    <a:pt x="59690" y="5711244"/>
                  </a:lnTo>
                  <a:lnTo>
                    <a:pt x="59690" y="59690"/>
                  </a:lnTo>
                  <a:lnTo>
                    <a:pt x="14722889" y="59690"/>
                  </a:lnTo>
                  <a:lnTo>
                    <a:pt x="14722889" y="5711244"/>
                  </a:lnTo>
                  <a:close/>
                </a:path>
              </a:pathLst>
            </a:custGeom>
            <a:solidFill>
              <a:srgbClr val="191919">
                <a:alpha val="19608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414772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pl-PL" sz="1633" dirty="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13322" name="AutoShape 11"/>
          <p:cNvSpPr>
            <a:spLocks noChangeArrowheads="1"/>
          </p:cNvSpPr>
          <p:nvPr/>
        </p:nvSpPr>
        <p:spPr bwMode="auto">
          <a:xfrm>
            <a:off x="5524261" y="2858690"/>
            <a:ext cx="648068" cy="626466"/>
          </a:xfrm>
          <a:prstGeom prst="rect">
            <a:avLst/>
          </a:prstGeom>
          <a:solidFill>
            <a:srgbClr val="86EAE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414772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altLang="pl-PL" sz="1633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3323" name="AutoShape 12"/>
          <p:cNvSpPr>
            <a:spLocks noChangeArrowheads="1"/>
          </p:cNvSpPr>
          <p:nvPr/>
        </p:nvSpPr>
        <p:spPr bwMode="auto">
          <a:xfrm>
            <a:off x="6175209" y="2858690"/>
            <a:ext cx="648068" cy="626466"/>
          </a:xfrm>
          <a:prstGeom prst="rect">
            <a:avLst/>
          </a:prstGeom>
          <a:solidFill>
            <a:srgbClr val="3EDAD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414772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altLang="pl-PL" sz="1633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3324" name="AutoShape 13"/>
          <p:cNvSpPr>
            <a:spLocks noChangeArrowheads="1"/>
          </p:cNvSpPr>
          <p:nvPr/>
        </p:nvSpPr>
        <p:spPr bwMode="auto">
          <a:xfrm>
            <a:off x="5524261" y="3490916"/>
            <a:ext cx="648068" cy="625026"/>
          </a:xfrm>
          <a:prstGeom prst="rect">
            <a:avLst/>
          </a:prstGeom>
          <a:solidFill>
            <a:srgbClr val="37C9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414772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altLang="pl-PL" sz="1633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3325" name="AutoShape 14"/>
          <p:cNvSpPr>
            <a:spLocks noChangeArrowheads="1"/>
          </p:cNvSpPr>
          <p:nvPr/>
        </p:nvSpPr>
        <p:spPr bwMode="auto">
          <a:xfrm>
            <a:off x="6175209" y="3490916"/>
            <a:ext cx="648068" cy="625026"/>
          </a:xfrm>
          <a:prstGeom prst="rect">
            <a:avLst/>
          </a:prstGeom>
          <a:solidFill>
            <a:srgbClr val="2C92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414772" eaLnBrk="0" fontAlgn="base" hangingPunct="0">
              <a:spcBef>
                <a:spcPct val="0"/>
              </a:spcBef>
              <a:spcAft>
                <a:spcPct val="0"/>
              </a:spcAft>
            </a:pPr>
            <a:endParaRPr lang="pl-PL" altLang="pl-PL" sz="1633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25" name="TextBox 17">
            <a:extLst>
              <a:ext uri="{FF2B5EF4-FFF2-40B4-BE49-F238E27FC236}">
                <a16:creationId xmlns:a16="http://schemas.microsoft.com/office/drawing/2014/main" id="{1BC8EC0C-4CAE-433F-94CE-AB2A3329B084}"/>
              </a:ext>
            </a:extLst>
          </p:cNvPr>
          <p:cNvSpPr txBox="1"/>
          <p:nvPr/>
        </p:nvSpPr>
        <p:spPr bwMode="auto">
          <a:xfrm>
            <a:off x="2234955" y="1644643"/>
            <a:ext cx="3683907" cy="474617"/>
          </a:xfrm>
          <a:prstGeom prst="rect">
            <a:avLst/>
          </a:prstGeom>
        </p:spPr>
        <p:txBody>
          <a:bodyPr lIns="0" tIns="0" rIns="0" bIns="0">
            <a:spAutoFit/>
          </a:bodyPr>
          <a:lstStyle/>
          <a:p>
            <a:pPr defTabSz="414772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pl-PL" sz="1542" b="1" spc="41" dirty="0">
                <a:solidFill>
                  <a:srgbClr val="191919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Technologie </a:t>
            </a:r>
            <a:r>
              <a:rPr lang="pl-PL" sz="1542" b="1" spc="41" dirty="0" err="1">
                <a:solidFill>
                  <a:srgbClr val="191919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offshore</a:t>
            </a:r>
            <a:r>
              <a:rPr lang="pl-PL" sz="1542" b="1" spc="41" dirty="0">
                <a:solidFill>
                  <a:srgbClr val="191919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i portowo-logistyczne</a:t>
            </a:r>
            <a:endParaRPr lang="en-US" sz="1542" b="1" spc="41" dirty="0">
              <a:solidFill>
                <a:srgbClr val="191919"/>
              </a:solidFill>
              <a:latin typeface="Arial" panose="020B0604020202020204" pitchFamily="34" charset="0"/>
              <a:ea typeface="Cambria" panose="02040503050406030204" pitchFamily="18" charset="0"/>
            </a:endParaRPr>
          </a:p>
        </p:txBody>
      </p:sp>
      <p:sp>
        <p:nvSpPr>
          <p:cNvPr id="13327" name="TextBox 23"/>
          <p:cNvSpPr txBox="1">
            <a:spLocks noChangeArrowheads="1"/>
          </p:cNvSpPr>
          <p:nvPr/>
        </p:nvSpPr>
        <p:spPr bwMode="auto">
          <a:xfrm>
            <a:off x="6399330" y="1633530"/>
            <a:ext cx="3418919" cy="711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414772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altLang="pl-PL" sz="1542" b="1" dirty="0">
                <a:solidFill>
                  <a:prstClr val="black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Technologie interaktywne w środowisku nasyconym informacyjnie</a:t>
            </a:r>
            <a:endParaRPr lang="en-US" altLang="pl-PL" sz="1542" b="1" dirty="0">
              <a:solidFill>
                <a:prstClr val="black"/>
              </a:solidFill>
              <a:latin typeface="Arial" panose="020B0604020202020204" pitchFamily="34" charset="0"/>
              <a:ea typeface="Cambria" panose="02040503050406030204" pitchFamily="18" charset="0"/>
            </a:endParaRPr>
          </a:p>
        </p:txBody>
      </p:sp>
      <p:pic>
        <p:nvPicPr>
          <p:cNvPr id="13328" name="Obraz 717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8251" y="3480834"/>
            <a:ext cx="673991" cy="673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9" name="Obraz 717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5047" y="2863010"/>
            <a:ext cx="623585" cy="625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0" name="Obraz 718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2739" y="2860130"/>
            <a:ext cx="655268" cy="655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31" name="Obraz 718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8825" y="3534120"/>
            <a:ext cx="555898" cy="55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32" name="Prostokąt 2"/>
          <p:cNvSpPr>
            <a:spLocks noChangeArrowheads="1"/>
          </p:cNvSpPr>
          <p:nvPr/>
        </p:nvSpPr>
        <p:spPr bwMode="auto">
          <a:xfrm>
            <a:off x="6796681" y="3534120"/>
            <a:ext cx="3505328" cy="804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82954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altLang="pl-PL" sz="1542" b="1" dirty="0">
                <a:solidFill>
                  <a:prstClr val="black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Technologie medyczne w zakresie chorób cywilizacyjnych i okresu starzenia</a:t>
            </a:r>
            <a:endParaRPr lang="pl-PL" altLang="pl-PL" sz="1542" dirty="0">
              <a:solidFill>
                <a:prstClr val="black"/>
              </a:solidFill>
              <a:latin typeface="Arial" panose="020B0604020202020204" pitchFamily="34" charset="0"/>
              <a:ea typeface="Cambria" panose="02040503050406030204" pitchFamily="18" charset="0"/>
            </a:endParaRPr>
          </a:p>
        </p:txBody>
      </p:sp>
      <p:sp>
        <p:nvSpPr>
          <p:cNvPr id="13333" name="Prostokąt 3"/>
          <p:cNvSpPr>
            <a:spLocks noChangeArrowheads="1"/>
          </p:cNvSpPr>
          <p:nvPr/>
        </p:nvSpPr>
        <p:spPr bwMode="auto">
          <a:xfrm>
            <a:off x="2193190" y="3568685"/>
            <a:ext cx="3462123" cy="1041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829544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pl-PL" altLang="pl-PL" sz="1542" b="1" dirty="0">
                <a:solidFill>
                  <a:prstClr val="black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Technologie </a:t>
            </a:r>
            <a:r>
              <a:rPr lang="pl-PL" altLang="pl-PL" sz="1542" b="1" dirty="0" err="1">
                <a:solidFill>
                  <a:prstClr val="black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ekoefektywne</a:t>
            </a:r>
            <a:r>
              <a:rPr lang="pl-PL" altLang="pl-PL" sz="1542" b="1" dirty="0">
                <a:solidFill>
                  <a:prstClr val="black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w produkcji, przesyle, dystrybucji</a:t>
            </a:r>
            <a:br>
              <a:rPr lang="pl-PL" altLang="pl-PL" sz="1542" b="1" dirty="0">
                <a:solidFill>
                  <a:prstClr val="black"/>
                </a:solidFill>
                <a:latin typeface="Arial" panose="020B0604020202020204" pitchFamily="34" charset="0"/>
                <a:ea typeface="Cambria" panose="02040503050406030204" pitchFamily="18" charset="0"/>
              </a:rPr>
            </a:br>
            <a:r>
              <a:rPr lang="pl-PL" altLang="pl-PL" sz="1542" b="1" dirty="0">
                <a:solidFill>
                  <a:prstClr val="black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i zużyciu energii</a:t>
            </a:r>
            <a:br>
              <a:rPr lang="pl-PL" altLang="pl-PL" sz="1542" b="1" dirty="0">
                <a:solidFill>
                  <a:prstClr val="black"/>
                </a:solidFill>
                <a:latin typeface="Arial" panose="020B0604020202020204" pitchFamily="34" charset="0"/>
                <a:ea typeface="Cambria" panose="02040503050406030204" pitchFamily="18" charset="0"/>
              </a:rPr>
            </a:br>
            <a:r>
              <a:rPr lang="pl-PL" altLang="pl-PL" sz="1542" b="1" dirty="0">
                <a:solidFill>
                  <a:prstClr val="black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i paliw oraz w budownictwie</a:t>
            </a:r>
            <a:r>
              <a:rPr lang="pl-PL" altLang="pl-PL" sz="1542" b="1" dirty="0">
                <a:solidFill>
                  <a:srgbClr val="379C32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endParaRPr lang="pl-PL" altLang="pl-PL" sz="1542" dirty="0">
              <a:solidFill>
                <a:prstClr val="black"/>
              </a:solidFill>
              <a:latin typeface="Arial" panose="020B0604020202020204" pitchFamily="34" charset="0"/>
              <a:ea typeface="Cambria" panose="02040503050406030204" pitchFamily="18" charset="0"/>
            </a:endParaRPr>
          </a:p>
        </p:txBody>
      </p:sp>
      <p:sp>
        <p:nvSpPr>
          <p:cNvPr id="13334" name="pole tekstowe 4"/>
          <p:cNvSpPr txBox="1">
            <a:spLocks noChangeArrowheads="1"/>
          </p:cNvSpPr>
          <p:nvPr/>
        </p:nvSpPr>
        <p:spPr bwMode="auto">
          <a:xfrm>
            <a:off x="2193190" y="2134294"/>
            <a:ext cx="3331070" cy="1278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59232" indent="-259232" defTabSz="414772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pl-PL" altLang="pl-PL" sz="1542" dirty="0">
                <a:solidFill>
                  <a:prstClr val="black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Bałtycki Klaster Morski i Kosmiczny</a:t>
            </a:r>
          </a:p>
          <a:p>
            <a:pPr marL="259232" indent="-259232" defTabSz="414772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pl-PL" altLang="pl-PL" sz="1542" dirty="0">
                <a:solidFill>
                  <a:prstClr val="black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Klaster Logistyczno-Transportowy Północ-Południe</a:t>
            </a:r>
          </a:p>
          <a:p>
            <a:pPr marL="259232" indent="-259232" defTabSz="414772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pl-PL" altLang="pl-PL" sz="1542" dirty="0">
                <a:solidFill>
                  <a:prstClr val="black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Grupa Bezpieczny Bałtyk</a:t>
            </a:r>
          </a:p>
        </p:txBody>
      </p:sp>
      <p:sp>
        <p:nvSpPr>
          <p:cNvPr id="13335" name="pole tekstowe 38"/>
          <p:cNvSpPr txBox="1">
            <a:spLocks noChangeArrowheads="1"/>
          </p:cNvSpPr>
          <p:nvPr/>
        </p:nvSpPr>
        <p:spPr bwMode="auto">
          <a:xfrm>
            <a:off x="6900329" y="2392955"/>
            <a:ext cx="3456384" cy="1041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59232" indent="-259232" defTabSz="414772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pl-PL" altLang="pl-PL" sz="1542" dirty="0">
                <a:solidFill>
                  <a:prstClr val="black"/>
                </a:solidFill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Pomorski Klaster ICT – INTERIZON</a:t>
            </a:r>
          </a:p>
          <a:p>
            <a:pPr marL="259232" indent="-259232" defTabSz="414772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pl-PL" altLang="pl-PL" sz="1542" dirty="0">
                <a:solidFill>
                  <a:prstClr val="black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Bałtycki Klaster Morski i Kosmiczny</a:t>
            </a:r>
          </a:p>
        </p:txBody>
      </p:sp>
      <p:sp>
        <p:nvSpPr>
          <p:cNvPr id="13336" name="pole tekstowe 39"/>
          <p:cNvSpPr txBox="1">
            <a:spLocks noChangeArrowheads="1"/>
          </p:cNvSpPr>
          <p:nvPr/>
        </p:nvSpPr>
        <p:spPr bwMode="auto">
          <a:xfrm>
            <a:off x="2196071" y="4576790"/>
            <a:ext cx="3810640" cy="151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59232" indent="-259232" defTabSz="414772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pl-PL" altLang="pl-PL" sz="1542" dirty="0">
                <a:solidFill>
                  <a:prstClr val="black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Klaster Technologii Wodorowych</a:t>
            </a:r>
            <a:br>
              <a:rPr lang="pl-PL" altLang="pl-PL" sz="1542" dirty="0">
                <a:solidFill>
                  <a:prstClr val="black"/>
                </a:solidFill>
                <a:latin typeface="Arial" panose="020B0604020202020204" pitchFamily="34" charset="0"/>
                <a:ea typeface="Cambria" panose="02040503050406030204" pitchFamily="18" charset="0"/>
              </a:rPr>
            </a:br>
            <a:r>
              <a:rPr lang="pl-PL" altLang="pl-PL" sz="1542" dirty="0">
                <a:solidFill>
                  <a:prstClr val="black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i Czystych Technologii Węglowych</a:t>
            </a:r>
          </a:p>
          <a:p>
            <a:pPr marL="259232" indent="-259232" defTabSz="414772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pl-PL" altLang="pl-PL" sz="1542" dirty="0">
                <a:solidFill>
                  <a:prstClr val="black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Gdański Klaster Budowlany</a:t>
            </a:r>
          </a:p>
          <a:p>
            <a:pPr marL="259232" indent="-259232" defTabSz="414772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pl-PL" altLang="pl-PL" sz="1542" dirty="0">
                <a:solidFill>
                  <a:prstClr val="black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Kwidzyński Klaster Energii</a:t>
            </a:r>
          </a:p>
          <a:p>
            <a:pPr marL="259232" indent="-259232" defTabSz="414772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pl-PL" altLang="pl-PL" sz="1542" dirty="0">
                <a:solidFill>
                  <a:prstClr val="black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Słupski Klaster Bioenergetyczny</a:t>
            </a:r>
          </a:p>
          <a:p>
            <a:pPr marL="259232" indent="-259232" defTabSz="414772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endParaRPr lang="pl-PL" altLang="pl-PL" sz="1542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3337" name="pole tekstowe 5"/>
          <p:cNvSpPr txBox="1">
            <a:spLocks noChangeArrowheads="1"/>
          </p:cNvSpPr>
          <p:nvPr/>
        </p:nvSpPr>
        <p:spPr bwMode="auto">
          <a:xfrm>
            <a:off x="6816080" y="4258663"/>
            <a:ext cx="3565326" cy="1753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59232" indent="-259232" defTabSz="414772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pl-PL" altLang="pl-PL" sz="1542" dirty="0">
                <a:solidFill>
                  <a:prstClr val="black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Pomorski Klaster Żeglarski (Fundacja sport na zdrowie)</a:t>
            </a:r>
          </a:p>
          <a:p>
            <a:pPr marL="259232" indent="-259232" defTabSz="414772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pl-PL" altLang="pl-PL" sz="1542" dirty="0">
                <a:solidFill>
                  <a:prstClr val="black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Sopocki Klaster Turystyczny</a:t>
            </a:r>
          </a:p>
          <a:p>
            <a:pPr marL="259232" indent="-259232" defTabSz="414772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pl-PL" altLang="pl-PL" sz="1542" dirty="0">
                <a:solidFill>
                  <a:prstClr val="black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Chojnicko-Człuchowski Klaster Turystyczny Wrota Borów</a:t>
            </a:r>
          </a:p>
          <a:p>
            <a:pPr marL="259232" indent="-259232" defTabSz="414772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pl-PL" altLang="pl-PL" sz="1542" dirty="0">
                <a:solidFill>
                  <a:prstClr val="black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Malborski Klaster Turystyczny</a:t>
            </a:r>
          </a:p>
          <a:p>
            <a:pPr marL="259232" indent="-259232" defTabSz="414772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pl-PL" altLang="pl-PL" sz="1542" dirty="0">
                <a:solidFill>
                  <a:prstClr val="black"/>
                </a:solidFill>
                <a:latin typeface="Arial" panose="020B0604020202020204" pitchFamily="34" charset="0"/>
                <a:ea typeface="Cambria" panose="02040503050406030204" pitchFamily="18" charset="0"/>
              </a:rPr>
              <a:t>Pomorski Klaster Diagnostyczny</a:t>
            </a:r>
          </a:p>
        </p:txBody>
      </p:sp>
      <p:pic>
        <p:nvPicPr>
          <p:cNvPr id="27" name="Picture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5" y="162391"/>
            <a:ext cx="2495600" cy="458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Grafik 1">
            <a:extLst>
              <a:ext uri="{FF2B5EF4-FFF2-40B4-BE49-F238E27FC236}">
                <a16:creationId xmlns:a16="http://schemas.microsoft.com/office/drawing/2014/main" id="{A37F6E21-5C5F-4001-9427-AFA04E2D382B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3182" y="12787"/>
            <a:ext cx="2386965" cy="857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6562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5A8C805-E57A-4EF5-A718-7466D5695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5802" y="555113"/>
            <a:ext cx="6942738" cy="1020481"/>
          </a:xfrm>
        </p:spPr>
        <p:txBody>
          <a:bodyPr>
            <a:normAutofit/>
          </a:bodyPr>
          <a:lstStyle/>
          <a:p>
            <a:r>
              <a:rPr lang="pl-PL" sz="3600" b="1" dirty="0">
                <a:solidFill>
                  <a:srgbClr val="0033CC"/>
                </a:solidFill>
                <a:latin typeface="+mn-lt"/>
              </a:rPr>
              <a:t>Dobre praktyki - POMORSKIE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F751669-B7EA-4183-81FC-85E88A1FFA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71745" y="1510018"/>
            <a:ext cx="8696754" cy="4666945"/>
          </a:xfrm>
        </p:spPr>
        <p:txBody>
          <a:bodyPr>
            <a:normAutofit fontScale="92500"/>
          </a:bodyPr>
          <a:lstStyle/>
          <a:p>
            <a:r>
              <a:rPr lang="pl-PL" dirty="0"/>
              <a:t>Powstanie </a:t>
            </a:r>
            <a:r>
              <a:rPr lang="pl-PL" b="1" dirty="0"/>
              <a:t>POMORSKIEGO ZESPOŁU DS. KOBIET</a:t>
            </a:r>
          </a:p>
          <a:p>
            <a:r>
              <a:rPr lang="pl-PL" dirty="0"/>
              <a:t>Organizacja targów kariery </a:t>
            </a:r>
            <a:r>
              <a:rPr lang="pl-PL" b="1" dirty="0"/>
              <a:t>EDU OFFSHORE WIND 2023</a:t>
            </a:r>
            <a:r>
              <a:rPr lang="pl-PL" dirty="0"/>
              <a:t> </a:t>
            </a:r>
          </a:p>
          <a:p>
            <a:r>
              <a:rPr lang="pl-PL" b="1" dirty="0"/>
              <a:t>MARZEC NA OBCASACH</a:t>
            </a:r>
            <a:r>
              <a:rPr lang="pl-PL" dirty="0"/>
              <a:t> – WUP: cykl spotkań, warsztatów i </a:t>
            </a:r>
            <a:r>
              <a:rPr lang="pl-PL" dirty="0" err="1"/>
              <a:t>webinarów</a:t>
            </a:r>
            <a:r>
              <a:rPr lang="pl-PL" dirty="0"/>
              <a:t> dla kobiet, organizowany przez WUP od 2014</a:t>
            </a:r>
          </a:p>
          <a:p>
            <a:r>
              <a:rPr lang="pl-PL" dirty="0"/>
              <a:t> Projekt pilotażowy „</a:t>
            </a:r>
            <a:r>
              <a:rPr lang="pl-PL" b="1" dirty="0"/>
              <a:t>KOBIETY GOTOWE DO ZMIANY – SZYBKI INKUBATOR KARIERY</a:t>
            </a:r>
            <a:r>
              <a:rPr lang="pl-PL" dirty="0"/>
              <a:t>” – WUP</a:t>
            </a:r>
          </a:p>
          <a:p>
            <a:r>
              <a:rPr lang="pl-PL" dirty="0"/>
              <a:t>Projekt</a:t>
            </a:r>
            <a:r>
              <a:rPr lang="pl-PL" b="1" dirty="0"/>
              <a:t> WOMANIZE IT</a:t>
            </a:r>
            <a:r>
              <a:rPr lang="pl-PL" dirty="0"/>
              <a:t> - zaplanowany do realizacji przez </a:t>
            </a:r>
            <a:r>
              <a:rPr lang="pl-PL" b="1" dirty="0"/>
              <a:t>INTERIZON Pomorski Klaster ICT</a:t>
            </a:r>
            <a:r>
              <a:rPr lang="pl-PL" dirty="0"/>
              <a:t>. Głównym celem projektu jest zmniejszenie barier w dostępie kobiet do rynku IT poprzez zwiększenie ich świadomości, motywacji, wsparcia, a docelowo budowanie proaktywnej postawy.</a:t>
            </a:r>
          </a:p>
          <a:p>
            <a:endParaRPr lang="pl-PL" dirty="0"/>
          </a:p>
        </p:txBody>
      </p:sp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3053C8C7-2A18-461A-88B0-DDA623E6895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3256" y="1385606"/>
            <a:ext cx="2458338" cy="1632443"/>
          </a:xfr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A0979186-69FF-4512-9203-0EEE889ED7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5" y="162391"/>
            <a:ext cx="2495600" cy="458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rafik 1">
            <a:extLst>
              <a:ext uri="{FF2B5EF4-FFF2-40B4-BE49-F238E27FC236}">
                <a16:creationId xmlns:a16="http://schemas.microsoft.com/office/drawing/2014/main" id="{2BCD3987-4C25-49EC-87C2-45F0F049D1F1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571" y="98570"/>
            <a:ext cx="2386965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B4F107FF-F9F6-48E3-887F-BED1546D8F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3256" y="3108078"/>
            <a:ext cx="2667000" cy="1323975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80C4856F-C48E-4FC1-A03C-7DC9A52EB5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1571" y="4551402"/>
            <a:ext cx="2330023" cy="1857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070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C98758C6-E0CE-4D2E-A217-CA8E777C3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25" y="900883"/>
            <a:ext cx="11017401" cy="924742"/>
          </a:xfrm>
        </p:spPr>
        <p:txBody>
          <a:bodyPr>
            <a:noAutofit/>
          </a:bodyPr>
          <a:lstStyle/>
          <a:p>
            <a:r>
              <a:rPr lang="pl-PL" sz="3200" b="1" dirty="0">
                <a:solidFill>
                  <a:srgbClr val="0033CC"/>
                </a:solidFill>
                <a:latin typeface="+mn-lt"/>
              </a:rPr>
              <a:t>Dobre praktyki – POMORSKIE, projekty Gdańskiej Fundacji Przedsiębiorczości Inkubator STARTER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1B697A2-C0D5-47D0-A040-0B52C498E1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69116" y="1937857"/>
            <a:ext cx="8045042" cy="4239106"/>
          </a:xfrm>
        </p:spPr>
        <p:txBody>
          <a:bodyPr>
            <a:normAutofit lnSpcReduction="10000"/>
          </a:bodyPr>
          <a:lstStyle/>
          <a:p>
            <a:r>
              <a:rPr lang="pl-PL" b="1" dirty="0"/>
              <a:t>STARTER DLA MAM - </a:t>
            </a:r>
            <a:r>
              <a:rPr lang="pl-PL" dirty="0"/>
              <a:t>wsparcie kobiet planujących powrót na rynek pracy po urlopie macierzyńskim lub wychowawczym</a:t>
            </a:r>
          </a:p>
          <a:p>
            <a:r>
              <a:rPr lang="pl-PL" b="1" dirty="0"/>
              <a:t>WOMEN BUILD SHIPS TOO</a:t>
            </a:r>
            <a:r>
              <a:rPr lang="pl-PL" dirty="0"/>
              <a:t> - wzmocnienie kompetencji przywódczych kobiet pracujących w branży morskiej i logistycznej, podniesienie ich widoczności jako ekspertek oraz promocja ich pracy w branży wśród młodych osób</a:t>
            </a:r>
          </a:p>
          <a:p>
            <a:r>
              <a:rPr lang="pl-PL" b="1" dirty="0"/>
              <a:t>CODE.STARTER</a:t>
            </a:r>
            <a:r>
              <a:rPr lang="pl-PL" dirty="0"/>
              <a:t> – podniesienie kompetencji w zakresie programowania wśród dzieci, dziewczęta miały pierwszeństwo w zapisach na zajęcia</a:t>
            </a:r>
          </a:p>
          <a:p>
            <a:endParaRPr lang="pl-PL" dirty="0"/>
          </a:p>
          <a:p>
            <a:endParaRPr lang="pl-PL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B6F5260-858F-45B6-997E-403E262B8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5" y="162391"/>
            <a:ext cx="2495600" cy="458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rafik 1">
            <a:extLst>
              <a:ext uri="{FF2B5EF4-FFF2-40B4-BE49-F238E27FC236}">
                <a16:creationId xmlns:a16="http://schemas.microsoft.com/office/drawing/2014/main" id="{D82E90F5-8948-443A-96A2-37920BE3C24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626" y="120524"/>
            <a:ext cx="2386965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DC1F9642-9DE0-47F1-BDFA-C41FDFC733A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4729" y="3429000"/>
            <a:ext cx="2490139" cy="1882194"/>
          </a:xfrm>
          <a:prstGeom prst="rect">
            <a:avLst/>
          </a:prstGeom>
        </p:spPr>
      </p:pic>
      <p:pic>
        <p:nvPicPr>
          <p:cNvPr id="14" name="Symbol zastępczy zawartości 6">
            <a:extLst>
              <a:ext uri="{FF2B5EF4-FFF2-40B4-BE49-F238E27FC236}">
                <a16:creationId xmlns:a16="http://schemas.microsoft.com/office/drawing/2014/main" id="{85230951-7F65-4B4E-AD69-CB077F672C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5181" y="1345348"/>
            <a:ext cx="2789237" cy="2010764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6ACAB523-63B7-4D2A-9B13-A9F150441E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569" y="5328446"/>
            <a:ext cx="2868458" cy="1257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1258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60AAF03-FEC3-4E37-AA56-87597A8A3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2536"/>
            <a:ext cx="10355510" cy="857251"/>
          </a:xfrm>
        </p:spPr>
        <p:txBody>
          <a:bodyPr>
            <a:normAutofit fontScale="90000"/>
          </a:bodyPr>
          <a:lstStyle/>
          <a:p>
            <a:br>
              <a:rPr lang="pl-PL" dirty="0"/>
            </a:br>
            <a:r>
              <a:rPr lang="pl-PL" sz="4000" b="1" dirty="0">
                <a:solidFill>
                  <a:srgbClr val="0033CC"/>
                </a:solidFill>
                <a:latin typeface="+mn-lt"/>
              </a:rPr>
              <a:t>Pomorskie - Działania strategiczne</a:t>
            </a:r>
            <a:br>
              <a:rPr lang="pl-PL" sz="4000" b="1" dirty="0">
                <a:solidFill>
                  <a:srgbClr val="0033CC"/>
                </a:solidFill>
                <a:latin typeface="+mn-lt"/>
              </a:rPr>
            </a:br>
            <a:br>
              <a:rPr lang="pl-PL" dirty="0"/>
            </a:br>
            <a:endParaRPr lang="pl-PL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CA9FC34-C55C-44D4-BDBD-DD93D975BD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5" y="162391"/>
            <a:ext cx="2495600" cy="458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rafik 1">
            <a:extLst>
              <a:ext uri="{FF2B5EF4-FFF2-40B4-BE49-F238E27FC236}">
                <a16:creationId xmlns:a16="http://schemas.microsoft.com/office/drawing/2014/main" id="{D48E065B-74FF-4538-BF1A-BCF778C8EA4A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571" y="158400"/>
            <a:ext cx="2386965" cy="85725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ymbol zastępczy zawartości 8">
            <a:extLst>
              <a:ext uri="{FF2B5EF4-FFF2-40B4-BE49-F238E27FC236}">
                <a16:creationId xmlns:a16="http://schemas.microsoft.com/office/drawing/2014/main" id="{115413FA-844F-417F-AD38-184DE14B01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24824"/>
            <a:ext cx="10515600" cy="5570786"/>
          </a:xfrm>
        </p:spPr>
        <p:txBody>
          <a:bodyPr>
            <a:normAutofit fontScale="55000" lnSpcReduction="20000"/>
          </a:bodyPr>
          <a:lstStyle/>
          <a:p>
            <a:pPr marL="0" lvl="0" indent="0" algn="just">
              <a:buNone/>
            </a:pPr>
            <a:r>
              <a:rPr lang="pl-PL" sz="4500" dirty="0"/>
              <a:t>Udział Pomorskiego w projekcie wynika z przekonania, że zwiększenie udziału kobiet w sektorach niedoreprezentowanych przez nie (IT, nowoczesne technologie, energetyka, sektor morski) będzie stymulowało rozwój gospodarczy naszego regionu. Proponujemy następujące działania strategiczne:</a:t>
            </a:r>
          </a:p>
          <a:p>
            <a:pPr marL="0" lvl="0" indent="0" algn="just">
              <a:buNone/>
            </a:pPr>
            <a:endParaRPr lang="pl-PL" sz="2900" dirty="0"/>
          </a:p>
          <a:p>
            <a:pPr lvl="0"/>
            <a:r>
              <a:rPr lang="pl-PL" sz="4400" b="1" dirty="0"/>
              <a:t>Rewizja klastrów i inteligentnych specjalizacji </a:t>
            </a:r>
            <a:r>
              <a:rPr lang="pl-PL" sz="4400" dirty="0"/>
              <a:t>pod kątem polityki równouprawnienia.</a:t>
            </a:r>
          </a:p>
          <a:p>
            <a:pPr lvl="0"/>
            <a:r>
              <a:rPr lang="pl-PL" sz="4400" b="1" dirty="0"/>
              <a:t>Publikacja </a:t>
            </a:r>
            <a:r>
              <a:rPr lang="pl-PL" sz="4400" dirty="0"/>
              <a:t>nt. włączenia i aktywizacji kobiet na rynku pracy w sektorze IT oraz energetyki (</a:t>
            </a:r>
            <a:r>
              <a:rPr lang="pl-PL" sz="4400" dirty="0" err="1"/>
              <a:t>offshore</a:t>
            </a:r>
            <a:r>
              <a:rPr lang="pl-PL" sz="4400" dirty="0"/>
              <a:t>) i gospodarki morskiej. </a:t>
            </a:r>
          </a:p>
          <a:p>
            <a:pPr lvl="0"/>
            <a:r>
              <a:rPr lang="pl-PL" sz="4400" dirty="0"/>
              <a:t>Bazując na doświadczeniach lidera projektu </a:t>
            </a:r>
            <a:r>
              <a:rPr lang="pl-PL" sz="4400" b="1" dirty="0"/>
              <a:t>utworzenie Akademii Równouprawnienia </a:t>
            </a:r>
            <a:r>
              <a:rPr lang="pl-PL" sz="4400" dirty="0"/>
              <a:t>na jednej z uczelni, przy wsparciu Pomorskiego Zespołu ds. Kobiet.</a:t>
            </a:r>
          </a:p>
          <a:p>
            <a:pPr lvl="0"/>
            <a:r>
              <a:rPr lang="pl-PL" sz="4400" b="1" dirty="0"/>
              <a:t>Zaangażowanie uczelni z regionu</a:t>
            </a:r>
            <a:r>
              <a:rPr lang="pl-PL" sz="4400" dirty="0"/>
              <a:t>, która mogłaby przejąć rolę regularnego i systematycznego obserwowania i badania polityki równouprawnienia.</a:t>
            </a:r>
          </a:p>
          <a:p>
            <a:pPr lvl="0"/>
            <a:r>
              <a:rPr lang="pl-PL" sz="4400" dirty="0"/>
              <a:t>Uruchomienie działań mających na celu </a:t>
            </a:r>
            <a:r>
              <a:rPr lang="pl-PL" sz="4400" b="1" dirty="0"/>
              <a:t>kształcenie i uświadamianie rodziców </a:t>
            </a:r>
            <a:r>
              <a:rPr lang="pl-PL" sz="4400" dirty="0">
                <a:sym typeface="Wingdings" panose="05000000000000000000" pitchFamily="2" charset="2"/>
              </a:rPr>
              <a:t></a:t>
            </a:r>
            <a:r>
              <a:rPr lang="pl-PL" sz="4400" dirty="0"/>
              <a:t> przeciwdziałanie utrzymywania stereotypów. </a:t>
            </a:r>
          </a:p>
          <a:p>
            <a:pPr lvl="0"/>
            <a:r>
              <a:rPr lang="pl-PL" sz="4400" b="1" dirty="0"/>
              <a:t>Inne propozycje? </a:t>
            </a:r>
          </a:p>
        </p:txBody>
      </p:sp>
    </p:spTree>
    <p:extLst>
      <p:ext uri="{BB962C8B-B14F-4D97-AF65-F5344CB8AC3E}">
        <p14:creationId xmlns:p14="http://schemas.microsoft.com/office/powerpoint/2010/main" val="15596928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6462124-F7B2-480B-9111-9800208BA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39043"/>
            <a:ext cx="10515600" cy="638087"/>
          </a:xfrm>
        </p:spPr>
        <p:txBody>
          <a:bodyPr>
            <a:normAutofit/>
          </a:bodyPr>
          <a:lstStyle/>
          <a:p>
            <a:r>
              <a:rPr lang="pl-PL" sz="3600" b="1" dirty="0">
                <a:solidFill>
                  <a:srgbClr val="0033CC"/>
                </a:solidFill>
                <a:latin typeface="+mn-lt"/>
              </a:rPr>
              <a:t>Pomorskie - Działania projektowe</a:t>
            </a:r>
            <a:endParaRPr lang="pl-PL" sz="3600" b="1" dirty="0">
              <a:latin typeface="+mn-lt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BA2C550-B39E-42D1-A625-428A0FE50D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pl-PL" b="1" dirty="0"/>
              <a:t>Organizacja spotkań w regionie</a:t>
            </a:r>
            <a:r>
              <a:rPr lang="pl-PL" dirty="0"/>
              <a:t>:</a:t>
            </a:r>
          </a:p>
          <a:p>
            <a:pPr marL="0" lvl="0" indent="0">
              <a:buNone/>
            </a:pPr>
            <a:r>
              <a:rPr lang="pl-PL" dirty="0"/>
              <a:t>	</a:t>
            </a:r>
            <a:r>
              <a:rPr lang="pl-PL" b="1" dirty="0"/>
              <a:t>-</a:t>
            </a:r>
            <a:r>
              <a:rPr lang="pl-PL" dirty="0"/>
              <a:t> </a:t>
            </a:r>
            <a:r>
              <a:rPr lang="pl-PL" sz="2600" dirty="0"/>
              <a:t>rozpowszechnienie informacji po spotkaniach</a:t>
            </a:r>
          </a:p>
          <a:p>
            <a:pPr marL="0" lvl="0" indent="0">
              <a:buNone/>
            </a:pPr>
            <a:r>
              <a:rPr lang="pl-PL" sz="2600" dirty="0"/>
              <a:t>	</a:t>
            </a:r>
            <a:r>
              <a:rPr lang="pl-PL" sz="2600" b="1" dirty="0"/>
              <a:t>-</a:t>
            </a:r>
            <a:r>
              <a:rPr lang="pl-PL" sz="2600" dirty="0"/>
              <a:t> dobre praktyki i przykłady współpracy. </a:t>
            </a:r>
          </a:p>
          <a:p>
            <a:pPr lvl="0"/>
            <a:r>
              <a:rPr lang="pl-PL" dirty="0"/>
              <a:t>Uruchomienie </a:t>
            </a:r>
            <a:r>
              <a:rPr lang="pl-PL" b="1" dirty="0"/>
              <a:t>komunikacji projektowej </a:t>
            </a:r>
            <a:r>
              <a:rPr lang="pl-PL" dirty="0"/>
              <a:t>– logowanie / layout prezentacji </a:t>
            </a:r>
          </a:p>
          <a:p>
            <a:pPr lvl="0"/>
            <a:r>
              <a:rPr lang="pl-PL" dirty="0"/>
              <a:t>Zaangażowanie </a:t>
            </a:r>
            <a:r>
              <a:rPr lang="pl-PL" b="1" dirty="0"/>
              <a:t>eksperta regionalnego </a:t>
            </a:r>
            <a:r>
              <a:rPr lang="pl-PL" dirty="0"/>
              <a:t>do moderacji tematu (spotkania/ badania/komunikacja) </a:t>
            </a:r>
          </a:p>
          <a:p>
            <a:pPr lvl="0"/>
            <a:r>
              <a:rPr lang="pl-PL" dirty="0"/>
              <a:t>Przygotowanie </a:t>
            </a:r>
            <a:r>
              <a:rPr lang="pl-PL" b="1" dirty="0"/>
              <a:t>kwestionariusza ankietowego </a:t>
            </a:r>
            <a:r>
              <a:rPr lang="pl-PL" dirty="0"/>
              <a:t>do badania 6-8 firm z regionu dot. kultury organizacji w zakresie równouprawnienia (do końca roku 2023) – przeprowadzenie badania </a:t>
            </a:r>
            <a:r>
              <a:rPr lang="pl-PL" b="1" dirty="0"/>
              <a:t>maj 2024</a:t>
            </a:r>
            <a:r>
              <a:rPr lang="pl-PL" dirty="0"/>
              <a:t>.</a:t>
            </a:r>
          </a:p>
          <a:p>
            <a:pPr lvl="0"/>
            <a:r>
              <a:rPr lang="pl-PL" dirty="0"/>
              <a:t>Przygotowanie dwudniowego </a:t>
            </a:r>
            <a:r>
              <a:rPr lang="pl-PL" b="1" dirty="0"/>
              <a:t>spotkania projektowego </a:t>
            </a:r>
            <a:r>
              <a:rPr lang="pl-PL" dirty="0"/>
              <a:t>w Gdańsku </a:t>
            </a:r>
            <a:r>
              <a:rPr lang="pl-PL" dirty="0">
                <a:sym typeface="Wingdings" panose="05000000000000000000" pitchFamily="2" charset="2"/>
              </a:rPr>
              <a:t></a:t>
            </a:r>
            <a:r>
              <a:rPr lang="pl-PL" dirty="0"/>
              <a:t> </a:t>
            </a:r>
            <a:r>
              <a:rPr lang="pl-PL" b="1" dirty="0"/>
              <a:t>czerwiec 2024</a:t>
            </a:r>
            <a:r>
              <a:rPr lang="pl-PL" dirty="0"/>
              <a:t> (wszyscy partnerzy i interesariusze projektu).</a:t>
            </a:r>
          </a:p>
          <a:p>
            <a:endParaRPr lang="pl-PL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A996BEA7-4251-4FFC-B5FE-BC821DAF7C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5" y="162391"/>
            <a:ext cx="2495600" cy="458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rafik 1">
            <a:extLst>
              <a:ext uri="{FF2B5EF4-FFF2-40B4-BE49-F238E27FC236}">
                <a16:creationId xmlns:a16="http://schemas.microsoft.com/office/drawing/2014/main" id="{1EAC9AD9-D24E-4340-ABA7-09469DC72ED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3182" y="81793"/>
            <a:ext cx="2386965" cy="857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93835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6F2CD44-5BFD-4C56-B19B-7087EF7A53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22376"/>
            <a:ext cx="10515600" cy="4954587"/>
          </a:xfrm>
        </p:spPr>
        <p:txBody>
          <a:bodyPr/>
          <a:lstStyle/>
          <a:p>
            <a:pPr marL="0" indent="0">
              <a:buNone/>
            </a:pPr>
            <a:r>
              <a:rPr lang="pl-PL" b="1" dirty="0"/>
              <a:t>                         </a:t>
            </a:r>
          </a:p>
          <a:p>
            <a:pPr marL="0" indent="0" algn="ctr">
              <a:buNone/>
            </a:pPr>
            <a:r>
              <a:rPr lang="pl-PL" sz="4800" b="1" dirty="0">
                <a:solidFill>
                  <a:srgbClr val="0033CC"/>
                </a:solidFill>
              </a:rPr>
              <a:t>Dziękujemy za uwagę!</a:t>
            </a:r>
          </a:p>
          <a:p>
            <a:pPr marL="0" indent="0">
              <a:buNone/>
            </a:pPr>
            <a:endParaRPr lang="pl-PL" sz="4800" b="1" dirty="0">
              <a:solidFill>
                <a:srgbClr val="0033CC"/>
              </a:solidFill>
            </a:endParaRPr>
          </a:p>
          <a:p>
            <a:pPr marL="0" indent="0">
              <a:buNone/>
            </a:pPr>
            <a:r>
              <a:rPr lang="pl-PL" sz="4800" dirty="0">
                <a:solidFill>
                  <a:srgbClr val="0033CC"/>
                </a:solidFill>
              </a:rPr>
              <a:t>					</a:t>
            </a:r>
          </a:p>
          <a:p>
            <a:pPr marL="0" indent="0">
              <a:buNone/>
            </a:pPr>
            <a:r>
              <a:rPr lang="pl-PL" sz="4800" b="1" dirty="0">
                <a:solidFill>
                  <a:srgbClr val="0033CC"/>
                </a:solidFill>
              </a:rPr>
              <a:t>				</a:t>
            </a:r>
            <a:r>
              <a:rPr lang="pl-PL" b="1" dirty="0"/>
              <a:t>Kontakt</a:t>
            </a:r>
            <a:r>
              <a:rPr lang="pl-PL" sz="3200" b="1" dirty="0"/>
              <a:t>:</a:t>
            </a:r>
          </a:p>
          <a:p>
            <a:pPr marL="3657600" lvl="8" indent="0">
              <a:buNone/>
            </a:pPr>
            <a:r>
              <a:rPr lang="pl-PL" sz="2100" b="1" dirty="0"/>
              <a:t>dr Karolina Lipińska: </a:t>
            </a:r>
            <a:r>
              <a:rPr lang="pl-PL" sz="2100" b="1" dirty="0">
                <a:hlinkClick r:id="rId2"/>
              </a:rPr>
              <a:t>k.lipinska@pomorskie.eu</a:t>
            </a:r>
            <a:r>
              <a:rPr lang="pl-PL" sz="2100" b="1" dirty="0"/>
              <a:t> </a:t>
            </a:r>
          </a:p>
          <a:p>
            <a:pPr marL="3657600" lvl="8" indent="0">
              <a:buNone/>
            </a:pPr>
            <a:r>
              <a:rPr lang="pl-PL" sz="2100" b="1" dirty="0"/>
              <a:t>dr Magdalena Skulimowska: </a:t>
            </a:r>
            <a:r>
              <a:rPr lang="pl-PL" sz="2100" b="1" dirty="0">
                <a:hlinkClick r:id="rId3"/>
              </a:rPr>
              <a:t>m.skulimowska@pomorskie.eu</a:t>
            </a:r>
            <a:r>
              <a:rPr lang="pl-PL" sz="2100" b="1" dirty="0"/>
              <a:t> 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0C1793C-14FB-42D5-ACDE-5716D277D4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5" y="162391"/>
            <a:ext cx="2495600" cy="458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rafik 1">
            <a:extLst>
              <a:ext uri="{FF2B5EF4-FFF2-40B4-BE49-F238E27FC236}">
                <a16:creationId xmlns:a16="http://schemas.microsoft.com/office/drawing/2014/main" id="{FE5B61A2-DC41-486E-A1A2-168EFA513427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9960" y="141622"/>
            <a:ext cx="2386965" cy="857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15245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10042B4-E38D-4B97-A155-83EA8E7F6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</p:spPr>
        <p:txBody>
          <a:bodyPr>
            <a:normAutofit/>
          </a:bodyPr>
          <a:lstStyle/>
          <a:p>
            <a:r>
              <a:rPr lang="pl-PL" sz="3600" b="1" dirty="0">
                <a:solidFill>
                  <a:srgbClr val="0033CC"/>
                </a:solidFill>
                <a:latin typeface="+mn-lt"/>
              </a:rPr>
              <a:t>Projekt</a:t>
            </a:r>
            <a:r>
              <a:rPr lang="pl-PL" sz="3600" b="1" dirty="0">
                <a:solidFill>
                  <a:srgbClr val="0033CC"/>
                </a:solidFill>
              </a:rPr>
              <a:t> </a:t>
            </a:r>
            <a:r>
              <a:rPr lang="pl-PL" sz="3600" b="1" dirty="0">
                <a:solidFill>
                  <a:srgbClr val="0033CC"/>
                </a:solidFill>
                <a:latin typeface="+mn-lt"/>
              </a:rPr>
              <a:t>DEBUTING - założenia, cele i plan działań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B062D2D-74D1-4D23-A12E-A7B6652DB5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9293" y="1825625"/>
            <a:ext cx="7741744" cy="4351338"/>
          </a:xfrm>
        </p:spPr>
        <p:txBody>
          <a:bodyPr>
            <a:normAutofit fontScale="85000" lnSpcReduction="10000"/>
          </a:bodyPr>
          <a:lstStyle/>
          <a:p>
            <a:r>
              <a:rPr lang="pl-PL" dirty="0"/>
              <a:t>Planowany </a:t>
            </a:r>
            <a:r>
              <a:rPr lang="pl-PL" b="1" dirty="0"/>
              <a:t>budżet całkowity </a:t>
            </a:r>
            <a:r>
              <a:rPr lang="pl-PL" dirty="0"/>
              <a:t>projektu - 2 279 549,00 EUR</a:t>
            </a:r>
          </a:p>
          <a:p>
            <a:r>
              <a:rPr lang="pl-PL" b="1" dirty="0"/>
              <a:t>11 partnerów</a:t>
            </a:r>
          </a:p>
          <a:p>
            <a:r>
              <a:rPr lang="pl-PL" b="1" dirty="0"/>
              <a:t>Budżet województwa pomorskiego </a:t>
            </a:r>
            <a:r>
              <a:rPr lang="pl-PL" dirty="0"/>
              <a:t>- 162 738,00 EUR, z czego 130 190,00 EUR (80%) to refundowane dofinansowanie z Europejskiego Funduszu Rozwoju Regionalnego, a pozostałe 32 548,00 EUR (20%) to wkład własny woj. pomorskiego </a:t>
            </a:r>
          </a:p>
          <a:p>
            <a:r>
              <a:rPr lang="pl-PL" b="1" dirty="0"/>
              <a:t>Realizacja projektu </a:t>
            </a:r>
            <a:r>
              <a:rPr lang="pl-PL" dirty="0"/>
              <a:t>- 1 marca 2023 r. do 31 maja 2027 roku</a:t>
            </a:r>
          </a:p>
          <a:p>
            <a:r>
              <a:rPr lang="pl-PL" b="1" dirty="0"/>
              <a:t>Interesariusze z woj. pomorskiego: </a:t>
            </a:r>
            <a:r>
              <a:rPr lang="pl-PL" dirty="0"/>
              <a:t>Wojewódzki Urząd Pracy, Inkubator STARTER, RIGP, Pomorska Izba Rzemieślnicza MŚP, Pomorska Platforma Rozwoju Morskiej Energetyki Wiatrowej na Bałtyku oraz Klaster </a:t>
            </a:r>
            <a:r>
              <a:rPr lang="pl-PL" dirty="0" err="1"/>
              <a:t>Interizon</a:t>
            </a:r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1BEF921-3B40-4629-939B-8ADA02BD30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5" y="162391"/>
            <a:ext cx="2495600" cy="458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rafik 1">
            <a:extLst>
              <a:ext uri="{FF2B5EF4-FFF2-40B4-BE49-F238E27FC236}">
                <a16:creationId xmlns:a16="http://schemas.microsoft.com/office/drawing/2014/main" id="{3CB4D86C-1168-4127-8B7D-FD67AB83EB8F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6404" y="81793"/>
            <a:ext cx="2386965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Symbol zastępczy zawartości 9">
            <a:extLst>
              <a:ext uri="{FF2B5EF4-FFF2-40B4-BE49-F238E27FC236}">
                <a16:creationId xmlns:a16="http://schemas.microsoft.com/office/drawing/2014/main" id="{E032DEE3-D65F-4657-83F6-D5761830F5D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8301037" y="1690687"/>
            <a:ext cx="3461876" cy="4568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604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66A611D-1BC3-465D-9CE6-C91ABD405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215" y="905582"/>
            <a:ext cx="10515600" cy="601688"/>
          </a:xfrm>
        </p:spPr>
        <p:txBody>
          <a:bodyPr>
            <a:normAutofit/>
          </a:bodyPr>
          <a:lstStyle/>
          <a:p>
            <a:r>
              <a:rPr lang="pl-PL" sz="3600" b="1" dirty="0">
                <a:solidFill>
                  <a:srgbClr val="0033CC"/>
                </a:solidFill>
                <a:latin typeface="+mn-lt"/>
              </a:rPr>
              <a:t>Projekt DEBUTING - założenia, cele i plan działań</a:t>
            </a:r>
            <a:endParaRPr lang="pl-PL" sz="3600" dirty="0">
              <a:solidFill>
                <a:srgbClr val="0033CC"/>
              </a:solidFill>
              <a:latin typeface="+mn-lt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3D2E2B1-351B-4038-825D-3CD993A61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3323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l-PL" b="1" dirty="0"/>
              <a:t>DEBUTING </a:t>
            </a:r>
            <a:r>
              <a:rPr lang="pl-PL" dirty="0"/>
              <a:t>– </a:t>
            </a:r>
            <a:r>
              <a:rPr lang="pl-PL" b="1" dirty="0"/>
              <a:t>nowa perspektywa</a:t>
            </a:r>
            <a:r>
              <a:rPr lang="pl-PL" dirty="0"/>
              <a:t>, tj. równouprawnienie płci jako czynnik konkurencyjności MŚP, z uwzględnieniem </a:t>
            </a:r>
            <a:r>
              <a:rPr lang="pl-PL" b="1" dirty="0"/>
              <a:t>nowatorskiego podejścia</a:t>
            </a:r>
            <a:r>
              <a:rPr lang="pl-PL" dirty="0"/>
              <a:t>, poprzez klastry i ISP.</a:t>
            </a:r>
          </a:p>
          <a:p>
            <a:pPr algn="just"/>
            <a:r>
              <a:rPr lang="pl-PL" b="1" dirty="0"/>
              <a:t>Założenia</a:t>
            </a:r>
            <a:r>
              <a:rPr lang="pl-PL" dirty="0"/>
              <a:t>: zbudowanie modeli biznesowych, promowanie praktyk </a:t>
            </a:r>
            <a:br>
              <a:rPr lang="pl-PL" dirty="0"/>
            </a:br>
            <a:r>
              <a:rPr lang="pl-PL" dirty="0"/>
              <a:t>i polityk równościowych, opartych na równouprawnieniu oraz </a:t>
            </a:r>
            <a:r>
              <a:rPr lang="pl-PL" dirty="0" err="1"/>
              <a:t>inkluzywności</a:t>
            </a:r>
            <a:r>
              <a:rPr lang="pl-PL" dirty="0"/>
              <a:t>.</a:t>
            </a:r>
          </a:p>
          <a:p>
            <a:pPr algn="just"/>
            <a:r>
              <a:rPr lang="pl-PL" b="1" dirty="0"/>
              <a:t>W Pomorskiem będziemy</a:t>
            </a:r>
            <a:r>
              <a:rPr lang="pl-PL" dirty="0"/>
              <a:t>: promować równouprawnienie w miejscach pracy, opracowywać modele biznesowe i kulturę w pracy włączającą kobiety, koncentrować się na tych obszarach edukacji i zatrudnienia, w których kobiety stanowią mniejszość, a które są ważne z punktu widzenia regionu, tj. sektor nowoczesnych technologii, morski, ICT oraz energetyka. </a:t>
            </a:r>
          </a:p>
          <a:p>
            <a:pPr marL="0" indent="0">
              <a:buNone/>
            </a:pPr>
            <a:r>
              <a:rPr lang="en-US" b="1" dirty="0">
                <a:hlinkClick r:id="rId2"/>
              </a:rPr>
              <a:t>www.interregeurope.eu/DEBUTING</a:t>
            </a:r>
            <a:endParaRPr lang="pl-PL" b="1" dirty="0"/>
          </a:p>
          <a:p>
            <a:pPr marL="0" indent="0">
              <a:buNone/>
            </a:pPr>
            <a:endParaRPr lang="pl-PL" b="1" dirty="0"/>
          </a:p>
          <a:p>
            <a:pPr marL="0" indent="0">
              <a:buNone/>
            </a:pPr>
            <a:endParaRPr lang="pl-PL" b="1" dirty="0"/>
          </a:p>
          <a:p>
            <a:pPr marL="0" indent="0">
              <a:buNone/>
            </a:pPr>
            <a:endParaRPr lang="pl-PL" dirty="0"/>
          </a:p>
          <a:p>
            <a:endParaRPr lang="pl-PL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E4BEB74-DCFD-402E-A917-19F0EF86FA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5" y="162391"/>
            <a:ext cx="2495600" cy="458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rafik 1">
            <a:extLst>
              <a:ext uri="{FF2B5EF4-FFF2-40B4-BE49-F238E27FC236}">
                <a16:creationId xmlns:a16="http://schemas.microsoft.com/office/drawing/2014/main" id="{1194DB4D-ADE3-44E5-9C6E-13DCED3A7958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6404" y="81793"/>
            <a:ext cx="2386965" cy="8572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2" descr="https://euc-powerpoint.officeapps.live.com/pods/GetClipboardImage.ashx?Id=2bacd071-11dc-4474-866e-51c6b3df8840&amp;DC=GEU4&amp;pkey=1f695796-3f9c-4dd6-ac35-0d9b4ed6fa67&amp;wdwaccluster=GEU4">
            <a:extLst>
              <a:ext uri="{FF2B5EF4-FFF2-40B4-BE49-F238E27FC236}">
                <a16:creationId xmlns:a16="http://schemas.microsoft.com/office/drawing/2014/main" id="{124FB428-2EB2-4A18-B2C4-5A12E67BF96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7" name="AutoShape 4" descr="data:image/svg+xml;charset=utf8,%20%3Csvg%20width%3D'272'%20height%3D'240'%20xmlns%3D'http%3A%2F%2Fwww.w3.org%2F2000%2Fsvg'%20xmlns%3Axlink%3D'http%3A%2F%2Fwww.w3.org%2F1999%2Fxlink'%20overflow%3D'hidden'%3E%3Cg%3E%3Cpath%20d%3D'M74.6972%20237.526C70.4889%20237.522%2066.6004%20235.281%2064.4868%20231.642L3.1706%20125.454C1.101%20121.804%201.101%20117.335%203.1706%20113.685L64.4868%207.49659C66.6004%203.85773%2070.4889%201.61669%2074.6972%201.61217L197.303%201.61217C201.503%201.62075%20205.382%203.86198%20207.486%207.49659L268.695%20113.685C270.791%20117.328%20270.791%20121.811%20268.695%20125.454L207.486%20231.642C205.382%20235.277%20201.503%20237.518%20197.303%20237.526Z'%20fill%3D'%234AB698'%20transform%3D'matrix(1%200%200%201.00132%204.72441e-05%200.272631)'%2F%3E%3Cpath%20d%3D'M197.303%203.22434C200.929%203.22222%20204.28%205.15911%20206.089%208.30268L267.405%20114.491C269.23%20117.63%20269.23%20121.508%20267.405%20124.648L206.089%20230.836C204.28%20233.979%20200.929%20235.916%20197.303%20235.914L74.6972%20235.914C71.0653%20235.909%2067.7095%20233.976%2065.884%20230.836L4.56782%20124.648C2.76998%20121.501%202.76998%20117.638%204.56782%20114.491L65.884%208.30268C67.7095%205.16295%2071.0653%203.22923%2074.6972%203.22434L197.303%203.22434M197.303%200%2074.6972%200C69.9126%200.00415134%2065.4914%202.55253%2063.0896%206.69051L1.80026%20112.852C-0.599631%20117.009-0.599631%20122.13%201.80026%20126.287L63.0896%20232.448C65.4914%20236.586%2069.9126%20239.135%2074.6972%20239.139L197.303%20239.139C202.078%20239.125%20206.486%20236.578%20208.883%20232.448L270.2%20126.287C272.599%20122.13%20272.599%20117.009%20270.2%20112.852L208.883%206.69051C206.486%202.56081%20202.078%200.0137034%20197.303%200Z'%20fill%3D'%234AB698'%20transform%3D'matrix(1%200%200%201.00132%204.72441e-05%200.272631)'%2F%3E%3C%2Fg%3E%3C%2Fsvg%3E">
            <a:extLst>
              <a:ext uri="{FF2B5EF4-FFF2-40B4-BE49-F238E27FC236}">
                <a16:creationId xmlns:a16="http://schemas.microsoft.com/office/drawing/2014/main" id="{CE89D2A7-7242-45A3-8075-BF81969EE4A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0" name="Graphic 29">
            <a:extLst>
              <a:ext uri="{FF2B5EF4-FFF2-40B4-BE49-F238E27FC236}">
                <a16:creationId xmlns:a16="http://schemas.microsoft.com/office/drawing/2014/main" id="{8BD7BDD0-489C-4AFD-844B-3225AEA84E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514675" y="939800"/>
            <a:ext cx="971550" cy="88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661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131778A-1B9F-4BDB-B973-EBCF250C4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91662"/>
            <a:ext cx="10515600" cy="776653"/>
          </a:xfrm>
        </p:spPr>
        <p:txBody>
          <a:bodyPr>
            <a:normAutofit/>
          </a:bodyPr>
          <a:lstStyle/>
          <a:p>
            <a:r>
              <a:rPr lang="pl-PL" sz="3600" b="1" dirty="0">
                <a:solidFill>
                  <a:srgbClr val="0033CC"/>
                </a:solidFill>
                <a:latin typeface="+mn-lt"/>
              </a:rPr>
              <a:t>Projekt DEBUTING - założenia, cele i plan działań</a:t>
            </a:r>
            <a:endParaRPr lang="pl-PL" sz="3600" dirty="0">
              <a:latin typeface="+mn-lt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F6895DF-4090-4E79-B6D9-7FEC22AFBE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8315"/>
            <a:ext cx="10515600" cy="4758594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pl-PL" dirty="0"/>
              <a:t>MŚP stają przed wyzwaniem, „jak w praktyce wprowadzić w życie postulaty równościowe?”. Projekt DEBUTING ma na celu przedstawienie również </a:t>
            </a:r>
            <a:r>
              <a:rPr lang="pl-PL" b="1" dirty="0"/>
              <a:t>biznesowego uzasadnienia dla równouprawnienia płci,</a:t>
            </a:r>
            <a:r>
              <a:rPr lang="pl-PL" dirty="0"/>
              <a:t> co umożliwi lepsze zrozumienie korzyści płynących z wdrożenia polityk równościowych w firmach. Istnieje ogromna potrzeba budowania potencjału MŚP do </a:t>
            </a:r>
            <a:r>
              <a:rPr lang="pl-PL" b="1" dirty="0"/>
              <a:t>opracowywania modeli biznesowych</a:t>
            </a:r>
            <a:r>
              <a:rPr lang="pl-PL" dirty="0"/>
              <a:t>, uwzględniających aspekt płci i kultury pracy opartej na równouprawnieniu płci.</a:t>
            </a:r>
          </a:p>
          <a:p>
            <a:pPr algn="just"/>
            <a:r>
              <a:rPr lang="pl-PL" dirty="0"/>
              <a:t>Istnieje ogromna </a:t>
            </a:r>
            <a:r>
              <a:rPr lang="pl-PL" b="1" dirty="0"/>
              <a:t>potrzeba budowania potencjału MŚP do opracowywania modeli biznesowych </a:t>
            </a:r>
            <a:r>
              <a:rPr lang="pl-PL" dirty="0"/>
              <a:t>uwzględniających aspekt płci i kultury pracy opartej na  równouprawnieniu płci. </a:t>
            </a:r>
          </a:p>
          <a:p>
            <a:pPr algn="just"/>
            <a:r>
              <a:rPr lang="pl-PL" dirty="0"/>
              <a:t>Na szczeblu politycznym </a:t>
            </a:r>
            <a:r>
              <a:rPr lang="pl-PL" b="1" dirty="0"/>
              <a:t>należy wypracować lepsze ramy wdrażania środków wspierających MŚP </a:t>
            </a:r>
            <a:r>
              <a:rPr lang="pl-PL" dirty="0"/>
              <a:t>w utrzymaniu konkurencyjności, innowacyjności i tworzeniu nowych możliwości rynkowych. </a:t>
            </a:r>
          </a:p>
          <a:p>
            <a:pPr algn="just"/>
            <a:r>
              <a:rPr lang="pl-PL" b="1" dirty="0"/>
              <a:t>Klastry</a:t>
            </a:r>
            <a:r>
              <a:rPr lang="pl-PL" dirty="0"/>
              <a:t>, jako „kreatorzy zmian”, są doskonałym narzędziem </a:t>
            </a:r>
            <a:r>
              <a:rPr lang="pl-PL" b="1" dirty="0"/>
              <a:t>wspierania MŚP w podejmowaniu założonych w projekcie działań</a:t>
            </a:r>
            <a:r>
              <a:rPr lang="pl-PL" dirty="0"/>
              <a:t>, będąc kluczowymi aktorami w projektowaniu i wdrażaniu Strategii Inteligentnych Specjalizacji. </a:t>
            </a:r>
          </a:p>
          <a:p>
            <a:endParaRPr lang="pl-PL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BE7E7E32-BA4A-4EA3-9292-1E8BD30D6C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5" y="162391"/>
            <a:ext cx="2495600" cy="458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rafik 1">
            <a:extLst>
              <a:ext uri="{FF2B5EF4-FFF2-40B4-BE49-F238E27FC236}">
                <a16:creationId xmlns:a16="http://schemas.microsoft.com/office/drawing/2014/main" id="{6FF9A3AD-D8ED-4FDB-8A50-BB36F3A8C76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6404" y="81793"/>
            <a:ext cx="2386965" cy="857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14393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A58DCBB-C2E6-49E2-A881-8F0C0B16F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6795"/>
            <a:ext cx="10515600" cy="515719"/>
          </a:xfrm>
        </p:spPr>
        <p:txBody>
          <a:bodyPr>
            <a:normAutofit fontScale="90000"/>
          </a:bodyPr>
          <a:lstStyle/>
          <a:p>
            <a:br>
              <a:rPr lang="pl-PL" sz="3600" b="1" dirty="0">
                <a:solidFill>
                  <a:srgbClr val="0033CC"/>
                </a:solidFill>
                <a:latin typeface="+mn-lt"/>
              </a:rPr>
            </a:br>
            <a:r>
              <a:rPr lang="pl-PL" sz="3600" b="1" dirty="0">
                <a:solidFill>
                  <a:srgbClr val="0033CC"/>
                </a:solidFill>
                <a:latin typeface="+mn-lt"/>
              </a:rPr>
              <a:t>Projekt </a:t>
            </a:r>
            <a:r>
              <a:rPr lang="pl-PL" sz="4000" b="1" dirty="0">
                <a:solidFill>
                  <a:srgbClr val="0033CC"/>
                </a:solidFill>
                <a:latin typeface="+mn-lt"/>
              </a:rPr>
              <a:t>DEBUTING</a:t>
            </a:r>
            <a:r>
              <a:rPr lang="pl-PL" sz="3600" b="1" dirty="0">
                <a:solidFill>
                  <a:srgbClr val="0033CC"/>
                </a:solidFill>
                <a:latin typeface="+mn-lt"/>
              </a:rPr>
              <a:t> - założenia, cele i plan działań</a:t>
            </a:r>
            <a:endParaRPr lang="pl-PL" sz="3600" dirty="0">
              <a:latin typeface="+mn-lt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2832714-936F-4DAC-9440-7CE011BB91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4045"/>
            <a:ext cx="10515600" cy="4968700"/>
          </a:xfrm>
        </p:spPr>
        <p:txBody>
          <a:bodyPr>
            <a:normAutofit lnSpcReduction="10000"/>
          </a:bodyPr>
          <a:lstStyle/>
          <a:p>
            <a:pPr lvl="0" algn="just"/>
            <a:r>
              <a:rPr lang="pl-PL" b="1" dirty="0"/>
              <a:t>poprawa możliwości biznesowych i potencjału ponad </a:t>
            </a:r>
            <a:r>
              <a:rPr lang="pl-PL" dirty="0"/>
              <a:t>7500 MŚP poprzez kreowanie innowacyjnych modeli biznesowych opartych na bardziej </a:t>
            </a:r>
            <a:r>
              <a:rPr lang="pl-PL" dirty="0" err="1"/>
              <a:t>inkluzywnej</a:t>
            </a:r>
            <a:r>
              <a:rPr lang="pl-PL" dirty="0"/>
              <a:t> kulturze pracy;</a:t>
            </a:r>
          </a:p>
          <a:p>
            <a:pPr lvl="0" algn="just"/>
            <a:r>
              <a:rPr lang="pl-PL" b="1" dirty="0"/>
              <a:t>podnoszenie świadomości MŚP za pośrednictwem klastrów </a:t>
            </a:r>
            <a:r>
              <a:rPr lang="pl-PL" dirty="0"/>
              <a:t>na temat potencjału wynikającego z przyjęcia konstruktywnego podejścia do równości płci; </a:t>
            </a:r>
          </a:p>
          <a:p>
            <a:pPr lvl="0" algn="just"/>
            <a:r>
              <a:rPr lang="pl-PL" b="1" dirty="0"/>
              <a:t>zwiększenie skuteczności istniejących środków i polityk</a:t>
            </a:r>
            <a:r>
              <a:rPr lang="pl-PL" dirty="0"/>
              <a:t>, zaprojektowanie nowych, bardziej innowacyjnych oraz </a:t>
            </a:r>
            <a:r>
              <a:rPr lang="pl-PL" b="1" dirty="0"/>
              <a:t>poprawa ich monitorowania i oceny</a:t>
            </a:r>
            <a:r>
              <a:rPr lang="pl-PL" dirty="0"/>
              <a:t> za pomocą odpowiednich wskaźników; </a:t>
            </a:r>
          </a:p>
          <a:p>
            <a:pPr lvl="0" algn="just"/>
            <a:r>
              <a:rPr lang="pl-PL" b="1" dirty="0"/>
              <a:t>zwiększenie świadomości i zdolności decydentów politycznych i klastrów </a:t>
            </a:r>
            <a:r>
              <a:rPr lang="pl-PL" dirty="0"/>
              <a:t>odnośnie traktowania równouprawnienia płci w przemyśle i gospodarce jako kluczowego czynnika rozwoju i zwiększania konkurencyjności MŚP. </a:t>
            </a:r>
          </a:p>
          <a:p>
            <a:endParaRPr lang="pl-PL" dirty="0"/>
          </a:p>
          <a:p>
            <a:endParaRPr lang="pl-PL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ABAD7DB4-FC90-4BB7-9682-6875E394F2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5" y="162391"/>
            <a:ext cx="2495600" cy="458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rafik 1">
            <a:extLst>
              <a:ext uri="{FF2B5EF4-FFF2-40B4-BE49-F238E27FC236}">
                <a16:creationId xmlns:a16="http://schemas.microsoft.com/office/drawing/2014/main" id="{83962BC1-AADA-494D-8953-586848EE055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6404" y="81793"/>
            <a:ext cx="2386965" cy="857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35343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FFA4CA0-52CC-42E8-BD10-94609730D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199" y="917328"/>
            <a:ext cx="10515600" cy="592690"/>
          </a:xfrm>
        </p:spPr>
        <p:txBody>
          <a:bodyPr>
            <a:normAutofit/>
          </a:bodyPr>
          <a:lstStyle/>
          <a:p>
            <a:r>
              <a:rPr lang="pl-PL" sz="3600" b="1" dirty="0">
                <a:solidFill>
                  <a:srgbClr val="0033CC"/>
                </a:solidFill>
                <a:latin typeface="+mn-lt"/>
              </a:rPr>
              <a:t>Projekt DEBUTING - założenia, cele i plan działań</a:t>
            </a:r>
            <a:endParaRPr lang="pl-PL" sz="3600" dirty="0">
              <a:latin typeface="+mn-lt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9695FB4-B9F8-459A-BBE1-37D3A7462E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4199" y="1510018"/>
            <a:ext cx="10639601" cy="5108896"/>
          </a:xfrm>
        </p:spPr>
        <p:txBody>
          <a:bodyPr>
            <a:normAutofit fontScale="77500" lnSpcReduction="20000"/>
          </a:bodyPr>
          <a:lstStyle/>
          <a:p>
            <a:r>
              <a:rPr lang="pl-PL" dirty="0"/>
              <a:t>Organizacja </a:t>
            </a:r>
            <a:r>
              <a:rPr lang="pl-PL" b="1" dirty="0"/>
              <a:t>11 międzyregionalnych spotkań </a:t>
            </a:r>
            <a:r>
              <a:rPr lang="pl-PL" dirty="0"/>
              <a:t>w ramach projektu;</a:t>
            </a:r>
          </a:p>
          <a:p>
            <a:pPr algn="just"/>
            <a:r>
              <a:rPr lang="pl-PL" dirty="0"/>
              <a:t>Identyfikacja co najmniej </a:t>
            </a:r>
            <a:r>
              <a:rPr lang="pl-PL" b="1" dirty="0"/>
              <a:t>22 dobrych praktyk</a:t>
            </a:r>
            <a:r>
              <a:rPr lang="pl-PL" dirty="0"/>
              <a:t>, ich udostępnienie i publikacja na stronie internetowej programu;</a:t>
            </a:r>
          </a:p>
          <a:p>
            <a:pPr algn="just"/>
            <a:r>
              <a:rPr lang="pl-PL" dirty="0"/>
              <a:t>Organizacja </a:t>
            </a:r>
            <a:r>
              <a:rPr lang="pl-PL" b="1" dirty="0"/>
              <a:t>80 posiedzeń regionalnych grup interesariuszy </a:t>
            </a:r>
            <a:r>
              <a:rPr lang="pl-PL" dirty="0"/>
              <a:t>(10 w każdym regionie) w celu przeanalizowania i przekształcenia dobrych pomysłów w nowe działania na rzecz kreowania lepszych instrumentów polityki;</a:t>
            </a:r>
          </a:p>
          <a:p>
            <a:pPr algn="just"/>
            <a:r>
              <a:rPr lang="pl-PL" dirty="0"/>
              <a:t>Jedna </a:t>
            </a:r>
            <a:r>
              <a:rPr lang="pl-PL" b="1" dirty="0"/>
              <a:t>wspólna analiza </a:t>
            </a:r>
            <a:r>
              <a:rPr lang="pl-PL" dirty="0"/>
              <a:t>wraz z raportem na temat potrzeb partnerów; </a:t>
            </a:r>
          </a:p>
          <a:p>
            <a:pPr algn="just"/>
            <a:r>
              <a:rPr lang="pl-PL" b="1" dirty="0"/>
              <a:t>6 cyfrowych warsztatów </a:t>
            </a:r>
            <a:r>
              <a:rPr lang="pl-PL" dirty="0"/>
              <a:t>tematycznych oraz jeden warsztat dodatkowy mający na celu analizę porównawczą z innymi inicjatywami europejskimi; </a:t>
            </a:r>
          </a:p>
          <a:p>
            <a:pPr algn="just"/>
            <a:r>
              <a:rPr lang="pl-PL" b="1" dirty="0"/>
              <a:t>4 grupy tematyczne </a:t>
            </a:r>
            <a:r>
              <a:rPr lang="pl-PL" dirty="0"/>
              <a:t>dot. przeglądu polityk;</a:t>
            </a:r>
          </a:p>
          <a:p>
            <a:pPr algn="just"/>
            <a:r>
              <a:rPr lang="pl-PL" b="1" dirty="0"/>
              <a:t>8 wizyt w instytucjach partnerskich - wymiana personelu </a:t>
            </a:r>
            <a:r>
              <a:rPr lang="pl-PL" dirty="0"/>
              <a:t>między partnerami w projekcie; </a:t>
            </a:r>
          </a:p>
          <a:p>
            <a:pPr algn="just"/>
            <a:r>
              <a:rPr lang="pl-PL" b="1" dirty="0"/>
              <a:t>6 analiz regionalnych </a:t>
            </a:r>
            <a:r>
              <a:rPr lang="pl-PL" dirty="0"/>
              <a:t>(w tym w Pomorskiem, głównie sektor IT, morski i energetyka);</a:t>
            </a:r>
          </a:p>
          <a:p>
            <a:pPr algn="just"/>
            <a:r>
              <a:rPr lang="pl-PL" b="1" dirty="0"/>
              <a:t>1 analiza porównawcza </a:t>
            </a:r>
            <a:r>
              <a:rPr lang="pl-PL" dirty="0"/>
              <a:t>dot. wymiany doświadczeń i zestaw zaleceń </a:t>
            </a:r>
            <a:r>
              <a:rPr lang="pl-PL" dirty="0" err="1"/>
              <a:t>ws</a:t>
            </a:r>
            <a:r>
              <a:rPr lang="pl-PL" dirty="0"/>
              <a:t>. rekomendacji dot. polityk;</a:t>
            </a:r>
          </a:p>
          <a:p>
            <a:pPr algn="just"/>
            <a:r>
              <a:rPr lang="pl-PL" dirty="0"/>
              <a:t>intensywna komunikacja, rozpowszechnianie i promocja działań dot. projektu w Europie </a:t>
            </a:r>
            <a:br>
              <a:rPr lang="pl-PL" dirty="0"/>
            </a:br>
            <a:r>
              <a:rPr lang="pl-PL" dirty="0"/>
              <a:t>i regionach partnerskich.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A8FEB08-C850-468B-82F4-F9234BBB06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5" y="162391"/>
            <a:ext cx="2495600" cy="458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rafik 1">
            <a:extLst>
              <a:ext uri="{FF2B5EF4-FFF2-40B4-BE49-F238E27FC236}">
                <a16:creationId xmlns:a16="http://schemas.microsoft.com/office/drawing/2014/main" id="{BDEDC2FD-B3CC-4D31-9A71-D5623090A57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6404" y="81793"/>
            <a:ext cx="2386965" cy="857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143139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598F9EB-74B3-4146-B2CB-BB3477A2E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93378"/>
            <a:ext cx="10515600" cy="857250"/>
          </a:xfrm>
        </p:spPr>
        <p:txBody>
          <a:bodyPr>
            <a:noAutofit/>
          </a:bodyPr>
          <a:lstStyle/>
          <a:p>
            <a:r>
              <a:rPr lang="pl-PL" sz="3600" b="1" dirty="0">
                <a:solidFill>
                  <a:srgbClr val="0033CC"/>
                </a:solidFill>
                <a:latin typeface="+mn-lt"/>
              </a:rPr>
              <a:t>Region </a:t>
            </a:r>
            <a:r>
              <a:rPr lang="pl-PL" sz="3600" b="1" dirty="0">
                <a:solidFill>
                  <a:srgbClr val="0033CC"/>
                </a:solidFill>
              </a:rPr>
              <a:t>V</a:t>
            </a:r>
            <a:r>
              <a:rPr lang="en-GB" sz="3600" b="1" dirty="0">
                <a:solidFill>
                  <a:srgbClr val="0033CC"/>
                </a:solidFill>
              </a:rPr>
              <a:t>ä</a:t>
            </a:r>
            <a:r>
              <a:rPr lang="pl-PL" sz="3600" b="1" dirty="0" err="1">
                <a:solidFill>
                  <a:srgbClr val="0033CC"/>
                </a:solidFill>
              </a:rPr>
              <a:t>rmland</a:t>
            </a:r>
            <a:r>
              <a:rPr lang="pl-PL" sz="3600" b="1" dirty="0">
                <a:solidFill>
                  <a:srgbClr val="0033CC"/>
                </a:solidFill>
                <a:latin typeface="+mn-lt"/>
              </a:rPr>
              <a:t> – lider projektu</a:t>
            </a:r>
          </a:p>
        </p:txBody>
      </p:sp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id="{9E0CBEB2-C961-4920-BB9D-8B56BB29163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34" y="1301487"/>
            <a:ext cx="3302782" cy="5063136"/>
          </a:xfrm>
        </p:spPr>
      </p:pic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7C38C4B9-236F-4060-BCE3-2146F5B113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91001" y="1476462"/>
            <a:ext cx="7771700" cy="4806892"/>
          </a:xfrm>
        </p:spPr>
        <p:txBody>
          <a:bodyPr>
            <a:normAutofit fontScale="92500" lnSpcReduction="10000"/>
          </a:bodyPr>
          <a:lstStyle/>
          <a:p>
            <a:r>
              <a:rPr lang="pl-PL" b="1" dirty="0"/>
              <a:t>5 klastrów oraz 7 inteligentnych specjalizacji</a:t>
            </a:r>
            <a:r>
              <a:rPr lang="pl-PL" dirty="0"/>
              <a:t>, którymi zarządza Uniwersytet Karlstad </a:t>
            </a:r>
            <a:r>
              <a:rPr lang="pl-PL" u="sng" dirty="0">
                <a:hlinkClick r:id="rId3"/>
              </a:rPr>
              <a:t>https://www.kau.se/</a:t>
            </a:r>
            <a:r>
              <a:rPr lang="pl-PL" dirty="0"/>
              <a:t> oraz Park Innowacji </a:t>
            </a:r>
            <a:r>
              <a:rPr lang="pl-PL" u="sng" dirty="0">
                <a:hlinkClick r:id="rId4"/>
              </a:rPr>
              <a:t>https://karlstadinnovationpark.se/english/</a:t>
            </a:r>
            <a:endParaRPr lang="pl-PL" u="sng" dirty="0"/>
          </a:p>
          <a:p>
            <a:r>
              <a:rPr lang="pl-PL" b="1" dirty="0"/>
              <a:t>Akademia Inteligentnych Specjalizacji </a:t>
            </a:r>
          </a:p>
          <a:p>
            <a:r>
              <a:rPr lang="pl-PL" b="1" dirty="0"/>
              <a:t>Akademia Równouprawnienia</a:t>
            </a:r>
            <a:r>
              <a:rPr lang="pl-PL" dirty="0"/>
              <a:t> </a:t>
            </a:r>
            <a:endParaRPr lang="pl-PL" b="1" dirty="0"/>
          </a:p>
          <a:p>
            <a:r>
              <a:rPr lang="pl-PL" b="1" dirty="0"/>
              <a:t>Klastry</a:t>
            </a:r>
            <a:r>
              <a:rPr lang="pl-PL" dirty="0"/>
              <a:t>: 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200" dirty="0"/>
              <a:t>Paper </a:t>
            </a:r>
            <a:r>
              <a:rPr lang="pl-PL" sz="2200" dirty="0" err="1"/>
              <a:t>Province</a:t>
            </a:r>
            <a:r>
              <a:rPr lang="pl-PL" sz="2200" dirty="0"/>
              <a:t> – gospodarka leśna/klaster drzewny; 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200" dirty="0" err="1"/>
              <a:t>Glava</a:t>
            </a:r>
            <a:r>
              <a:rPr lang="pl-PL" sz="2200" dirty="0"/>
              <a:t> Energy Center – centrum testowe (systemy solarne/ </a:t>
            </a:r>
            <a:r>
              <a:rPr lang="pl-PL" sz="2200" dirty="0" err="1"/>
              <a:t>fotowoltaika</a:t>
            </a:r>
            <a:r>
              <a:rPr lang="pl-PL" sz="2200" dirty="0"/>
              <a:t>); 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200" dirty="0"/>
              <a:t>COMPARE – innowacje technologiczne;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200" dirty="0"/>
              <a:t>The </a:t>
            </a:r>
            <a:r>
              <a:rPr lang="pl-PL" sz="2200" dirty="0" err="1"/>
              <a:t>great</a:t>
            </a:r>
            <a:r>
              <a:rPr lang="pl-PL" sz="2200" dirty="0"/>
              <a:t> </a:t>
            </a:r>
            <a:r>
              <a:rPr lang="pl-PL" sz="2200" dirty="0" err="1"/>
              <a:t>journey</a:t>
            </a:r>
            <a:r>
              <a:rPr lang="pl-PL" sz="2200" dirty="0"/>
              <a:t> – branża gier </a:t>
            </a:r>
            <a:r>
              <a:rPr lang="pl-PL" sz="2200" dirty="0" err="1"/>
              <a:t>komuterowych</a:t>
            </a:r>
            <a:r>
              <a:rPr lang="pl-PL" sz="2200" dirty="0"/>
              <a:t>; </a:t>
            </a:r>
          </a:p>
          <a:p>
            <a:pPr marL="457200" indent="-457200">
              <a:buFont typeface="+mj-lt"/>
              <a:buAutoNum type="arabicPeriod"/>
            </a:pPr>
            <a:r>
              <a:rPr lang="pl-PL" sz="2000" dirty="0"/>
              <a:t>NIFA – zrównoważona żywność </a:t>
            </a:r>
          </a:p>
          <a:p>
            <a:endParaRPr lang="pl-PL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ACD579EB-9165-4E4D-BF58-5A5D810A4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5" y="162391"/>
            <a:ext cx="2495600" cy="458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rafik 1">
            <a:extLst>
              <a:ext uri="{FF2B5EF4-FFF2-40B4-BE49-F238E27FC236}">
                <a16:creationId xmlns:a16="http://schemas.microsoft.com/office/drawing/2014/main" id="{CE4C20A5-6678-4D74-BE56-A9E31397E07C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3182" y="54732"/>
            <a:ext cx="2386965" cy="857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310511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C8216F9F-132B-4426-B7CA-FBDFF03FB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242" y="620688"/>
            <a:ext cx="10813558" cy="703458"/>
          </a:xfrm>
        </p:spPr>
        <p:txBody>
          <a:bodyPr>
            <a:normAutofit/>
          </a:bodyPr>
          <a:lstStyle/>
          <a:p>
            <a:r>
              <a:rPr lang="pl-PL" sz="3600" b="1" dirty="0">
                <a:solidFill>
                  <a:srgbClr val="0033CC"/>
                </a:solidFill>
                <a:latin typeface="+mn-lt"/>
              </a:rPr>
              <a:t>Region V</a:t>
            </a:r>
            <a:r>
              <a:rPr lang="en-GB" sz="3600" b="1" dirty="0">
                <a:solidFill>
                  <a:srgbClr val="0033CC"/>
                </a:solidFill>
                <a:latin typeface="+mn-lt"/>
              </a:rPr>
              <a:t>ä</a:t>
            </a:r>
            <a:r>
              <a:rPr lang="pl-PL" sz="3600" b="1" dirty="0" err="1">
                <a:solidFill>
                  <a:srgbClr val="0033CC"/>
                </a:solidFill>
                <a:latin typeface="+mn-lt"/>
              </a:rPr>
              <a:t>rmland</a:t>
            </a:r>
            <a:r>
              <a:rPr lang="pl-PL" sz="3600" b="1" dirty="0">
                <a:solidFill>
                  <a:srgbClr val="0033CC"/>
                </a:solidFill>
                <a:latin typeface="+mn-lt"/>
              </a:rPr>
              <a:t> – inteligentne specjalizacje</a:t>
            </a:r>
            <a:endParaRPr lang="pl-PL" sz="3600" dirty="0">
              <a:latin typeface="+mn-lt"/>
            </a:endParaRPr>
          </a:p>
        </p:txBody>
      </p:sp>
      <p:sp>
        <p:nvSpPr>
          <p:cNvPr id="7" name="Symbol zastępczy zawartości 6">
            <a:extLst>
              <a:ext uri="{FF2B5EF4-FFF2-40B4-BE49-F238E27FC236}">
                <a16:creationId xmlns:a16="http://schemas.microsoft.com/office/drawing/2014/main" id="{6E155045-7D51-4A79-A071-38F2423162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836" y="1363517"/>
            <a:ext cx="5546995" cy="512117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l-PL" dirty="0"/>
              <a:t>Inteligentne specjalizacje to dla regionu</a:t>
            </a:r>
            <a:r>
              <a:rPr lang="pl-PL" b="1" dirty="0"/>
              <a:t> V</a:t>
            </a:r>
            <a:r>
              <a:rPr lang="en-GB" b="1" dirty="0"/>
              <a:t>ä</a:t>
            </a:r>
            <a:r>
              <a:rPr lang="pl-PL" b="1" dirty="0" err="1"/>
              <a:t>rmland</a:t>
            </a:r>
            <a:r>
              <a:rPr lang="pl-PL" dirty="0"/>
              <a:t> znacznie więcej niż biznes, B+R, konkurencyjność i wzrost gospodarczy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4DE24C05-AA72-472A-AC0B-CC7CD5302A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88947" y="1363517"/>
            <a:ext cx="5668411" cy="529734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l-PL" b="1" dirty="0"/>
              <a:t>ISP regionu V</a:t>
            </a:r>
            <a:r>
              <a:rPr lang="en-GB" b="1" dirty="0"/>
              <a:t>ä</a:t>
            </a:r>
            <a:r>
              <a:rPr lang="pl-PL" b="1" dirty="0" err="1"/>
              <a:t>rmland</a:t>
            </a:r>
            <a:r>
              <a:rPr lang="pl-PL" b="1" dirty="0"/>
              <a:t>:  </a:t>
            </a:r>
          </a:p>
          <a:p>
            <a:pPr lvl="2"/>
            <a:r>
              <a:rPr lang="pl-PL" dirty="0" err="1"/>
              <a:t>Bioekonomia</a:t>
            </a:r>
            <a:r>
              <a:rPr lang="pl-PL" dirty="0"/>
              <a:t> oparta gospodarce leśnej</a:t>
            </a:r>
          </a:p>
          <a:p>
            <a:pPr lvl="2"/>
            <a:r>
              <a:rPr lang="pl-PL" dirty="0"/>
              <a:t>Zaawansowana produkcja i systemy </a:t>
            </a:r>
          </a:p>
          <a:p>
            <a:pPr lvl="2"/>
            <a:r>
              <a:rPr lang="pl-PL" dirty="0"/>
              <a:t>Systemy oparte na zrównoważonym rozwoju ze szczególnym uwzględnieniem </a:t>
            </a:r>
            <a:r>
              <a:rPr lang="pl-PL" dirty="0" err="1"/>
              <a:t>fotowoltaiki</a:t>
            </a:r>
            <a:endParaRPr lang="pl-PL" dirty="0"/>
          </a:p>
          <a:p>
            <a:pPr lvl="2"/>
            <a:r>
              <a:rPr lang="pl-PL" dirty="0"/>
              <a:t>Innowacje cyfrowe w zdrowiu</a:t>
            </a:r>
          </a:p>
          <a:p>
            <a:pPr lvl="2"/>
            <a:r>
              <a:rPr lang="pl-PL" dirty="0"/>
              <a:t>Atrakcyjna zrównoważona przestrzeń </a:t>
            </a:r>
          </a:p>
          <a:p>
            <a:pPr lvl="2"/>
            <a:r>
              <a:rPr lang="pl-PL" dirty="0"/>
              <a:t>Zrównoważona żywność</a:t>
            </a:r>
          </a:p>
          <a:p>
            <a:pPr lvl="2"/>
            <a:r>
              <a:rPr lang="pl-PL" dirty="0"/>
              <a:t>Gry komputerowe i grywalizacja </a:t>
            </a:r>
          </a:p>
          <a:p>
            <a:pPr lvl="2"/>
            <a:endParaRPr lang="pl-PL" dirty="0"/>
          </a:p>
          <a:p>
            <a:pPr marL="0" indent="0">
              <a:buNone/>
            </a:pPr>
            <a:r>
              <a:rPr lang="pl-PL" b="1" dirty="0"/>
              <a:t>ISP przyczyniają się do: </a:t>
            </a:r>
          </a:p>
          <a:p>
            <a:pPr lvl="2"/>
            <a:r>
              <a:rPr lang="pl-PL" dirty="0"/>
              <a:t>Łagodzenia zmian klimatycznych</a:t>
            </a:r>
          </a:p>
          <a:p>
            <a:pPr lvl="2"/>
            <a:r>
              <a:rPr lang="pl-PL" dirty="0"/>
              <a:t>Gospodarki o obiegu zamkniętym</a:t>
            </a:r>
          </a:p>
          <a:p>
            <a:pPr lvl="2"/>
            <a:r>
              <a:rPr lang="pl-PL" dirty="0"/>
              <a:t>Cyfryzacji, grywalizacji</a:t>
            </a:r>
          </a:p>
          <a:p>
            <a:pPr lvl="2"/>
            <a:r>
              <a:rPr lang="pl-PL" dirty="0"/>
              <a:t>Promocji zdrowia publicznego</a:t>
            </a:r>
          </a:p>
          <a:p>
            <a:pPr lvl="2"/>
            <a:r>
              <a:rPr lang="pl-PL" dirty="0"/>
              <a:t>Równości płci</a:t>
            </a:r>
          </a:p>
          <a:p>
            <a:pPr lvl="2"/>
            <a:r>
              <a:rPr lang="pl-PL" dirty="0"/>
              <a:t>Doświadczenia kultury i przemysłu</a:t>
            </a:r>
          </a:p>
          <a:p>
            <a:pPr lvl="2"/>
            <a:r>
              <a:rPr lang="pl-PL" dirty="0"/>
              <a:t>Innowacyjności w sektorze publicznym</a:t>
            </a:r>
          </a:p>
          <a:p>
            <a:pPr lvl="2"/>
            <a:r>
              <a:rPr lang="pl-PL" dirty="0"/>
              <a:t>Innowacji społecznych</a:t>
            </a:r>
          </a:p>
          <a:p>
            <a:pPr lvl="2"/>
            <a:r>
              <a:rPr lang="pl-PL" dirty="0"/>
              <a:t>Redukcji zużycia paliw kopalnych </a:t>
            </a:r>
          </a:p>
          <a:p>
            <a:endParaRPr lang="pl-PL" b="1" dirty="0"/>
          </a:p>
          <a:p>
            <a:pPr lvl="2"/>
            <a:endParaRPr lang="pl-PL" dirty="0"/>
          </a:p>
          <a:p>
            <a:endParaRPr lang="pl-PL" b="1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4E56097-15C1-4944-B22E-00222E9F09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5" y="162391"/>
            <a:ext cx="2495600" cy="458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rafik 1">
            <a:extLst>
              <a:ext uri="{FF2B5EF4-FFF2-40B4-BE49-F238E27FC236}">
                <a16:creationId xmlns:a16="http://schemas.microsoft.com/office/drawing/2014/main" id="{35574721-DE6C-4149-94B1-5C94849318C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4793" y="90182"/>
            <a:ext cx="2386965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5F03A0D3-9DB4-4035-B00C-D39180D254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836" y="2578703"/>
            <a:ext cx="5307683" cy="3528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3673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Łącznik prostoliniowy 5"/>
          <p:cNvCxnSpPr>
            <a:cxnSpLocks/>
          </p:cNvCxnSpPr>
          <p:nvPr/>
        </p:nvCxnSpPr>
        <p:spPr>
          <a:xfrm>
            <a:off x="1575085" y="1390716"/>
            <a:ext cx="8757" cy="4536504"/>
          </a:xfrm>
          <a:prstGeom prst="line">
            <a:avLst/>
          </a:prstGeom>
          <a:noFill/>
          <a:ln w="76200" cap="flat" cmpd="sng" algn="ctr">
            <a:solidFill>
              <a:sysClr val="window" lastClr="FFFFFF">
                <a:lumMod val="50000"/>
              </a:sysClr>
            </a:solidFill>
            <a:prstDash val="solid"/>
          </a:ln>
          <a:effectLst/>
        </p:spPr>
      </p:cxnSp>
      <p:sp>
        <p:nvSpPr>
          <p:cNvPr id="13" name="pole tekstowe 12"/>
          <p:cNvSpPr txBox="1"/>
          <p:nvPr/>
        </p:nvSpPr>
        <p:spPr>
          <a:xfrm>
            <a:off x="2471600" y="1196752"/>
            <a:ext cx="57038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Specjalizacja „morska” ISP 1: 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budowa statków i off-</a:t>
            </a:r>
            <a:r>
              <a:rPr kumimoji="0" lang="pl-PL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shore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, logistyka w portach i na ich zapleczu, wykorzystanie biologicznych zasobów morza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4" name="pole tekstowe 13"/>
          <p:cNvSpPr txBox="1"/>
          <p:nvPr/>
        </p:nvSpPr>
        <p:spPr>
          <a:xfrm>
            <a:off x="2479364" y="2397081"/>
            <a:ext cx="575188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Specjalizacja „ICT” ISP 2: 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rozwiązania ICT dla produkcji i usług, narzędzia ICT służące zarządzaniu przestrzenią miejską, zarządzanie dużymi zbiorami danych, biznesowe wykorzystanie technologii satelitarnych</a:t>
            </a:r>
          </a:p>
        </p:txBody>
      </p:sp>
      <p:sp>
        <p:nvSpPr>
          <p:cNvPr id="15" name="pole tekstowe 14"/>
          <p:cNvSpPr txBox="1"/>
          <p:nvPr/>
        </p:nvSpPr>
        <p:spPr>
          <a:xfrm>
            <a:off x="2432349" y="3861048"/>
            <a:ext cx="57518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Specjalizacja „energetyczna” ISP 3: 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produkcja energii odnawialnej, oszczędność energetyczna – rozwiązania i urządzenia, budownictwo efektywne energetycznie</a:t>
            </a:r>
          </a:p>
        </p:txBody>
      </p:sp>
      <p:sp>
        <p:nvSpPr>
          <p:cNvPr id="16" name="pole tekstowe 15"/>
          <p:cNvSpPr txBox="1"/>
          <p:nvPr/>
        </p:nvSpPr>
        <p:spPr>
          <a:xfrm>
            <a:off x="2479364" y="5313982"/>
            <a:ext cx="57518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l-PL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Specjalizacja „medyczna” ISP 4: </a:t>
            </a: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technologie </a:t>
            </a:r>
            <a:b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</a:br>
            <a:r>
              <a:rPr kumimoji="0" lang="pl-P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i urządzenia medyczne, farmaceutyki i kosmetyki, usługi i produkty pro-zdrowotne</a:t>
            </a:r>
          </a:p>
        </p:txBody>
      </p:sp>
      <p:sp>
        <p:nvSpPr>
          <p:cNvPr id="21" name="Symbol zastępczy tekstu 1">
            <a:extLst>
              <a:ext uri="{FF2B5EF4-FFF2-40B4-BE49-F238E27FC236}">
                <a16:creationId xmlns:a16="http://schemas.microsoft.com/office/drawing/2014/main" id="{BE6D9189-BF1A-4ACC-A7B6-30CFC1A363B3}"/>
              </a:ext>
            </a:extLst>
          </p:cNvPr>
          <p:cNvSpPr txBox="1">
            <a:spLocks/>
          </p:cNvSpPr>
          <p:nvPr/>
        </p:nvSpPr>
        <p:spPr>
          <a:xfrm>
            <a:off x="1031847" y="494963"/>
            <a:ext cx="8241336" cy="57187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buFont typeface="Arial" pitchFamily="34" charset="0"/>
              <a:buNone/>
              <a:defRPr sz="2100" b="1" kern="1200">
                <a:solidFill>
                  <a:schemeClr val="bg1"/>
                </a:solidFill>
                <a:latin typeface="Cambria" pitchFamily="18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l-PL" sz="280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</a:rPr>
              <a:t>	</a:t>
            </a:r>
            <a:r>
              <a:rPr kumimoji="0" lang="pl-PL" sz="2800" i="0" u="none" strike="noStrike" kern="1200" cap="none" spc="0" normalizeH="0" baseline="0" noProof="0" dirty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</a:rPr>
              <a:t>Inteligentne Specjalizacje Pomorza 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4452" y="3159140"/>
            <a:ext cx="3440180" cy="876539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5097" y="1180422"/>
            <a:ext cx="972145" cy="972145"/>
          </a:xfrm>
          <a:prstGeom prst="rect">
            <a:avLst/>
          </a:prstGeom>
          <a:ln w="28575">
            <a:solidFill>
              <a:srgbClr val="00B0F0"/>
            </a:solidFill>
          </a:ln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5662" y="2517698"/>
            <a:ext cx="991580" cy="991580"/>
          </a:xfrm>
          <a:prstGeom prst="rect">
            <a:avLst/>
          </a:prstGeom>
          <a:ln w="28575">
            <a:solidFill>
              <a:schemeClr val="bg1">
                <a:lumMod val="65000"/>
              </a:schemeClr>
            </a:solidFill>
          </a:ln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1893" y="3874409"/>
            <a:ext cx="993618" cy="993618"/>
          </a:xfrm>
          <a:prstGeom prst="rect">
            <a:avLst/>
          </a:prstGeom>
          <a:ln w="28575">
            <a:solidFill>
              <a:srgbClr val="92D050"/>
            </a:solidFill>
          </a:ln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1893" y="5233158"/>
            <a:ext cx="1017944" cy="1017943"/>
          </a:xfrm>
          <a:prstGeom prst="rect">
            <a:avLst/>
          </a:prstGeom>
          <a:ln w="28575">
            <a:solidFill>
              <a:srgbClr val="E44273"/>
            </a:solidFill>
          </a:ln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AAD652D6-E939-400B-99EE-085F33AC3D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5" y="162391"/>
            <a:ext cx="2495600" cy="458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Grafik 1">
            <a:extLst>
              <a:ext uri="{FF2B5EF4-FFF2-40B4-BE49-F238E27FC236}">
                <a16:creationId xmlns:a16="http://schemas.microsoft.com/office/drawing/2014/main" id="{6310CEAD-7CBB-41A6-86F3-88E584CEF3BB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3182" y="54732"/>
            <a:ext cx="2386965" cy="857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3357976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1560</TotalTime>
  <Words>1684</Words>
  <Application>Microsoft Office PowerPoint</Application>
  <PresentationFormat>Panoramiczny</PresentationFormat>
  <Paragraphs>140</Paragraphs>
  <Slides>15</Slides>
  <Notes>4</Notes>
  <HiddenSlides>0</HiddenSlides>
  <MMClips>0</MMClips>
  <ScaleCrop>false</ScaleCrop>
  <HeadingPairs>
    <vt:vector size="6" baseType="variant">
      <vt:variant>
        <vt:lpstr>Używane czcionki</vt:lpstr>
      </vt:variant>
      <vt:variant>
        <vt:i4>9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25" baseType="lpstr">
      <vt:lpstr>Arial</vt:lpstr>
      <vt:lpstr>Arial Unicode MS</vt:lpstr>
      <vt:lpstr>Calibri</vt:lpstr>
      <vt:lpstr>Calibri Light</vt:lpstr>
      <vt:lpstr>Cambria</vt:lpstr>
      <vt:lpstr>Diavlo Light</vt:lpstr>
      <vt:lpstr>Myriad Pro</vt:lpstr>
      <vt:lpstr>Times New Roman</vt:lpstr>
      <vt:lpstr>Wingdings</vt:lpstr>
      <vt:lpstr>Motyw pakietu Office</vt:lpstr>
      <vt:lpstr>Projekt DEBUTING - założenia, cele i plan działań</vt:lpstr>
      <vt:lpstr>Projekt DEBUTING - założenia, cele i plan działań</vt:lpstr>
      <vt:lpstr>Projekt DEBUTING - założenia, cele i plan działań</vt:lpstr>
      <vt:lpstr>Projekt DEBUTING - założenia, cele i plan działań</vt:lpstr>
      <vt:lpstr> Projekt DEBUTING - założenia, cele i plan działań</vt:lpstr>
      <vt:lpstr>Projekt DEBUTING - założenia, cele i plan działań</vt:lpstr>
      <vt:lpstr>Region Värmland – lider projektu</vt:lpstr>
      <vt:lpstr>Region Värmland – inteligentne specjalizacje</vt:lpstr>
      <vt:lpstr>Prezentacja programu PowerPoint</vt:lpstr>
      <vt:lpstr>Prezentacja programu PowerPoint</vt:lpstr>
      <vt:lpstr>Dobre praktyki - POMORSKIE</vt:lpstr>
      <vt:lpstr>Dobre praktyki – POMORSKIE, projekty Gdańskiej Fundacji Przedsiębiorczości Inkubator STARTER </vt:lpstr>
      <vt:lpstr> Pomorskie - Działania strategiczne  </vt:lpstr>
      <vt:lpstr>Pomorskie - Działania projektowe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Skulimowska Magdalena</dc:creator>
  <cp:lastModifiedBy>Skulimowska Magdalena</cp:lastModifiedBy>
  <cp:revision>45</cp:revision>
  <dcterms:created xsi:type="dcterms:W3CDTF">2023-05-08T09:07:58Z</dcterms:created>
  <dcterms:modified xsi:type="dcterms:W3CDTF">2023-05-18T08:40:47Z</dcterms:modified>
</cp:coreProperties>
</file>