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146847979" r:id="rId4"/>
    <p:sldId id="2146847980" r:id="rId5"/>
    <p:sldId id="258" r:id="rId6"/>
    <p:sldId id="2146847981" r:id="rId7"/>
    <p:sldId id="2146847983" r:id="rId8"/>
    <p:sldId id="2146847984" r:id="rId9"/>
    <p:sldId id="2146847982" r:id="rId10"/>
    <p:sldId id="2146847978" r:id="rId11"/>
    <p:sldId id="2146847985" r:id="rId12"/>
    <p:sldId id="2146847987" r:id="rId13"/>
    <p:sldId id="2146847988" r:id="rId14"/>
    <p:sldId id="2146847989" r:id="rId15"/>
    <p:sldId id="2146847990" r:id="rId16"/>
    <p:sldId id="2146847991" r:id="rId17"/>
    <p:sldId id="261" r:id="rId18"/>
    <p:sldId id="262" r:id="rId19"/>
    <p:sldId id="2146847977" r:id="rId20"/>
    <p:sldId id="269" r:id="rId21"/>
    <p:sldId id="2146847986" r:id="rId22"/>
    <p:sldId id="271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ontserrat Medium" panose="00000600000000000000" pitchFamily="2" charset="-18"/>
      <p:regular r:id="rId31"/>
      <p:italic r:id="rId32"/>
    </p:embeddedFont>
    <p:embeddedFont>
      <p:font typeface="Montserrat SemiBold" panose="00000700000000000000" pitchFamily="2" charset="-18"/>
      <p:bold r:id="rId33"/>
      <p:boldItalic r:id="rId34"/>
    </p:embeddedFont>
    <p:embeddedFont>
      <p:font typeface="Playfair Display" panose="00000500000000000000" pitchFamily="2" charset="-18"/>
      <p:regular r:id="rId35"/>
      <p:bold r:id="rId36"/>
      <p:italic r:id="rId37"/>
      <p:boldItalic r:id="rId38"/>
    </p:embeddedFont>
    <p:embeddedFont>
      <p:font typeface="Playfair Display Black" panose="00000A00000000000000" pitchFamily="2" charset="-18"/>
      <p:bold r:id="rId39"/>
      <p:boldItalic r:id="rId40"/>
    </p:embeddedFont>
    <p:embeddedFont>
      <p:font typeface="Playfair Display Medium" panose="020B0604020202020204" charset="-18"/>
      <p:regular r:id="rId41"/>
      <p:italic r:id="rId42"/>
    </p:embeddedFont>
    <p:embeddedFont>
      <p:font typeface="Playfair Display SemiBold" panose="020B0604020202020204" charset="-18"/>
      <p:bold r:id="rId43"/>
      <p:boldItalic r:id="rId4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04A"/>
    <a:srgbClr val="003954"/>
    <a:srgbClr val="F5F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oberthejzak\Desktop\WB%20Poland\Sectors\Assessment%20matrix%20Pomorskie_10%20JA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Graph!$A$2:$A$11</c:f>
              <c:strCache>
                <c:ptCount val="10"/>
                <c:pt idx="0">
                  <c:v>Auto Parts &amp; Equipment</c:v>
                </c:pt>
                <c:pt idx="1">
                  <c:v>Pharmaceutical</c:v>
                </c:pt>
                <c:pt idx="2">
                  <c:v>Biotechnology</c:v>
                </c:pt>
                <c:pt idx="3">
                  <c:v>Software &amp; IT Services</c:v>
                </c:pt>
                <c:pt idx="4">
                  <c:v>Semiconductors</c:v>
                </c:pt>
                <c:pt idx="5">
                  <c:v>Electronic &amp; Electrical Equipment</c:v>
                </c:pt>
                <c:pt idx="6">
                  <c:v>SSCs &amp; BPOs</c:v>
                </c:pt>
                <c:pt idx="7">
                  <c:v>Industrial Equipment</c:v>
                </c:pt>
                <c:pt idx="8">
                  <c:v>Renewable energy </c:v>
                </c:pt>
                <c:pt idx="9">
                  <c:v>Shipbuilding</c:v>
                </c:pt>
              </c:strCache>
            </c:strRef>
          </c:tx>
          <c:spPr>
            <a:ln w="25400" cap="rnd">
              <a:solidFill>
                <a:schemeClr val="bg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  <a:effectLst/>
            </c:spPr>
          </c:marker>
          <c:xVal>
            <c:numRef>
              <c:f>Graph!$C$2:$C$11</c:f>
              <c:numCache>
                <c:formatCode>0.00</c:formatCode>
                <c:ptCount val="10"/>
                <c:pt idx="0">
                  <c:v>3.8333333333333335</c:v>
                </c:pt>
                <c:pt idx="1">
                  <c:v>2.6666666666666665</c:v>
                </c:pt>
                <c:pt idx="2">
                  <c:v>1.8333333333333333</c:v>
                </c:pt>
                <c:pt idx="3">
                  <c:v>4.666666666666667</c:v>
                </c:pt>
                <c:pt idx="4">
                  <c:v>4.25</c:v>
                </c:pt>
                <c:pt idx="5">
                  <c:v>3</c:v>
                </c:pt>
                <c:pt idx="6">
                  <c:v>4.333333333333333</c:v>
                </c:pt>
                <c:pt idx="7">
                  <c:v>2.3333333333333335</c:v>
                </c:pt>
                <c:pt idx="8">
                  <c:v>4.166666666666667</c:v>
                </c:pt>
                <c:pt idx="9">
                  <c:v>3.3333333333333335</c:v>
                </c:pt>
              </c:numCache>
            </c:numRef>
          </c:xVal>
          <c:yVal>
            <c:numRef>
              <c:f>Graph!$B$2:$B$11</c:f>
              <c:numCache>
                <c:formatCode>0.00</c:formatCode>
                <c:ptCount val="10"/>
                <c:pt idx="0">
                  <c:v>4.0454545454545459</c:v>
                </c:pt>
                <c:pt idx="1">
                  <c:v>4.045454545454545</c:v>
                </c:pt>
                <c:pt idx="2">
                  <c:v>4.454545454545455</c:v>
                </c:pt>
                <c:pt idx="3">
                  <c:v>4.204545454545455</c:v>
                </c:pt>
                <c:pt idx="4">
                  <c:v>4.0454545454545459</c:v>
                </c:pt>
                <c:pt idx="5">
                  <c:v>2.8181818181818188</c:v>
                </c:pt>
                <c:pt idx="6">
                  <c:v>4.4090909090909092</c:v>
                </c:pt>
                <c:pt idx="7">
                  <c:v>2.5909090909090908</c:v>
                </c:pt>
                <c:pt idx="8">
                  <c:v>3.5454545454545463</c:v>
                </c:pt>
                <c:pt idx="9">
                  <c:v>2.3181818181818183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C8-4615-8B80-10CF52D1F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0145440"/>
        <c:axId val="1380147120"/>
      </c:scatterChart>
      <c:valAx>
        <c:axId val="1380145440"/>
        <c:scaling>
          <c:orientation val="minMax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0147120"/>
        <c:crosses val="autoZero"/>
        <c:crossBetween val="midCat"/>
      </c:valAx>
      <c:valAx>
        <c:axId val="1380147120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0145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9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386D49-C006-4B4B-BE55-102D541CA334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64964B0F-AD9F-D14A-A56F-215F07AC7405}">
      <dgm:prSet phldrT="[Text]"/>
      <dgm:spPr/>
      <dgm:t>
        <a:bodyPr/>
        <a:lstStyle/>
        <a:p>
          <a:r>
            <a:rPr lang="cs-CZ" dirty="0"/>
            <a:t>FDI</a:t>
          </a:r>
        </a:p>
      </dgm:t>
    </dgm:pt>
    <dgm:pt modelId="{2F74569D-4BA8-CD4C-8F87-FE9B9016249B}" type="parTrans" cxnId="{396DA274-07EB-A74A-A9CA-D2253F66A859}">
      <dgm:prSet/>
      <dgm:spPr/>
      <dgm:t>
        <a:bodyPr/>
        <a:lstStyle/>
        <a:p>
          <a:endParaRPr lang="cs-CZ"/>
        </a:p>
      </dgm:t>
    </dgm:pt>
    <dgm:pt modelId="{8FE2B9C7-0DC0-524F-8FE4-643D70990F71}" type="sibTrans" cxnId="{396DA274-07EB-A74A-A9CA-D2253F66A859}">
      <dgm:prSet/>
      <dgm:spPr/>
      <dgm:t>
        <a:bodyPr/>
        <a:lstStyle/>
        <a:p>
          <a:endParaRPr lang="cs-CZ"/>
        </a:p>
      </dgm:t>
    </dgm:pt>
    <dgm:pt modelId="{90C46BE6-3BE3-EA4A-9EA7-555D873A2EF9}">
      <dgm:prSet phldrT="[Text]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</a:ln>
      </dgm:spPr>
      <dgm:t>
        <a:bodyPr/>
        <a:lstStyle/>
        <a:p>
          <a:endParaRPr lang="cs-CZ" dirty="0"/>
        </a:p>
      </dgm:t>
    </dgm:pt>
    <dgm:pt modelId="{8E9081A1-C7BD-274A-B87C-CF2C6DBCD6E5}" type="parTrans" cxnId="{FD1ACC9F-C515-434D-8121-2B189F1347C8}">
      <dgm:prSet/>
      <dgm:spPr/>
      <dgm:t>
        <a:bodyPr/>
        <a:lstStyle/>
        <a:p>
          <a:endParaRPr lang="cs-CZ"/>
        </a:p>
      </dgm:t>
    </dgm:pt>
    <dgm:pt modelId="{CE6C26FA-D8C6-D843-910E-5CB6AF266E7F}" type="sibTrans" cxnId="{FD1ACC9F-C515-434D-8121-2B189F1347C8}">
      <dgm:prSet/>
      <dgm:spPr/>
      <dgm:t>
        <a:bodyPr/>
        <a:lstStyle/>
        <a:p>
          <a:endParaRPr lang="cs-CZ"/>
        </a:p>
      </dgm:t>
    </dgm:pt>
    <dgm:pt modelId="{5F7C8AFF-EC2B-064F-B931-52A6C8EE8F57}">
      <dgm:prSet phldrT="[Text]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cs-CZ" dirty="0"/>
        </a:p>
      </dgm:t>
    </dgm:pt>
    <dgm:pt modelId="{EF989935-9960-B846-B42D-F54233A7485F}" type="parTrans" cxnId="{52F91FDA-6C7A-4B43-834A-0B6DE341F73C}">
      <dgm:prSet/>
      <dgm:spPr/>
      <dgm:t>
        <a:bodyPr/>
        <a:lstStyle/>
        <a:p>
          <a:endParaRPr lang="cs-CZ"/>
        </a:p>
      </dgm:t>
    </dgm:pt>
    <dgm:pt modelId="{1218D416-DE8A-4A45-BA7A-1F009E46F02E}" type="sibTrans" cxnId="{52F91FDA-6C7A-4B43-834A-0B6DE341F73C}">
      <dgm:prSet/>
      <dgm:spPr/>
      <dgm:t>
        <a:bodyPr/>
        <a:lstStyle/>
        <a:p>
          <a:endParaRPr lang="cs-CZ"/>
        </a:p>
      </dgm:t>
    </dgm:pt>
    <dgm:pt modelId="{5D588D4A-0CF9-3B43-8AF3-7CAF01E9A95B}">
      <dgm:prSet phldrT="[Text]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solidFill>
            <a:schemeClr val="accent4"/>
          </a:solidFill>
        </a:ln>
      </dgm:spPr>
      <dgm:t>
        <a:bodyPr/>
        <a:lstStyle/>
        <a:p>
          <a:endParaRPr lang="cs-CZ" dirty="0"/>
        </a:p>
      </dgm:t>
    </dgm:pt>
    <dgm:pt modelId="{FA49AC00-3485-0A49-934F-BBC159FDDC3E}" type="sibTrans" cxnId="{1C39F591-0CB7-A543-AD82-DD0491289D49}">
      <dgm:prSet/>
      <dgm:spPr/>
      <dgm:t>
        <a:bodyPr/>
        <a:lstStyle/>
        <a:p>
          <a:endParaRPr lang="cs-CZ"/>
        </a:p>
      </dgm:t>
    </dgm:pt>
    <dgm:pt modelId="{1883F4AE-0EC5-2348-A5EA-914C57797014}" type="parTrans" cxnId="{1C39F591-0CB7-A543-AD82-DD0491289D49}">
      <dgm:prSet/>
      <dgm:spPr/>
      <dgm:t>
        <a:bodyPr/>
        <a:lstStyle/>
        <a:p>
          <a:endParaRPr lang="cs-CZ"/>
        </a:p>
      </dgm:t>
    </dgm:pt>
    <dgm:pt modelId="{EEFE288E-FE77-AC4E-AA3A-4AD2B56B112B}">
      <dgm:prSet phldrT="[Text]"/>
      <dgm:spPr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cs-CZ" dirty="0"/>
        </a:p>
      </dgm:t>
    </dgm:pt>
    <dgm:pt modelId="{7803EFA3-8C4F-D348-A694-F9AD3E78BF5A}" type="parTrans" cxnId="{B3431BAD-4BA8-794A-AF2B-0645F3905253}">
      <dgm:prSet/>
      <dgm:spPr/>
      <dgm:t>
        <a:bodyPr/>
        <a:lstStyle/>
        <a:p>
          <a:endParaRPr lang="cs-CZ"/>
        </a:p>
      </dgm:t>
    </dgm:pt>
    <dgm:pt modelId="{0D697508-22FD-3E4B-9649-6912E7F9460D}" type="sibTrans" cxnId="{B3431BAD-4BA8-794A-AF2B-0645F3905253}">
      <dgm:prSet/>
      <dgm:spPr/>
      <dgm:t>
        <a:bodyPr/>
        <a:lstStyle/>
        <a:p>
          <a:endParaRPr lang="cs-CZ"/>
        </a:p>
      </dgm:t>
    </dgm:pt>
    <dgm:pt modelId="{53290313-A3E3-F044-A8DF-6A6F93764815}">
      <dgm:prSet/>
      <dgm:spPr>
        <a:blipFill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</dgm:spPr>
      <dgm:t>
        <a:bodyPr/>
        <a:lstStyle/>
        <a:p>
          <a:endParaRPr lang="cs-CZ" dirty="0"/>
        </a:p>
      </dgm:t>
    </dgm:pt>
    <dgm:pt modelId="{60154FBF-79F8-FE49-9365-57B7D7F011F8}" type="parTrans" cxnId="{151A1646-83D8-D345-B6E2-72F5D87F5E18}">
      <dgm:prSet/>
      <dgm:spPr/>
      <dgm:t>
        <a:bodyPr/>
        <a:lstStyle/>
        <a:p>
          <a:endParaRPr lang="cs-CZ"/>
        </a:p>
      </dgm:t>
    </dgm:pt>
    <dgm:pt modelId="{7A7A48E5-7789-AE4A-8794-6E15C0B7C12F}" type="sibTrans" cxnId="{151A1646-83D8-D345-B6E2-72F5D87F5E18}">
      <dgm:prSet/>
      <dgm:spPr/>
      <dgm:t>
        <a:bodyPr/>
        <a:lstStyle/>
        <a:p>
          <a:endParaRPr lang="cs-CZ"/>
        </a:p>
      </dgm:t>
    </dgm:pt>
    <dgm:pt modelId="{95497030-76FC-AA4E-9C00-BAE28F90F177}">
      <dgm:prSet/>
      <dgm:spPr/>
      <dgm:t>
        <a:bodyPr/>
        <a:lstStyle/>
        <a:p>
          <a:endParaRPr lang="cs-CZ" dirty="0"/>
        </a:p>
      </dgm:t>
    </dgm:pt>
    <dgm:pt modelId="{F66FC970-09AF-2441-8C36-2B2E3F116D5D}" type="parTrans" cxnId="{14612DAA-C22F-114A-85C6-CBA85AF1F3FF}">
      <dgm:prSet/>
      <dgm:spPr/>
      <dgm:t>
        <a:bodyPr/>
        <a:lstStyle/>
        <a:p>
          <a:endParaRPr lang="cs-CZ"/>
        </a:p>
      </dgm:t>
    </dgm:pt>
    <dgm:pt modelId="{F727141B-2EA2-D843-BD47-1CC050126B62}" type="sibTrans" cxnId="{14612DAA-C22F-114A-85C6-CBA85AF1F3FF}">
      <dgm:prSet/>
      <dgm:spPr/>
      <dgm:t>
        <a:bodyPr/>
        <a:lstStyle/>
        <a:p>
          <a:endParaRPr lang="cs-CZ"/>
        </a:p>
      </dgm:t>
    </dgm:pt>
    <dgm:pt modelId="{67D39A92-AF76-B946-98F4-3E3321DCF8F9}" type="pres">
      <dgm:prSet presAssocID="{48386D49-C006-4B4B-BE55-102D541CA33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C4FCD7-E66A-0647-87DA-D5DBD04E1DF1}" type="pres">
      <dgm:prSet presAssocID="{64964B0F-AD9F-D14A-A56F-215F07AC7405}" presName="centerShape" presStyleLbl="node0" presStyleIdx="0" presStyleCnt="1"/>
      <dgm:spPr/>
    </dgm:pt>
    <dgm:pt modelId="{9F326E23-9A31-0843-A6C6-835F84D1372F}" type="pres">
      <dgm:prSet presAssocID="{EEFE288E-FE77-AC4E-AA3A-4AD2B56B112B}" presName="node" presStyleLbl="node1" presStyleIdx="0" presStyleCnt="5">
        <dgm:presLayoutVars>
          <dgm:bulletEnabled val="1"/>
        </dgm:presLayoutVars>
      </dgm:prSet>
      <dgm:spPr/>
    </dgm:pt>
    <dgm:pt modelId="{1FD555D9-58B3-1049-A20C-167B08CD4336}" type="pres">
      <dgm:prSet presAssocID="{EEFE288E-FE77-AC4E-AA3A-4AD2B56B112B}" presName="dummy" presStyleCnt="0"/>
      <dgm:spPr/>
    </dgm:pt>
    <dgm:pt modelId="{50FA1BB4-5408-B446-BFC1-826BDFCD281E}" type="pres">
      <dgm:prSet presAssocID="{0D697508-22FD-3E4B-9649-6912E7F9460D}" presName="sibTrans" presStyleLbl="sibTrans2D1" presStyleIdx="0" presStyleCnt="5"/>
      <dgm:spPr/>
    </dgm:pt>
    <dgm:pt modelId="{ADDC66ED-13B6-7743-B52B-BF00D6C80217}" type="pres">
      <dgm:prSet presAssocID="{5F7C8AFF-EC2B-064F-B931-52A6C8EE8F57}" presName="node" presStyleLbl="node1" presStyleIdx="1" presStyleCnt="5">
        <dgm:presLayoutVars>
          <dgm:bulletEnabled val="1"/>
        </dgm:presLayoutVars>
      </dgm:prSet>
      <dgm:spPr/>
    </dgm:pt>
    <dgm:pt modelId="{409A184F-D17C-E044-BC7E-5E683CB4E634}" type="pres">
      <dgm:prSet presAssocID="{5F7C8AFF-EC2B-064F-B931-52A6C8EE8F57}" presName="dummy" presStyleCnt="0"/>
      <dgm:spPr/>
    </dgm:pt>
    <dgm:pt modelId="{537E3046-54C8-134D-8872-400B9B7BB0B1}" type="pres">
      <dgm:prSet presAssocID="{1218D416-DE8A-4A45-BA7A-1F009E46F02E}" presName="sibTrans" presStyleLbl="sibTrans2D1" presStyleIdx="1" presStyleCnt="5"/>
      <dgm:spPr/>
    </dgm:pt>
    <dgm:pt modelId="{083D6F7F-D70C-8C47-A007-9D83202EA7FF}" type="pres">
      <dgm:prSet presAssocID="{5D588D4A-0CF9-3B43-8AF3-7CAF01E9A95B}" presName="node" presStyleLbl="node1" presStyleIdx="2" presStyleCnt="5">
        <dgm:presLayoutVars>
          <dgm:bulletEnabled val="1"/>
        </dgm:presLayoutVars>
      </dgm:prSet>
      <dgm:spPr/>
    </dgm:pt>
    <dgm:pt modelId="{6B698FDB-CA4F-F54C-A270-1C1BA40C99D0}" type="pres">
      <dgm:prSet presAssocID="{5D588D4A-0CF9-3B43-8AF3-7CAF01E9A95B}" presName="dummy" presStyleCnt="0"/>
      <dgm:spPr/>
    </dgm:pt>
    <dgm:pt modelId="{251CAE88-C316-9241-8C60-AB9247FC9862}" type="pres">
      <dgm:prSet presAssocID="{FA49AC00-3485-0A49-934F-BBC159FDDC3E}" presName="sibTrans" presStyleLbl="sibTrans2D1" presStyleIdx="2" presStyleCnt="5"/>
      <dgm:spPr/>
    </dgm:pt>
    <dgm:pt modelId="{14238B28-2F3B-3443-896D-46D72B328872}" type="pres">
      <dgm:prSet presAssocID="{90C46BE6-3BE3-EA4A-9EA7-555D873A2EF9}" presName="node" presStyleLbl="node1" presStyleIdx="3" presStyleCnt="5">
        <dgm:presLayoutVars>
          <dgm:bulletEnabled val="1"/>
        </dgm:presLayoutVars>
      </dgm:prSet>
      <dgm:spPr/>
    </dgm:pt>
    <dgm:pt modelId="{2BD43E6A-DE47-3441-BD07-7F6CDE121F5A}" type="pres">
      <dgm:prSet presAssocID="{90C46BE6-3BE3-EA4A-9EA7-555D873A2EF9}" presName="dummy" presStyleCnt="0"/>
      <dgm:spPr/>
    </dgm:pt>
    <dgm:pt modelId="{191CB2B1-BFB2-A14E-9819-FBFF6E45106E}" type="pres">
      <dgm:prSet presAssocID="{CE6C26FA-D8C6-D843-910E-5CB6AF266E7F}" presName="sibTrans" presStyleLbl="sibTrans2D1" presStyleIdx="3" presStyleCnt="5"/>
      <dgm:spPr/>
    </dgm:pt>
    <dgm:pt modelId="{CEF920BA-4C88-834F-B649-EBDC25911600}" type="pres">
      <dgm:prSet presAssocID="{53290313-A3E3-F044-A8DF-6A6F93764815}" presName="node" presStyleLbl="node1" presStyleIdx="4" presStyleCnt="5">
        <dgm:presLayoutVars>
          <dgm:bulletEnabled val="1"/>
        </dgm:presLayoutVars>
      </dgm:prSet>
      <dgm:spPr/>
    </dgm:pt>
    <dgm:pt modelId="{2574AEAD-C7D1-D648-ABB5-5916B58227A4}" type="pres">
      <dgm:prSet presAssocID="{53290313-A3E3-F044-A8DF-6A6F93764815}" presName="dummy" presStyleCnt="0"/>
      <dgm:spPr/>
    </dgm:pt>
    <dgm:pt modelId="{30CA2AD5-1560-A649-A8CC-C4BFF4D48401}" type="pres">
      <dgm:prSet presAssocID="{7A7A48E5-7789-AE4A-8794-6E15C0B7C12F}" presName="sibTrans" presStyleLbl="sibTrans2D1" presStyleIdx="4" presStyleCnt="5"/>
      <dgm:spPr/>
    </dgm:pt>
  </dgm:ptLst>
  <dgm:cxnLst>
    <dgm:cxn modelId="{837D4D04-4172-0D49-ABAE-09233D92176F}" type="presOf" srcId="{5F7C8AFF-EC2B-064F-B931-52A6C8EE8F57}" destId="{ADDC66ED-13B6-7743-B52B-BF00D6C80217}" srcOrd="0" destOrd="0" presId="urn:microsoft.com/office/officeart/2005/8/layout/radial6"/>
    <dgm:cxn modelId="{910EF332-0A7C-2B4C-BC78-E3A485F93D17}" type="presOf" srcId="{90C46BE6-3BE3-EA4A-9EA7-555D873A2EF9}" destId="{14238B28-2F3B-3443-896D-46D72B328872}" srcOrd="0" destOrd="0" presId="urn:microsoft.com/office/officeart/2005/8/layout/radial6"/>
    <dgm:cxn modelId="{9E1C7239-8C4F-6E48-BE98-39660D16BDFA}" type="presOf" srcId="{64964B0F-AD9F-D14A-A56F-215F07AC7405}" destId="{5AC4FCD7-E66A-0647-87DA-D5DBD04E1DF1}" srcOrd="0" destOrd="0" presId="urn:microsoft.com/office/officeart/2005/8/layout/radial6"/>
    <dgm:cxn modelId="{F7E23160-07CC-4D4B-8338-F5B69A081D20}" type="presOf" srcId="{5D588D4A-0CF9-3B43-8AF3-7CAF01E9A95B}" destId="{083D6F7F-D70C-8C47-A007-9D83202EA7FF}" srcOrd="0" destOrd="0" presId="urn:microsoft.com/office/officeart/2005/8/layout/radial6"/>
    <dgm:cxn modelId="{151A1646-83D8-D345-B6E2-72F5D87F5E18}" srcId="{64964B0F-AD9F-D14A-A56F-215F07AC7405}" destId="{53290313-A3E3-F044-A8DF-6A6F93764815}" srcOrd="4" destOrd="0" parTransId="{60154FBF-79F8-FE49-9365-57B7D7F011F8}" sibTransId="{7A7A48E5-7789-AE4A-8794-6E15C0B7C12F}"/>
    <dgm:cxn modelId="{396DA274-07EB-A74A-A9CA-D2253F66A859}" srcId="{48386D49-C006-4B4B-BE55-102D541CA334}" destId="{64964B0F-AD9F-D14A-A56F-215F07AC7405}" srcOrd="0" destOrd="0" parTransId="{2F74569D-4BA8-CD4C-8F87-FE9B9016249B}" sibTransId="{8FE2B9C7-0DC0-524F-8FE4-643D70990F71}"/>
    <dgm:cxn modelId="{B80DFC59-636D-0947-B633-80BCBC170BC1}" type="presOf" srcId="{1218D416-DE8A-4A45-BA7A-1F009E46F02E}" destId="{537E3046-54C8-134D-8872-400B9B7BB0B1}" srcOrd="0" destOrd="0" presId="urn:microsoft.com/office/officeart/2005/8/layout/radial6"/>
    <dgm:cxn modelId="{D873FD8C-8C99-B447-88ED-A4D8BB3809A3}" type="presOf" srcId="{48386D49-C006-4B4B-BE55-102D541CA334}" destId="{67D39A92-AF76-B946-98F4-3E3321DCF8F9}" srcOrd="0" destOrd="0" presId="urn:microsoft.com/office/officeart/2005/8/layout/radial6"/>
    <dgm:cxn modelId="{4D7CCE91-A794-EB49-9228-F384F2BBB371}" type="presOf" srcId="{7A7A48E5-7789-AE4A-8794-6E15C0B7C12F}" destId="{30CA2AD5-1560-A649-A8CC-C4BFF4D48401}" srcOrd="0" destOrd="0" presId="urn:microsoft.com/office/officeart/2005/8/layout/radial6"/>
    <dgm:cxn modelId="{1C39F591-0CB7-A543-AD82-DD0491289D49}" srcId="{64964B0F-AD9F-D14A-A56F-215F07AC7405}" destId="{5D588D4A-0CF9-3B43-8AF3-7CAF01E9A95B}" srcOrd="2" destOrd="0" parTransId="{1883F4AE-0EC5-2348-A5EA-914C57797014}" sibTransId="{FA49AC00-3485-0A49-934F-BBC159FDDC3E}"/>
    <dgm:cxn modelId="{FD1ACC9F-C515-434D-8121-2B189F1347C8}" srcId="{64964B0F-AD9F-D14A-A56F-215F07AC7405}" destId="{90C46BE6-3BE3-EA4A-9EA7-555D873A2EF9}" srcOrd="3" destOrd="0" parTransId="{8E9081A1-C7BD-274A-B87C-CF2C6DBCD6E5}" sibTransId="{CE6C26FA-D8C6-D843-910E-5CB6AF266E7F}"/>
    <dgm:cxn modelId="{14612DAA-C22F-114A-85C6-CBA85AF1F3FF}" srcId="{48386D49-C006-4B4B-BE55-102D541CA334}" destId="{95497030-76FC-AA4E-9C00-BAE28F90F177}" srcOrd="1" destOrd="0" parTransId="{F66FC970-09AF-2441-8C36-2B2E3F116D5D}" sibTransId="{F727141B-2EA2-D843-BD47-1CC050126B62}"/>
    <dgm:cxn modelId="{B3431BAD-4BA8-794A-AF2B-0645F3905253}" srcId="{64964B0F-AD9F-D14A-A56F-215F07AC7405}" destId="{EEFE288E-FE77-AC4E-AA3A-4AD2B56B112B}" srcOrd="0" destOrd="0" parTransId="{7803EFA3-8C4F-D348-A694-F9AD3E78BF5A}" sibTransId="{0D697508-22FD-3E4B-9649-6912E7F9460D}"/>
    <dgm:cxn modelId="{28ABEAB0-8EC0-9A4F-9CAE-684979FEE470}" type="presOf" srcId="{EEFE288E-FE77-AC4E-AA3A-4AD2B56B112B}" destId="{9F326E23-9A31-0843-A6C6-835F84D1372F}" srcOrd="0" destOrd="0" presId="urn:microsoft.com/office/officeart/2005/8/layout/radial6"/>
    <dgm:cxn modelId="{81EF7EC1-1DA6-324E-8DE1-A8BEDF043A5F}" type="presOf" srcId="{53290313-A3E3-F044-A8DF-6A6F93764815}" destId="{CEF920BA-4C88-834F-B649-EBDC25911600}" srcOrd="0" destOrd="0" presId="urn:microsoft.com/office/officeart/2005/8/layout/radial6"/>
    <dgm:cxn modelId="{52F91FDA-6C7A-4B43-834A-0B6DE341F73C}" srcId="{64964B0F-AD9F-D14A-A56F-215F07AC7405}" destId="{5F7C8AFF-EC2B-064F-B931-52A6C8EE8F57}" srcOrd="1" destOrd="0" parTransId="{EF989935-9960-B846-B42D-F54233A7485F}" sibTransId="{1218D416-DE8A-4A45-BA7A-1F009E46F02E}"/>
    <dgm:cxn modelId="{E288FDE5-04F8-614F-8586-6C32D89948B2}" type="presOf" srcId="{CE6C26FA-D8C6-D843-910E-5CB6AF266E7F}" destId="{191CB2B1-BFB2-A14E-9819-FBFF6E45106E}" srcOrd="0" destOrd="0" presId="urn:microsoft.com/office/officeart/2005/8/layout/radial6"/>
    <dgm:cxn modelId="{307031F0-6602-9B43-BDBE-0DAAD84974DA}" type="presOf" srcId="{FA49AC00-3485-0A49-934F-BBC159FDDC3E}" destId="{251CAE88-C316-9241-8C60-AB9247FC9862}" srcOrd="0" destOrd="0" presId="urn:microsoft.com/office/officeart/2005/8/layout/radial6"/>
    <dgm:cxn modelId="{59FCAFF4-AF58-1648-9685-7EAAEE582D86}" type="presOf" srcId="{0D697508-22FD-3E4B-9649-6912E7F9460D}" destId="{50FA1BB4-5408-B446-BFC1-826BDFCD281E}" srcOrd="0" destOrd="0" presId="urn:microsoft.com/office/officeart/2005/8/layout/radial6"/>
    <dgm:cxn modelId="{CF1AE818-372E-6046-8D7A-03B2A9B8712B}" type="presParOf" srcId="{67D39A92-AF76-B946-98F4-3E3321DCF8F9}" destId="{5AC4FCD7-E66A-0647-87DA-D5DBD04E1DF1}" srcOrd="0" destOrd="0" presId="urn:microsoft.com/office/officeart/2005/8/layout/radial6"/>
    <dgm:cxn modelId="{BF26F01D-2AF7-C34C-8514-7C884E2E6134}" type="presParOf" srcId="{67D39A92-AF76-B946-98F4-3E3321DCF8F9}" destId="{9F326E23-9A31-0843-A6C6-835F84D1372F}" srcOrd="1" destOrd="0" presId="urn:microsoft.com/office/officeart/2005/8/layout/radial6"/>
    <dgm:cxn modelId="{AAD7C8A7-30F8-1342-A1B2-138CEB397168}" type="presParOf" srcId="{67D39A92-AF76-B946-98F4-3E3321DCF8F9}" destId="{1FD555D9-58B3-1049-A20C-167B08CD4336}" srcOrd="2" destOrd="0" presId="urn:microsoft.com/office/officeart/2005/8/layout/radial6"/>
    <dgm:cxn modelId="{3E601423-8D1D-2547-9287-A276CE40F0D3}" type="presParOf" srcId="{67D39A92-AF76-B946-98F4-3E3321DCF8F9}" destId="{50FA1BB4-5408-B446-BFC1-826BDFCD281E}" srcOrd="3" destOrd="0" presId="urn:microsoft.com/office/officeart/2005/8/layout/radial6"/>
    <dgm:cxn modelId="{064A98DE-7AA1-8547-AD2A-24BAB0A8D999}" type="presParOf" srcId="{67D39A92-AF76-B946-98F4-3E3321DCF8F9}" destId="{ADDC66ED-13B6-7743-B52B-BF00D6C80217}" srcOrd="4" destOrd="0" presId="urn:microsoft.com/office/officeart/2005/8/layout/radial6"/>
    <dgm:cxn modelId="{591F8801-6D6C-394B-9A4A-6557C7525D8D}" type="presParOf" srcId="{67D39A92-AF76-B946-98F4-3E3321DCF8F9}" destId="{409A184F-D17C-E044-BC7E-5E683CB4E634}" srcOrd="5" destOrd="0" presId="urn:microsoft.com/office/officeart/2005/8/layout/radial6"/>
    <dgm:cxn modelId="{C32D44C7-270F-CB46-9AFE-1A7088CAD63F}" type="presParOf" srcId="{67D39A92-AF76-B946-98F4-3E3321DCF8F9}" destId="{537E3046-54C8-134D-8872-400B9B7BB0B1}" srcOrd="6" destOrd="0" presId="urn:microsoft.com/office/officeart/2005/8/layout/radial6"/>
    <dgm:cxn modelId="{615BB57F-CB6D-F841-9DEA-6E75CCE55F61}" type="presParOf" srcId="{67D39A92-AF76-B946-98F4-3E3321DCF8F9}" destId="{083D6F7F-D70C-8C47-A007-9D83202EA7FF}" srcOrd="7" destOrd="0" presId="urn:microsoft.com/office/officeart/2005/8/layout/radial6"/>
    <dgm:cxn modelId="{FB55FA5F-31DA-9C45-BEAC-3FF86398285F}" type="presParOf" srcId="{67D39A92-AF76-B946-98F4-3E3321DCF8F9}" destId="{6B698FDB-CA4F-F54C-A270-1C1BA40C99D0}" srcOrd="8" destOrd="0" presId="urn:microsoft.com/office/officeart/2005/8/layout/radial6"/>
    <dgm:cxn modelId="{DDC25395-BA5D-3D49-B697-4886791BA31E}" type="presParOf" srcId="{67D39A92-AF76-B946-98F4-3E3321DCF8F9}" destId="{251CAE88-C316-9241-8C60-AB9247FC9862}" srcOrd="9" destOrd="0" presId="urn:microsoft.com/office/officeart/2005/8/layout/radial6"/>
    <dgm:cxn modelId="{94641C82-134F-6744-BA00-437EECEF7E35}" type="presParOf" srcId="{67D39A92-AF76-B946-98F4-3E3321DCF8F9}" destId="{14238B28-2F3B-3443-896D-46D72B328872}" srcOrd="10" destOrd="0" presId="urn:microsoft.com/office/officeart/2005/8/layout/radial6"/>
    <dgm:cxn modelId="{00BA82FC-8D24-0742-B5CE-1600E5F1FDEC}" type="presParOf" srcId="{67D39A92-AF76-B946-98F4-3E3321DCF8F9}" destId="{2BD43E6A-DE47-3441-BD07-7F6CDE121F5A}" srcOrd="11" destOrd="0" presId="urn:microsoft.com/office/officeart/2005/8/layout/radial6"/>
    <dgm:cxn modelId="{D79D198F-4671-7348-B544-AADC02471D70}" type="presParOf" srcId="{67D39A92-AF76-B946-98F4-3E3321DCF8F9}" destId="{191CB2B1-BFB2-A14E-9819-FBFF6E45106E}" srcOrd="12" destOrd="0" presId="urn:microsoft.com/office/officeart/2005/8/layout/radial6"/>
    <dgm:cxn modelId="{6D229801-5A1A-034B-AD54-8CF2336E7017}" type="presParOf" srcId="{67D39A92-AF76-B946-98F4-3E3321DCF8F9}" destId="{CEF920BA-4C88-834F-B649-EBDC25911600}" srcOrd="13" destOrd="0" presId="urn:microsoft.com/office/officeart/2005/8/layout/radial6"/>
    <dgm:cxn modelId="{42E5C02C-74F9-774C-BD42-862F2C5DD115}" type="presParOf" srcId="{67D39A92-AF76-B946-98F4-3E3321DCF8F9}" destId="{2574AEAD-C7D1-D648-ABB5-5916B58227A4}" srcOrd="14" destOrd="0" presId="urn:microsoft.com/office/officeart/2005/8/layout/radial6"/>
    <dgm:cxn modelId="{0F6F903B-D2DD-384D-AEDF-C16C73EE744C}" type="presParOf" srcId="{67D39A92-AF76-B946-98F4-3E3321DCF8F9}" destId="{30CA2AD5-1560-A649-A8CC-C4BFF4D4840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A2AD5-1560-A649-A8CC-C4BFF4D48401}">
      <dsp:nvSpPr>
        <dsp:cNvPr id="0" name=""/>
        <dsp:cNvSpPr/>
      </dsp:nvSpPr>
      <dsp:spPr>
        <a:xfrm>
          <a:off x="1199209" y="506708"/>
          <a:ext cx="3377155" cy="3377155"/>
        </a:xfrm>
        <a:prstGeom prst="blockArc">
          <a:avLst>
            <a:gd name="adj1" fmla="val 11880000"/>
            <a:gd name="adj2" fmla="val 16200000"/>
            <a:gd name="adj3" fmla="val 463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CB2B1-BFB2-A14E-9819-FBFF6E45106E}">
      <dsp:nvSpPr>
        <dsp:cNvPr id="0" name=""/>
        <dsp:cNvSpPr/>
      </dsp:nvSpPr>
      <dsp:spPr>
        <a:xfrm>
          <a:off x="1199209" y="506708"/>
          <a:ext cx="3377155" cy="3377155"/>
        </a:xfrm>
        <a:prstGeom prst="blockArc">
          <a:avLst>
            <a:gd name="adj1" fmla="val 7560000"/>
            <a:gd name="adj2" fmla="val 11880000"/>
            <a:gd name="adj3" fmla="val 463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CAE88-C316-9241-8C60-AB9247FC9862}">
      <dsp:nvSpPr>
        <dsp:cNvPr id="0" name=""/>
        <dsp:cNvSpPr/>
      </dsp:nvSpPr>
      <dsp:spPr>
        <a:xfrm>
          <a:off x="1199209" y="506708"/>
          <a:ext cx="3377155" cy="3377155"/>
        </a:xfrm>
        <a:prstGeom prst="blockArc">
          <a:avLst>
            <a:gd name="adj1" fmla="val 3240000"/>
            <a:gd name="adj2" fmla="val 7560000"/>
            <a:gd name="adj3" fmla="val 463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E3046-54C8-134D-8872-400B9B7BB0B1}">
      <dsp:nvSpPr>
        <dsp:cNvPr id="0" name=""/>
        <dsp:cNvSpPr/>
      </dsp:nvSpPr>
      <dsp:spPr>
        <a:xfrm>
          <a:off x="1199209" y="506708"/>
          <a:ext cx="3377155" cy="3377155"/>
        </a:xfrm>
        <a:prstGeom prst="blockArc">
          <a:avLst>
            <a:gd name="adj1" fmla="val 20520000"/>
            <a:gd name="adj2" fmla="val 3240000"/>
            <a:gd name="adj3" fmla="val 463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A1BB4-5408-B446-BFC1-826BDFCD281E}">
      <dsp:nvSpPr>
        <dsp:cNvPr id="0" name=""/>
        <dsp:cNvSpPr/>
      </dsp:nvSpPr>
      <dsp:spPr>
        <a:xfrm>
          <a:off x="1199209" y="506708"/>
          <a:ext cx="3377155" cy="3377155"/>
        </a:xfrm>
        <a:prstGeom prst="blockArc">
          <a:avLst>
            <a:gd name="adj1" fmla="val 16200000"/>
            <a:gd name="adj2" fmla="val 20520000"/>
            <a:gd name="adj3" fmla="val 46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4FCD7-E66A-0647-87DA-D5DBD04E1DF1}">
      <dsp:nvSpPr>
        <dsp:cNvPr id="0" name=""/>
        <dsp:cNvSpPr/>
      </dsp:nvSpPr>
      <dsp:spPr>
        <a:xfrm>
          <a:off x="2110848" y="1418347"/>
          <a:ext cx="1553877" cy="1553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600" kern="1200" dirty="0"/>
            <a:t>FDI</a:t>
          </a:r>
        </a:p>
      </dsp:txBody>
      <dsp:txXfrm>
        <a:off x="2338408" y="1645907"/>
        <a:ext cx="1098757" cy="1098757"/>
      </dsp:txXfrm>
    </dsp:sp>
    <dsp:sp modelId="{9F326E23-9A31-0843-A6C6-835F84D1372F}">
      <dsp:nvSpPr>
        <dsp:cNvPr id="0" name=""/>
        <dsp:cNvSpPr/>
      </dsp:nvSpPr>
      <dsp:spPr>
        <a:xfrm>
          <a:off x="2343930" y="2009"/>
          <a:ext cx="1087714" cy="1087714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600" kern="1200" dirty="0"/>
        </a:p>
      </dsp:txBody>
      <dsp:txXfrm>
        <a:off x="2503222" y="161301"/>
        <a:ext cx="769130" cy="769130"/>
      </dsp:txXfrm>
    </dsp:sp>
    <dsp:sp modelId="{ADDC66ED-13B6-7743-B52B-BF00D6C80217}">
      <dsp:nvSpPr>
        <dsp:cNvPr id="0" name=""/>
        <dsp:cNvSpPr/>
      </dsp:nvSpPr>
      <dsp:spPr>
        <a:xfrm>
          <a:off x="3912621" y="1141730"/>
          <a:ext cx="1087714" cy="1087714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600" kern="1200" dirty="0"/>
        </a:p>
      </dsp:txBody>
      <dsp:txXfrm>
        <a:off x="4071913" y="1301022"/>
        <a:ext cx="769130" cy="769130"/>
      </dsp:txXfrm>
    </dsp:sp>
    <dsp:sp modelId="{083D6F7F-D70C-8C47-A007-9D83202EA7FF}">
      <dsp:nvSpPr>
        <dsp:cNvPr id="0" name=""/>
        <dsp:cNvSpPr/>
      </dsp:nvSpPr>
      <dsp:spPr>
        <a:xfrm>
          <a:off x="3313434" y="2985837"/>
          <a:ext cx="1087714" cy="1087714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600" kern="1200" dirty="0"/>
        </a:p>
      </dsp:txBody>
      <dsp:txXfrm>
        <a:off x="3472726" y="3145129"/>
        <a:ext cx="769130" cy="769130"/>
      </dsp:txXfrm>
    </dsp:sp>
    <dsp:sp modelId="{14238B28-2F3B-3443-896D-46D72B328872}">
      <dsp:nvSpPr>
        <dsp:cNvPr id="0" name=""/>
        <dsp:cNvSpPr/>
      </dsp:nvSpPr>
      <dsp:spPr>
        <a:xfrm>
          <a:off x="1374425" y="2985837"/>
          <a:ext cx="1087714" cy="1087714"/>
        </a:xfrm>
        <a:prstGeom prst="ellipse">
          <a:avLst/>
        </a:prstGeom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600" kern="1200" dirty="0"/>
        </a:p>
      </dsp:txBody>
      <dsp:txXfrm>
        <a:off x="1533717" y="3145129"/>
        <a:ext cx="769130" cy="769130"/>
      </dsp:txXfrm>
    </dsp:sp>
    <dsp:sp modelId="{CEF920BA-4C88-834F-B649-EBDC25911600}">
      <dsp:nvSpPr>
        <dsp:cNvPr id="0" name=""/>
        <dsp:cNvSpPr/>
      </dsp:nvSpPr>
      <dsp:spPr>
        <a:xfrm>
          <a:off x="775238" y="1141730"/>
          <a:ext cx="1087714" cy="1087714"/>
        </a:xfrm>
        <a:prstGeom prst="ellipse">
          <a:avLst/>
        </a:prstGeom>
        <a:blipFill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600" kern="1200" dirty="0"/>
        </a:p>
      </dsp:txBody>
      <dsp:txXfrm>
        <a:off x="934530" y="1301022"/>
        <a:ext cx="769130" cy="769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0DD5F-9E7C-4754-9E39-C34ECB14F45D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05FD6-6B64-403D-870F-083815AC7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6982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1">
    <p:bg>
      <p:bgPr>
        <a:solidFill>
          <a:srgbClr val="003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5571BD-2911-1ABA-B8BA-8D25CA5E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 b="0">
                <a:solidFill>
                  <a:schemeClr val="bg1"/>
                </a:solidFill>
                <a:latin typeface="Montserrat Medium" pitchFamily="2" charset="-18"/>
              </a:defRPr>
            </a:lvl1pPr>
          </a:lstStyle>
          <a:p>
            <a:r>
              <a:rPr lang="pl-PL" dirty="0"/>
              <a:t>15.12.2022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804D04-F2AE-097B-F33F-E3D1BE55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>
                <a:solidFill>
                  <a:schemeClr val="bg1"/>
                </a:solidFill>
                <a:latin typeface="Montserrat SemiBold" pitchFamily="2" charset="-18"/>
              </a:defRPr>
            </a:lvl1pPr>
          </a:lstStyle>
          <a:p>
            <a:r>
              <a:rPr lang="pl-PL" dirty="0"/>
              <a:t>STRATEGIA NA LATA 2023 - 2027</a:t>
            </a:r>
          </a:p>
        </p:txBody>
      </p:sp>
    </p:spTree>
    <p:extLst>
      <p:ext uri="{BB962C8B-B14F-4D97-AF65-F5344CB8AC3E}">
        <p14:creationId xmlns:p14="http://schemas.microsoft.com/office/powerpoint/2010/main" val="355838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0559F5-FD9B-8791-D7CE-8DC90756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81B8DB-8494-31D9-CD57-F1ED25598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45871DC-7F34-BFB5-423B-5F8057D5F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B885D1-85D8-AB27-1A40-F90433E39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FCF8317-4025-2188-6165-6A98A7C3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F5DFF4-9F34-6668-7AF3-9A6B7D2A0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2472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442AF8-79B5-5ABD-96FB-C18CC815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6DD30EC-716D-467D-7FE9-0788CB2BE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DCD58B-F1BA-003C-3081-7FB7329E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43E4D4-7888-B80D-09DE-4DAC8F67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A44242E-B8AA-53CC-4E4F-16C6488D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98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75A4B2B-D4FA-EC05-2A0D-8B1EEAF9D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95085C2-D567-CCAD-0BC0-C7C4B5B3E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C35067-CA99-F93E-CF2E-F1536384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81891F-2DF0-6897-11FB-3F59BA02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53D354-847A-8C64-9199-B1535588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939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2"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5571BD-2911-1ABA-B8BA-8D25CA5E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 b="0">
                <a:solidFill>
                  <a:srgbClr val="003954"/>
                </a:solidFill>
                <a:latin typeface="Montserrat Medium" pitchFamily="2" charset="-18"/>
              </a:defRPr>
            </a:lvl1pPr>
          </a:lstStyle>
          <a:p>
            <a:r>
              <a:rPr lang="pl-PL"/>
              <a:t>15.12.2022</a:t>
            </a:r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804D04-F2AE-097B-F33F-E3D1BE55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>
                <a:solidFill>
                  <a:srgbClr val="003954"/>
                </a:solidFill>
                <a:latin typeface="Montserrat SemiBold" pitchFamily="2" charset="-18"/>
              </a:defRPr>
            </a:lvl1pPr>
          </a:lstStyle>
          <a:p>
            <a:r>
              <a:rPr lang="pl-PL"/>
              <a:t>STRATEGIA NA LATA 2023 - 2027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331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03672B-6934-DEC5-5A8A-730B33AE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8033D6-35EA-7C2D-D51B-0BE383C40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A7ABB6-2DA4-9AA3-8981-AAF525D7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BE9947-5C3C-69EE-D23C-697C0086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88E73C-8706-EC30-7A54-7750B478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13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F77BED-BECD-F39F-FBC9-FDF6BEFE7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697C44-A892-DC96-3D70-2D068D71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BF3E2C-C0F4-171D-EF97-617E5C23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953DB-2F78-3808-FF3C-918CAE88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9CDEF7-FCBF-E195-C08C-2BB81FFC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92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73E35C-8079-BFEB-6C2B-B16AA4FB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C23064-CE78-4625-13A2-6AEC8F051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3E6FBD-FDA7-E8B8-0C20-66DD783B7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36FA367-F10D-6D01-5B8C-A9AB1227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54ACFBA-B361-16C9-A5E7-0CEE6579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D2B000-5462-E896-37C4-C9001295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43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0281B9-8C4F-172E-DFA7-D1CFDDB4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5727BD-7943-5A09-993E-B9C38782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0ED6331-453F-2765-3F09-BF70F03C4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AE3463C-D4C4-463D-11E3-1BD0A5BCF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35DD922-C0FB-90A4-5D42-D90BDF69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A7BBC1D-A2E6-E578-1F76-287E03D4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AC0F1D0-BBCF-E560-CF6D-D30C4AAC6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F4598ED-6F79-4920-EB81-485AF9F9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80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AB02AC-2542-E657-394A-A7E7C8C1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AAD9279-981A-0683-5378-E9C89901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17D4DA5-C76A-3125-5F1C-BAFEFA731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A04FC9D-E4DA-D195-92B0-75ECF478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6907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668A23D-E99B-C0BC-9A8E-A8BC08E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0BF58EA-8EE5-BCF3-7800-B00CA16E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598D7D-1489-E895-E458-71A6FD0D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83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2D6CE4-C379-B229-A161-F4D90CA4B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3998A1-2AA6-91A3-7B56-AB42448E1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58159CF-6795-44D7-05A3-8457F15BC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355F95-7637-B192-DCD1-0B46C6D5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3A01A38-BE7F-74D8-51F6-2ED41F6A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6BB22B-26F5-94DA-C8F7-F5B23768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39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498520A-5D7B-A7E8-79C2-E3909B71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97BBF31-5119-3750-73F9-EE05B3328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9FF879-9375-5D4A-CBDC-8FEF26546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A9A2B-AB0F-4897-A6D7-6DA5C2FBFC70}" type="datetimeFigureOut">
              <a:rPr lang="pl-PL" smtClean="0"/>
              <a:t>24.04.2023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4B19AA-4FB7-E26A-3250-C85508AFA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0B2429-DF0B-717A-8B0B-DCAB5F59E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0EE2C-B99E-4110-B5AF-FB8D83DD6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59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CB96C28-DDB1-CC5E-690F-8224AC3919D6}"/>
              </a:ext>
            </a:extLst>
          </p:cNvPr>
          <p:cNvCxnSpPr>
            <a:cxnSpLocks/>
          </p:cNvCxnSpPr>
          <p:nvPr/>
        </p:nvCxnSpPr>
        <p:spPr>
          <a:xfrm>
            <a:off x="6096000" y="6108970"/>
            <a:ext cx="0" cy="74903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573B00B-A39E-7AA5-C03D-194D3DE80654}"/>
              </a:ext>
            </a:extLst>
          </p:cNvPr>
          <p:cNvSpPr txBox="1"/>
          <p:nvPr/>
        </p:nvSpPr>
        <p:spPr>
          <a:xfrm>
            <a:off x="-861217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chemeClr val="bg1">
                    <a:alpha val="5000"/>
                  </a:scheme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2023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7C7789B-CB20-F7EB-565E-818A32A09987}"/>
              </a:ext>
            </a:extLst>
          </p:cNvPr>
          <p:cNvSpPr txBox="1"/>
          <p:nvPr/>
        </p:nvSpPr>
        <p:spPr>
          <a:xfrm>
            <a:off x="6631783" y="4425982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chemeClr val="bg1">
                    <a:alpha val="5000"/>
                  </a:scheme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2027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93E093C-0DA5-2A3D-F68B-7AB56E0D7A2A}"/>
              </a:ext>
            </a:extLst>
          </p:cNvPr>
          <p:cNvSpPr txBox="1"/>
          <p:nvPr/>
        </p:nvSpPr>
        <p:spPr>
          <a:xfrm>
            <a:off x="2730893" y="3013501"/>
            <a:ext cx="6730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schemeClr val="bg1"/>
                </a:solidFill>
                <a:latin typeface="Playfair Display Medium" pitchFamily="2" charset="-18"/>
                <a:cs typeface="CordiaUPC" panose="020B0502040204020203" pitchFamily="34" charset="-34"/>
              </a:rPr>
              <a:t>Strategia na lata</a:t>
            </a:r>
          </a:p>
          <a:p>
            <a:pPr algn="ctr"/>
            <a:r>
              <a:rPr lang="pl-PL" sz="6000" dirty="0">
                <a:solidFill>
                  <a:schemeClr val="bg1"/>
                </a:solidFill>
                <a:latin typeface="Playfair Display Medium" pitchFamily="2" charset="-18"/>
                <a:cs typeface="CordiaUPC" panose="020B0502040204020203" pitchFamily="34" charset="-34"/>
              </a:rPr>
              <a:t>2023 - 2027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92AD4F32-A3BF-652D-7F24-3BAB4B14EA9E}"/>
              </a:ext>
            </a:extLst>
          </p:cNvPr>
          <p:cNvGrpSpPr/>
          <p:nvPr/>
        </p:nvGrpSpPr>
        <p:grpSpPr>
          <a:xfrm>
            <a:off x="2830778" y="1325480"/>
            <a:ext cx="6530444" cy="1059127"/>
            <a:chOff x="3258873" y="1325480"/>
            <a:chExt cx="6530444" cy="1059127"/>
          </a:xfrm>
        </p:grpSpPr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A3DA2441-CC7D-A054-ED48-BD276C3F9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33925" y="1700349"/>
              <a:ext cx="2724150" cy="606911"/>
            </a:xfrm>
            <a:prstGeom prst="rect">
              <a:avLst/>
            </a:prstGeom>
          </p:spPr>
        </p:pic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7D409FAC-F346-5682-113E-5FAEAB84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873" y="1325480"/>
              <a:ext cx="1059127" cy="1059127"/>
            </a:xfrm>
            <a:prstGeom prst="rect">
              <a:avLst/>
            </a:prstGeom>
          </p:spPr>
        </p:pic>
        <p:pic>
          <p:nvPicPr>
            <p:cNvPr id="15" name="Obraz 14" descr="Obraz zawierający tekst, znak, zrzut ekranu&#10;&#10;Opis wygenerowany automatycznie">
              <a:extLst>
                <a:ext uri="{FF2B5EF4-FFF2-40B4-BE49-F238E27FC236}">
                  <a16:creationId xmlns:a16="http://schemas.microsoft.com/office/drawing/2014/main" id="{0F90E831-1713-218E-E38D-82B3ED8D7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00" y="1596065"/>
              <a:ext cx="1915317" cy="722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24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20D7575-A643-DE3D-38AF-036393E0914B}"/>
              </a:ext>
            </a:extLst>
          </p:cNvPr>
          <p:cNvSpPr txBox="1"/>
          <p:nvPr/>
        </p:nvSpPr>
        <p:spPr>
          <a:xfrm>
            <a:off x="6631783" y="4425982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2027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4475D32-E578-A69A-4FC6-CC90E3565CF6}"/>
              </a:ext>
            </a:extLst>
          </p:cNvPr>
          <p:cNvSpPr txBox="1"/>
          <p:nvPr/>
        </p:nvSpPr>
        <p:spPr>
          <a:xfrm>
            <a:off x="-861217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2023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CB4CF61-A8F1-BFFC-546A-E27140FE445E}"/>
              </a:ext>
            </a:extLst>
          </p:cNvPr>
          <p:cNvSpPr txBox="1"/>
          <p:nvPr/>
        </p:nvSpPr>
        <p:spPr>
          <a:xfrm>
            <a:off x="459626" y="1731079"/>
            <a:ext cx="601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Poziom I </a:t>
            </a:r>
            <a:r>
              <a:rPr lang="pl-PL" sz="28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– istniejące sektory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826E5E-7926-022F-6AB4-1AC293124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4442AA2-8C39-3B3E-AFB8-45263F370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D088EA8-C5EB-21C5-A7B3-B2A897496158}"/>
              </a:ext>
            </a:extLst>
          </p:cNvPr>
          <p:cNvSpPr txBox="1"/>
          <p:nvPr/>
        </p:nvSpPr>
        <p:spPr>
          <a:xfrm>
            <a:off x="513403" y="5058524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Mobilność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19529F9-21FA-48F4-101A-AA583CBAB0F8}"/>
              </a:ext>
            </a:extLst>
          </p:cNvPr>
          <p:cNvSpPr txBox="1"/>
          <p:nvPr/>
        </p:nvSpPr>
        <p:spPr>
          <a:xfrm>
            <a:off x="357532" y="5814984"/>
            <a:ext cx="2095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Elektromobilność</a:t>
            </a:r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 rozwiązania dla pojazdów autonomicznych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24751BA-7624-17EB-4C24-B069CDAD0F30}"/>
              </a:ext>
            </a:extLst>
          </p:cNvPr>
          <p:cNvSpPr txBox="1"/>
          <p:nvPr/>
        </p:nvSpPr>
        <p:spPr>
          <a:xfrm>
            <a:off x="2374115" y="5058524"/>
            <a:ext cx="246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Globalne usługi biznesowe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8E5A1F8-007B-5741-7B47-A8314F94B806}"/>
              </a:ext>
            </a:extLst>
          </p:cNvPr>
          <p:cNvSpPr txBox="1"/>
          <p:nvPr/>
        </p:nvSpPr>
        <p:spPr>
          <a:xfrm>
            <a:off x="4816346" y="5058524"/>
            <a:ext cx="190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Technologie</a:t>
            </a:r>
          </a:p>
          <a:p>
            <a:pPr algn="ctr"/>
            <a:r>
              <a:rPr lang="pl-PL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cyfrowe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B4A7102-6E67-4A9E-1903-EA0C025CB93F}"/>
              </a:ext>
            </a:extLst>
          </p:cNvPr>
          <p:cNvSpPr txBox="1"/>
          <p:nvPr/>
        </p:nvSpPr>
        <p:spPr>
          <a:xfrm>
            <a:off x="4844609" y="5814984"/>
            <a:ext cx="184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Oprogramowanie</a:t>
            </a:r>
          </a:p>
          <a:p>
            <a:pPr algn="ctr"/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i usługa IT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73EDBCF-6B4E-75E5-F72A-686361AFCCAD}"/>
              </a:ext>
            </a:extLst>
          </p:cNvPr>
          <p:cNvSpPr txBox="1"/>
          <p:nvPr/>
        </p:nvSpPr>
        <p:spPr>
          <a:xfrm>
            <a:off x="357532" y="481766"/>
            <a:ext cx="343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WYNIKI ANALIZY SEKTORA</a:t>
            </a:r>
          </a:p>
        </p:txBody>
      </p:sp>
      <p:pic>
        <p:nvPicPr>
          <p:cNvPr id="12" name="Obraz 11" descr="Ładowany samochód elektryczny">
            <a:extLst>
              <a:ext uri="{FF2B5EF4-FFF2-40B4-BE49-F238E27FC236}">
                <a16:creationId xmlns:a16="http://schemas.microsoft.com/office/drawing/2014/main" id="{1B29471A-803E-86F8-9752-B4A7F555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r="14845"/>
          <a:stretch/>
        </p:blipFill>
        <p:spPr>
          <a:xfrm>
            <a:off x="362096" y="2604711"/>
            <a:ext cx="2095500" cy="2129175"/>
          </a:xfrm>
          <a:prstGeom prst="rect">
            <a:avLst/>
          </a:prstGeom>
        </p:spPr>
      </p:pic>
      <p:pic>
        <p:nvPicPr>
          <p:cNvPr id="13" name="Obraz 12" descr="Osoby pracujące w otwartym biurze">
            <a:extLst>
              <a:ext uri="{FF2B5EF4-FFF2-40B4-BE49-F238E27FC236}">
                <a16:creationId xmlns:a16="http://schemas.microsoft.com/office/drawing/2014/main" id="{969C13D2-05EA-39E1-EDBE-FC759AB1E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r="24163"/>
          <a:stretch/>
        </p:blipFill>
        <p:spPr>
          <a:xfrm>
            <a:off x="2559441" y="2604711"/>
            <a:ext cx="2095500" cy="2129175"/>
          </a:xfrm>
          <a:prstGeom prst="rect">
            <a:avLst/>
          </a:prstGeom>
        </p:spPr>
      </p:pic>
      <p:pic>
        <p:nvPicPr>
          <p:cNvPr id="14" name="Obraz 13" descr="Skrypt komputerowy na ekranie">
            <a:extLst>
              <a:ext uri="{FF2B5EF4-FFF2-40B4-BE49-F238E27FC236}">
                <a16:creationId xmlns:a16="http://schemas.microsoft.com/office/drawing/2014/main" id="{7C9CED75-C3C6-02C7-A17C-69050C183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r="17202"/>
          <a:stretch/>
        </p:blipFill>
        <p:spPr>
          <a:xfrm>
            <a:off x="4719648" y="2604711"/>
            <a:ext cx="2095500" cy="2129175"/>
          </a:xfrm>
          <a:prstGeom prst="rect">
            <a:avLst/>
          </a:prstGeom>
        </p:spPr>
      </p:pic>
      <p:pic>
        <p:nvPicPr>
          <p:cNvPr id="24" name="Obraz 23" descr="Płyta główna">
            <a:extLst>
              <a:ext uri="{FF2B5EF4-FFF2-40B4-BE49-F238E27FC236}">
                <a16:creationId xmlns:a16="http://schemas.microsoft.com/office/drawing/2014/main" id="{01F41ABC-0CA5-DB70-184B-707149BB3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r="17202"/>
          <a:stretch/>
        </p:blipFill>
        <p:spPr>
          <a:xfrm>
            <a:off x="7229473" y="2597577"/>
            <a:ext cx="2095500" cy="2129175"/>
          </a:xfrm>
          <a:prstGeom prst="rect">
            <a:avLst/>
          </a:prstGeom>
        </p:spPr>
      </p:pic>
      <p:pic>
        <p:nvPicPr>
          <p:cNvPr id="25" name="Obraz 24" descr="Rząd białych wiatraków">
            <a:extLst>
              <a:ext uri="{FF2B5EF4-FFF2-40B4-BE49-F238E27FC236}">
                <a16:creationId xmlns:a16="http://schemas.microsoft.com/office/drawing/2014/main" id="{9D5A52C0-9772-0EE4-CF38-CD9C5C92D1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r="791"/>
          <a:stretch/>
        </p:blipFill>
        <p:spPr>
          <a:xfrm>
            <a:off x="9405302" y="2597576"/>
            <a:ext cx="2095500" cy="2129175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4644BBE8-34AF-163E-FA7C-4D605E46301E}"/>
              </a:ext>
            </a:extLst>
          </p:cNvPr>
          <p:cNvSpPr txBox="1"/>
          <p:nvPr/>
        </p:nvSpPr>
        <p:spPr>
          <a:xfrm>
            <a:off x="7229473" y="5058524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Infrastruktura</a:t>
            </a:r>
            <a:r>
              <a:rPr lang="pl-PL" b="1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 </a:t>
            </a:r>
            <a:r>
              <a:rPr lang="pl-PL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technologiczna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39A3101-C7A2-0B6B-FCB9-97185309C149}"/>
              </a:ext>
            </a:extLst>
          </p:cNvPr>
          <p:cNvSpPr txBox="1"/>
          <p:nvPr/>
        </p:nvSpPr>
        <p:spPr>
          <a:xfrm>
            <a:off x="7423295" y="5814984"/>
            <a:ext cx="17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Półprzewodniki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7A19512-0A0F-8740-64B4-40CC096248E4}"/>
              </a:ext>
            </a:extLst>
          </p:cNvPr>
          <p:cNvSpPr txBox="1"/>
          <p:nvPr/>
        </p:nvSpPr>
        <p:spPr>
          <a:xfrm>
            <a:off x="9556610" y="5058524"/>
            <a:ext cx="179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Energia</a:t>
            </a:r>
          </a:p>
          <a:p>
            <a:pPr algn="ctr"/>
            <a:r>
              <a:rPr lang="pl-PL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odnawialna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E4DF244C-5EB3-A125-7BAF-2727515DE121}"/>
              </a:ext>
            </a:extLst>
          </p:cNvPr>
          <p:cNvSpPr txBox="1"/>
          <p:nvPr/>
        </p:nvSpPr>
        <p:spPr>
          <a:xfrm>
            <a:off x="9468306" y="5814984"/>
            <a:ext cx="196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Morska energetyka</a:t>
            </a:r>
          </a:p>
          <a:p>
            <a:pPr algn="ctr"/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wiatrowa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11EE1FAA-EB2C-E1DE-9F8C-5A21EEC16BFE}"/>
              </a:ext>
            </a:extLst>
          </p:cNvPr>
          <p:cNvSpPr txBox="1"/>
          <p:nvPr/>
        </p:nvSpPr>
        <p:spPr>
          <a:xfrm>
            <a:off x="7144251" y="1731079"/>
            <a:ext cx="4404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003954"/>
                </a:solidFill>
                <a:latin typeface="Playfair Display SemiBold" pitchFamily="2" charset="-18"/>
                <a:cs typeface="CordiaUPC" panose="020B0502040204020203" pitchFamily="34" charset="-34"/>
              </a:rPr>
              <a:t>Poziom II </a:t>
            </a:r>
            <a:r>
              <a:rPr lang="pl-PL" sz="28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– nowe sektory</a:t>
            </a:r>
          </a:p>
        </p:txBody>
      </p:sp>
    </p:spTree>
    <p:extLst>
      <p:ext uri="{BB962C8B-B14F-4D97-AF65-F5344CB8AC3E}">
        <p14:creationId xmlns:p14="http://schemas.microsoft.com/office/powerpoint/2010/main" val="349556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8FCE1B1-84D8-73F3-EDFC-D8331368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742ED6B-0F11-7A56-0813-6F510377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C07249D-DC4F-18C5-1825-DE7F1182C0D6}"/>
              </a:ext>
            </a:extLst>
          </p:cNvPr>
          <p:cNvSpPr txBox="1"/>
          <p:nvPr/>
        </p:nvSpPr>
        <p:spPr>
          <a:xfrm>
            <a:off x="357531" y="481766"/>
            <a:ext cx="633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UKIERUNKOWANIE PROMOCJI INWESTYCJI W POSZCZEGÓLNYCH SEKTORACH</a:t>
            </a:r>
          </a:p>
        </p:txBody>
      </p:sp>
      <p:sp>
        <p:nvSpPr>
          <p:cNvPr id="4" name="TextBox 31">
            <a:extLst>
              <a:ext uri="{FF2B5EF4-FFF2-40B4-BE49-F238E27FC236}">
                <a16:creationId xmlns:a16="http://schemas.microsoft.com/office/drawing/2014/main" id="{B07A808C-940E-DE19-0F45-2BA5FAA8BA3D}"/>
              </a:ext>
            </a:extLst>
          </p:cNvPr>
          <p:cNvSpPr txBox="1"/>
          <p:nvPr/>
        </p:nvSpPr>
        <p:spPr>
          <a:xfrm>
            <a:off x="3679467" y="2445853"/>
            <a:ext cx="159680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Przyciąganie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BC3A2307-81AA-4E1D-F283-4EA0BA897EE9}"/>
              </a:ext>
            </a:extLst>
          </p:cNvPr>
          <p:cNvSpPr txBox="1"/>
          <p:nvPr/>
        </p:nvSpPr>
        <p:spPr>
          <a:xfrm>
            <a:off x="5201679" y="2343846"/>
            <a:ext cx="20825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Rozpoczynanie działalności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33">
            <a:extLst>
              <a:ext uri="{FF2B5EF4-FFF2-40B4-BE49-F238E27FC236}">
                <a16:creationId xmlns:a16="http://schemas.microsoft.com/office/drawing/2014/main" id="{86CAB279-309F-A85A-0965-0BE374687141}"/>
              </a:ext>
            </a:extLst>
          </p:cNvPr>
          <p:cNvSpPr txBox="1"/>
          <p:nvPr/>
        </p:nvSpPr>
        <p:spPr>
          <a:xfrm>
            <a:off x="7371630" y="2266901"/>
            <a:ext cx="163921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Prowadzenie działalności i ekspansja</a:t>
            </a:r>
            <a:endParaRPr kumimoji="0" lang="en-US" sz="14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id="{0248DE24-5CDC-0658-BA21-8507CAE7813D}"/>
              </a:ext>
            </a:extLst>
          </p:cNvPr>
          <p:cNvSpPr txBox="1"/>
          <p:nvPr/>
        </p:nvSpPr>
        <p:spPr>
          <a:xfrm>
            <a:off x="9412715" y="2259360"/>
            <a:ext cx="1400425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Powiązania i efekty zewnętrzne</a:t>
            </a:r>
            <a:endParaRPr kumimoji="0" lang="en-US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1382482C-79B0-2550-08E1-DC1BED9FB11F}"/>
              </a:ext>
            </a:extLst>
          </p:cNvPr>
          <p:cNvCxnSpPr>
            <a:cxnSpLocks/>
          </p:cNvCxnSpPr>
          <p:nvPr/>
        </p:nvCxnSpPr>
        <p:spPr>
          <a:xfrm>
            <a:off x="3679467" y="3379469"/>
            <a:ext cx="6480000" cy="0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35">
            <a:extLst>
              <a:ext uri="{FF2B5EF4-FFF2-40B4-BE49-F238E27FC236}">
                <a16:creationId xmlns:a16="http://schemas.microsoft.com/office/drawing/2014/main" id="{D4E2DC3B-047A-D025-C265-A6841BBA24D1}"/>
              </a:ext>
            </a:extLst>
          </p:cNvPr>
          <p:cNvCxnSpPr>
            <a:cxnSpLocks/>
          </p:cNvCxnSpPr>
          <p:nvPr/>
        </p:nvCxnSpPr>
        <p:spPr>
          <a:xfrm>
            <a:off x="3679467" y="3884294"/>
            <a:ext cx="6480000" cy="0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36">
            <a:extLst>
              <a:ext uri="{FF2B5EF4-FFF2-40B4-BE49-F238E27FC236}">
                <a16:creationId xmlns:a16="http://schemas.microsoft.com/office/drawing/2014/main" id="{6C31B2A1-4939-E3E3-1B31-841034F52F30}"/>
              </a:ext>
            </a:extLst>
          </p:cNvPr>
          <p:cNvCxnSpPr>
            <a:cxnSpLocks/>
          </p:cNvCxnSpPr>
          <p:nvPr/>
        </p:nvCxnSpPr>
        <p:spPr>
          <a:xfrm>
            <a:off x="3679467" y="4389119"/>
            <a:ext cx="6480000" cy="0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37">
            <a:extLst>
              <a:ext uri="{FF2B5EF4-FFF2-40B4-BE49-F238E27FC236}">
                <a16:creationId xmlns:a16="http://schemas.microsoft.com/office/drawing/2014/main" id="{B881D7EF-36DD-0031-F120-A742195B5D9F}"/>
              </a:ext>
            </a:extLst>
          </p:cNvPr>
          <p:cNvCxnSpPr>
            <a:cxnSpLocks/>
          </p:cNvCxnSpPr>
          <p:nvPr/>
        </p:nvCxnSpPr>
        <p:spPr>
          <a:xfrm>
            <a:off x="3679467" y="4893944"/>
            <a:ext cx="6480000" cy="0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38">
            <a:extLst>
              <a:ext uri="{FF2B5EF4-FFF2-40B4-BE49-F238E27FC236}">
                <a16:creationId xmlns:a16="http://schemas.microsoft.com/office/drawing/2014/main" id="{2C864186-341E-8B30-C9A2-3320D0556315}"/>
              </a:ext>
            </a:extLst>
          </p:cNvPr>
          <p:cNvCxnSpPr>
            <a:cxnSpLocks/>
          </p:cNvCxnSpPr>
          <p:nvPr/>
        </p:nvCxnSpPr>
        <p:spPr>
          <a:xfrm>
            <a:off x="3679467" y="5398769"/>
            <a:ext cx="6480000" cy="0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C4B492A-2900-51A5-D516-D8804B5EF68C}"/>
              </a:ext>
            </a:extLst>
          </p:cNvPr>
          <p:cNvCxnSpPr>
            <a:cxnSpLocks/>
          </p:cNvCxnSpPr>
          <p:nvPr/>
        </p:nvCxnSpPr>
        <p:spPr>
          <a:xfrm>
            <a:off x="4477870" y="3026369"/>
            <a:ext cx="0" cy="2682882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39">
            <a:extLst>
              <a:ext uri="{FF2B5EF4-FFF2-40B4-BE49-F238E27FC236}">
                <a16:creationId xmlns:a16="http://schemas.microsoft.com/office/drawing/2014/main" id="{4A0122F7-3B65-EE04-26DE-432130B293FE}"/>
              </a:ext>
            </a:extLst>
          </p:cNvPr>
          <p:cNvCxnSpPr>
            <a:cxnSpLocks/>
          </p:cNvCxnSpPr>
          <p:nvPr/>
        </p:nvCxnSpPr>
        <p:spPr>
          <a:xfrm>
            <a:off x="6296389" y="3026369"/>
            <a:ext cx="0" cy="2682882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40">
            <a:extLst>
              <a:ext uri="{FF2B5EF4-FFF2-40B4-BE49-F238E27FC236}">
                <a16:creationId xmlns:a16="http://schemas.microsoft.com/office/drawing/2014/main" id="{B413A820-4945-F8E0-1A3A-3A1164D45088}"/>
              </a:ext>
            </a:extLst>
          </p:cNvPr>
          <p:cNvCxnSpPr>
            <a:cxnSpLocks/>
          </p:cNvCxnSpPr>
          <p:nvPr/>
        </p:nvCxnSpPr>
        <p:spPr>
          <a:xfrm>
            <a:off x="8186028" y="3026369"/>
            <a:ext cx="0" cy="2682882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41">
            <a:extLst>
              <a:ext uri="{FF2B5EF4-FFF2-40B4-BE49-F238E27FC236}">
                <a16:creationId xmlns:a16="http://schemas.microsoft.com/office/drawing/2014/main" id="{F5CDBA02-060D-0EE3-6C5D-93BDC7AA230E}"/>
              </a:ext>
            </a:extLst>
          </p:cNvPr>
          <p:cNvCxnSpPr>
            <a:cxnSpLocks/>
          </p:cNvCxnSpPr>
          <p:nvPr/>
        </p:nvCxnSpPr>
        <p:spPr>
          <a:xfrm>
            <a:off x="10116307" y="3026369"/>
            <a:ext cx="0" cy="2682882"/>
          </a:xfrm>
          <a:prstGeom prst="line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Oval 14">
            <a:extLst>
              <a:ext uri="{FF2B5EF4-FFF2-40B4-BE49-F238E27FC236}">
                <a16:creationId xmlns:a16="http://schemas.microsoft.com/office/drawing/2014/main" id="{442FAB00-4E4C-4EDF-7ACE-BAE105EC5A81}"/>
              </a:ext>
            </a:extLst>
          </p:cNvPr>
          <p:cNvSpPr>
            <a:spLocks noChangeAspect="1"/>
          </p:cNvSpPr>
          <p:nvPr/>
        </p:nvSpPr>
        <p:spPr>
          <a:xfrm>
            <a:off x="4224460" y="4152224"/>
            <a:ext cx="495300" cy="494704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Oval 42">
            <a:extLst>
              <a:ext uri="{FF2B5EF4-FFF2-40B4-BE49-F238E27FC236}">
                <a16:creationId xmlns:a16="http://schemas.microsoft.com/office/drawing/2014/main" id="{C3905581-BD51-C7B2-B799-10085363894C}"/>
              </a:ext>
            </a:extLst>
          </p:cNvPr>
          <p:cNvSpPr>
            <a:spLocks noChangeAspect="1"/>
          </p:cNvSpPr>
          <p:nvPr/>
        </p:nvSpPr>
        <p:spPr>
          <a:xfrm>
            <a:off x="8028273" y="3225427"/>
            <a:ext cx="320426" cy="320040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Oval 43">
            <a:extLst>
              <a:ext uri="{FF2B5EF4-FFF2-40B4-BE49-F238E27FC236}">
                <a16:creationId xmlns:a16="http://schemas.microsoft.com/office/drawing/2014/main" id="{5A7C6E04-1704-816D-A8FF-91F05D7136B7}"/>
              </a:ext>
            </a:extLst>
          </p:cNvPr>
          <p:cNvSpPr>
            <a:spLocks noChangeAspect="1"/>
          </p:cNvSpPr>
          <p:nvPr/>
        </p:nvSpPr>
        <p:spPr>
          <a:xfrm>
            <a:off x="4404537" y="3301528"/>
            <a:ext cx="160213" cy="160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Oval 44">
            <a:extLst>
              <a:ext uri="{FF2B5EF4-FFF2-40B4-BE49-F238E27FC236}">
                <a16:creationId xmlns:a16="http://schemas.microsoft.com/office/drawing/2014/main" id="{7BCE3ADC-B437-C483-5BBF-10135D9A232C}"/>
              </a:ext>
            </a:extLst>
          </p:cNvPr>
          <p:cNvSpPr>
            <a:spLocks noChangeAspect="1"/>
          </p:cNvSpPr>
          <p:nvPr/>
        </p:nvSpPr>
        <p:spPr>
          <a:xfrm>
            <a:off x="6264469" y="3344513"/>
            <a:ext cx="64085" cy="640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Oval 45">
            <a:extLst>
              <a:ext uri="{FF2B5EF4-FFF2-40B4-BE49-F238E27FC236}">
                <a16:creationId xmlns:a16="http://schemas.microsoft.com/office/drawing/2014/main" id="{EE67B315-D96B-3BCC-C5EE-04D0FD65AD74}"/>
              </a:ext>
            </a:extLst>
          </p:cNvPr>
          <p:cNvSpPr>
            <a:spLocks noChangeAspect="1"/>
          </p:cNvSpPr>
          <p:nvPr/>
        </p:nvSpPr>
        <p:spPr>
          <a:xfrm>
            <a:off x="6264273" y="3839813"/>
            <a:ext cx="64085" cy="640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Oval 46">
            <a:extLst>
              <a:ext uri="{FF2B5EF4-FFF2-40B4-BE49-F238E27FC236}">
                <a16:creationId xmlns:a16="http://schemas.microsoft.com/office/drawing/2014/main" id="{5C80747B-B195-024B-373A-4A8470F91C8A}"/>
              </a:ext>
            </a:extLst>
          </p:cNvPr>
          <p:cNvSpPr>
            <a:spLocks noChangeAspect="1"/>
          </p:cNvSpPr>
          <p:nvPr/>
        </p:nvSpPr>
        <p:spPr>
          <a:xfrm>
            <a:off x="10092053" y="4373213"/>
            <a:ext cx="64085" cy="640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Oval 47">
            <a:extLst>
              <a:ext uri="{FF2B5EF4-FFF2-40B4-BE49-F238E27FC236}">
                <a16:creationId xmlns:a16="http://schemas.microsoft.com/office/drawing/2014/main" id="{3F28250C-4039-4779-ADFC-A6E24AD4040D}"/>
              </a:ext>
            </a:extLst>
          </p:cNvPr>
          <p:cNvSpPr>
            <a:spLocks noChangeAspect="1"/>
          </p:cNvSpPr>
          <p:nvPr/>
        </p:nvSpPr>
        <p:spPr>
          <a:xfrm>
            <a:off x="10092053" y="4855813"/>
            <a:ext cx="64085" cy="640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8" name="Oval 48">
            <a:extLst>
              <a:ext uri="{FF2B5EF4-FFF2-40B4-BE49-F238E27FC236}">
                <a16:creationId xmlns:a16="http://schemas.microsoft.com/office/drawing/2014/main" id="{514C8B0B-BA1B-5048-F869-9490D0D05DC4}"/>
              </a:ext>
            </a:extLst>
          </p:cNvPr>
          <p:cNvSpPr>
            <a:spLocks noChangeAspect="1"/>
          </p:cNvSpPr>
          <p:nvPr/>
        </p:nvSpPr>
        <p:spPr>
          <a:xfrm>
            <a:off x="8151493" y="4855813"/>
            <a:ext cx="64085" cy="640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9" name="Oval 49">
            <a:extLst>
              <a:ext uri="{FF2B5EF4-FFF2-40B4-BE49-F238E27FC236}">
                <a16:creationId xmlns:a16="http://schemas.microsoft.com/office/drawing/2014/main" id="{2EA178B4-4979-B67B-44EE-AC10A0C63234}"/>
              </a:ext>
            </a:extLst>
          </p:cNvPr>
          <p:cNvSpPr>
            <a:spLocks noChangeAspect="1"/>
          </p:cNvSpPr>
          <p:nvPr/>
        </p:nvSpPr>
        <p:spPr>
          <a:xfrm>
            <a:off x="8151493" y="5376513"/>
            <a:ext cx="64085" cy="640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Oval 50">
            <a:extLst>
              <a:ext uri="{FF2B5EF4-FFF2-40B4-BE49-F238E27FC236}">
                <a16:creationId xmlns:a16="http://schemas.microsoft.com/office/drawing/2014/main" id="{0BA4A0E8-D468-F4D4-0202-ECABF5FECD34}"/>
              </a:ext>
            </a:extLst>
          </p:cNvPr>
          <p:cNvSpPr>
            <a:spLocks noChangeAspect="1"/>
          </p:cNvSpPr>
          <p:nvPr/>
        </p:nvSpPr>
        <p:spPr>
          <a:xfrm>
            <a:off x="4460873" y="5376513"/>
            <a:ext cx="64085" cy="640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Oval 51">
            <a:extLst>
              <a:ext uri="{FF2B5EF4-FFF2-40B4-BE49-F238E27FC236}">
                <a16:creationId xmlns:a16="http://schemas.microsoft.com/office/drawing/2014/main" id="{C954C800-B933-E5A0-4953-EBF5F120EDD1}"/>
              </a:ext>
            </a:extLst>
          </p:cNvPr>
          <p:cNvSpPr>
            <a:spLocks noChangeAspect="1"/>
          </p:cNvSpPr>
          <p:nvPr/>
        </p:nvSpPr>
        <p:spPr>
          <a:xfrm>
            <a:off x="10048417" y="3314228"/>
            <a:ext cx="160213" cy="160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" name="Oval 52">
            <a:extLst>
              <a:ext uri="{FF2B5EF4-FFF2-40B4-BE49-F238E27FC236}">
                <a16:creationId xmlns:a16="http://schemas.microsoft.com/office/drawing/2014/main" id="{E15655B1-E2F5-E389-0531-D40EA2229FCC}"/>
              </a:ext>
            </a:extLst>
          </p:cNvPr>
          <p:cNvSpPr>
            <a:spLocks noChangeAspect="1"/>
          </p:cNvSpPr>
          <p:nvPr/>
        </p:nvSpPr>
        <p:spPr>
          <a:xfrm>
            <a:off x="8107857" y="4317528"/>
            <a:ext cx="160213" cy="160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3" name="Oval 53">
            <a:extLst>
              <a:ext uri="{FF2B5EF4-FFF2-40B4-BE49-F238E27FC236}">
                <a16:creationId xmlns:a16="http://schemas.microsoft.com/office/drawing/2014/main" id="{25F2BD0A-9616-6F99-D811-DF9CC5A0AF1D}"/>
              </a:ext>
            </a:extLst>
          </p:cNvPr>
          <p:cNvSpPr>
            <a:spLocks noChangeAspect="1"/>
          </p:cNvSpPr>
          <p:nvPr/>
        </p:nvSpPr>
        <p:spPr>
          <a:xfrm>
            <a:off x="6220637" y="5333528"/>
            <a:ext cx="160213" cy="160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4" name="Oval 54">
            <a:extLst>
              <a:ext uri="{FF2B5EF4-FFF2-40B4-BE49-F238E27FC236}">
                <a16:creationId xmlns:a16="http://schemas.microsoft.com/office/drawing/2014/main" id="{7F013581-474F-FF80-C930-06052B494E7F}"/>
              </a:ext>
            </a:extLst>
          </p:cNvPr>
          <p:cNvSpPr>
            <a:spLocks noChangeAspect="1"/>
          </p:cNvSpPr>
          <p:nvPr/>
        </p:nvSpPr>
        <p:spPr>
          <a:xfrm>
            <a:off x="8023788" y="3733427"/>
            <a:ext cx="320426" cy="320040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5" name="Oval 55">
            <a:extLst>
              <a:ext uri="{FF2B5EF4-FFF2-40B4-BE49-F238E27FC236}">
                <a16:creationId xmlns:a16="http://schemas.microsoft.com/office/drawing/2014/main" id="{E8121977-349F-8AB9-7452-F3BD1CF448F2}"/>
              </a:ext>
            </a:extLst>
          </p:cNvPr>
          <p:cNvSpPr>
            <a:spLocks noChangeAspect="1"/>
          </p:cNvSpPr>
          <p:nvPr/>
        </p:nvSpPr>
        <p:spPr>
          <a:xfrm>
            <a:off x="9964348" y="3720727"/>
            <a:ext cx="320426" cy="320040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6" name="Oval 56">
            <a:extLst>
              <a:ext uri="{FF2B5EF4-FFF2-40B4-BE49-F238E27FC236}">
                <a16:creationId xmlns:a16="http://schemas.microsoft.com/office/drawing/2014/main" id="{F628A2A1-E990-2F9A-1117-B1806F270B30}"/>
              </a:ext>
            </a:extLst>
          </p:cNvPr>
          <p:cNvSpPr>
            <a:spLocks noChangeAspect="1"/>
          </p:cNvSpPr>
          <p:nvPr/>
        </p:nvSpPr>
        <p:spPr>
          <a:xfrm>
            <a:off x="4320468" y="3758827"/>
            <a:ext cx="320426" cy="320040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" name="Oval 57">
            <a:extLst>
              <a:ext uri="{FF2B5EF4-FFF2-40B4-BE49-F238E27FC236}">
                <a16:creationId xmlns:a16="http://schemas.microsoft.com/office/drawing/2014/main" id="{526BC91B-A616-171E-5529-CE0DFBFD0CE2}"/>
              </a:ext>
            </a:extLst>
          </p:cNvPr>
          <p:cNvSpPr>
            <a:spLocks noChangeAspect="1"/>
          </p:cNvSpPr>
          <p:nvPr/>
        </p:nvSpPr>
        <p:spPr>
          <a:xfrm>
            <a:off x="6136568" y="4241427"/>
            <a:ext cx="320426" cy="320040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Oval 58">
            <a:extLst>
              <a:ext uri="{FF2B5EF4-FFF2-40B4-BE49-F238E27FC236}">
                <a16:creationId xmlns:a16="http://schemas.microsoft.com/office/drawing/2014/main" id="{9A81A60D-E472-FB9E-DCC0-A0E75FE45C8A}"/>
              </a:ext>
            </a:extLst>
          </p:cNvPr>
          <p:cNvSpPr>
            <a:spLocks noChangeAspect="1"/>
          </p:cNvSpPr>
          <p:nvPr/>
        </p:nvSpPr>
        <p:spPr>
          <a:xfrm>
            <a:off x="6136568" y="4724027"/>
            <a:ext cx="320426" cy="320040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Oval 59">
            <a:extLst>
              <a:ext uri="{FF2B5EF4-FFF2-40B4-BE49-F238E27FC236}">
                <a16:creationId xmlns:a16="http://schemas.microsoft.com/office/drawing/2014/main" id="{DAA53351-E3DC-6AAF-6EAA-B76964E09745}"/>
              </a:ext>
            </a:extLst>
          </p:cNvPr>
          <p:cNvSpPr>
            <a:spLocks noChangeAspect="1"/>
          </p:cNvSpPr>
          <p:nvPr/>
        </p:nvSpPr>
        <p:spPr>
          <a:xfrm>
            <a:off x="4320468" y="4736727"/>
            <a:ext cx="320426" cy="320040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3" name="Oval 60">
            <a:extLst>
              <a:ext uri="{FF2B5EF4-FFF2-40B4-BE49-F238E27FC236}">
                <a16:creationId xmlns:a16="http://schemas.microsoft.com/office/drawing/2014/main" id="{13380995-56DE-201C-3CFD-A40989D93CFA}"/>
              </a:ext>
            </a:extLst>
          </p:cNvPr>
          <p:cNvSpPr>
            <a:spLocks noChangeAspect="1"/>
          </p:cNvSpPr>
          <p:nvPr/>
        </p:nvSpPr>
        <p:spPr>
          <a:xfrm>
            <a:off x="9964348" y="5232027"/>
            <a:ext cx="320426" cy="320040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4" name="Arrow: Right 20">
            <a:extLst>
              <a:ext uri="{FF2B5EF4-FFF2-40B4-BE49-F238E27FC236}">
                <a16:creationId xmlns:a16="http://schemas.microsoft.com/office/drawing/2014/main" id="{AF1D7850-FA14-B5C4-7B6A-A357F2E32D36}"/>
              </a:ext>
            </a:extLst>
          </p:cNvPr>
          <p:cNvSpPr/>
          <p:nvPr/>
        </p:nvSpPr>
        <p:spPr>
          <a:xfrm>
            <a:off x="5142660" y="2506254"/>
            <a:ext cx="288000" cy="216000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5" name="Arrow: Right 61">
            <a:extLst>
              <a:ext uri="{FF2B5EF4-FFF2-40B4-BE49-F238E27FC236}">
                <a16:creationId xmlns:a16="http://schemas.microsoft.com/office/drawing/2014/main" id="{33534C54-61E9-3E92-D693-266F62E727CC}"/>
              </a:ext>
            </a:extLst>
          </p:cNvPr>
          <p:cNvSpPr/>
          <p:nvPr/>
        </p:nvSpPr>
        <p:spPr>
          <a:xfrm>
            <a:off x="7105219" y="2506254"/>
            <a:ext cx="288000" cy="216000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6" name="Arrow: Right 62">
            <a:extLst>
              <a:ext uri="{FF2B5EF4-FFF2-40B4-BE49-F238E27FC236}">
                <a16:creationId xmlns:a16="http://schemas.microsoft.com/office/drawing/2014/main" id="{3D997D72-5CB4-136D-CCE9-74E2AACC3E55}"/>
              </a:ext>
            </a:extLst>
          </p:cNvPr>
          <p:cNvSpPr/>
          <p:nvPr/>
        </p:nvSpPr>
        <p:spPr>
          <a:xfrm>
            <a:off x="9067778" y="2506254"/>
            <a:ext cx="288000" cy="216000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7" name="TextBox 8">
            <a:extLst>
              <a:ext uri="{FF2B5EF4-FFF2-40B4-BE49-F238E27FC236}">
                <a16:creationId xmlns:a16="http://schemas.microsoft.com/office/drawing/2014/main" id="{2196786D-A82E-5480-FD2C-2CA1698FC098}"/>
              </a:ext>
            </a:extLst>
          </p:cNvPr>
          <p:cNvSpPr txBox="1"/>
          <p:nvPr/>
        </p:nvSpPr>
        <p:spPr>
          <a:xfrm>
            <a:off x="534606" y="3213648"/>
            <a:ext cx="3078427" cy="253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r">
              <a:buSzPct val="100000"/>
              <a:defRPr sz="2000" b="1"/>
            </a:pPr>
            <a:r>
              <a:rPr lang="pl-P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Globalne usługi biznesowe</a:t>
            </a:r>
            <a:br>
              <a:rPr lang="en-A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(SSC &amp; BPO) </a:t>
            </a:r>
            <a:endParaRPr lang="en-A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buSzPct val="100000"/>
              <a:defRPr sz="2000" b="1"/>
            </a:pPr>
            <a:r>
              <a:rPr lang="pl-P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cyfrowe</a:t>
            </a:r>
            <a:br>
              <a:rPr lang="en-A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2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Oprogramowanie i usługi IT</a:t>
            </a:r>
            <a:r>
              <a:rPr lang="en-AU" sz="12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>
              <a:spcBef>
                <a:spcPts val="600"/>
              </a:spcBef>
              <a:buSzPct val="100000"/>
              <a:defRPr sz="2000" b="1"/>
            </a:pPr>
            <a:r>
              <a:rPr lang="pl-P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Infrastruktura technologiczna</a:t>
            </a:r>
            <a:br>
              <a:rPr lang="en-A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Półprzewodniki</a:t>
            </a:r>
            <a:r>
              <a:rPr lang="en-AU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>
              <a:buSzPct val="100000"/>
              <a:defRPr sz="2000" b="1"/>
            </a:pPr>
            <a:r>
              <a:rPr lang="pl-P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Mobilność</a:t>
            </a:r>
            <a:r>
              <a:rPr lang="en-A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A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200" b="1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Elektromobilność</a:t>
            </a:r>
            <a:r>
              <a:rPr lang="pl-PL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części </a:t>
            </a:r>
            <a:r>
              <a:rPr lang="pl-PL" sz="1200" b="1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</a:t>
            </a:r>
            <a:r>
              <a:rPr lang="en-AU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>
              <a:spcBef>
                <a:spcPts val="600"/>
              </a:spcBef>
              <a:buSzPct val="100000"/>
              <a:defRPr sz="2000" b="1"/>
            </a:pPr>
            <a:r>
              <a:rPr lang="pl-P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odnawialna</a:t>
            </a:r>
            <a:b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Morska energetyka wiatrowa</a:t>
            </a:r>
            <a:r>
              <a:rPr lang="en-AU" sz="12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821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53581F1-25D6-8850-E66F-CFDB804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8EA538-4FF0-863E-A10A-5B33D47B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C2B931D-A820-34E6-080C-D4028D3CAA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8837"/>
          <a:stretch/>
        </p:blipFill>
        <p:spPr>
          <a:xfrm>
            <a:off x="253346" y="2480835"/>
            <a:ext cx="11651129" cy="332422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B590609-33B2-C4FB-7593-8459571DB2F1}"/>
              </a:ext>
            </a:extLst>
          </p:cNvPr>
          <p:cNvSpPr txBox="1"/>
          <p:nvPr/>
        </p:nvSpPr>
        <p:spPr>
          <a:xfrm>
            <a:off x="357531" y="481766"/>
            <a:ext cx="633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GLOBALNE USŁUGI BIZNESOWE – ZALETY POMORZA</a:t>
            </a:r>
          </a:p>
        </p:txBody>
      </p:sp>
    </p:spTree>
    <p:extLst>
      <p:ext uri="{BB962C8B-B14F-4D97-AF65-F5344CB8AC3E}">
        <p14:creationId xmlns:p14="http://schemas.microsoft.com/office/powerpoint/2010/main" val="1646511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53581F1-25D6-8850-E66F-CFDB804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8EA538-4FF0-863E-A10A-5B33D47B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B590609-33B2-C4FB-7593-8459571DB2F1}"/>
              </a:ext>
            </a:extLst>
          </p:cNvPr>
          <p:cNvSpPr txBox="1"/>
          <p:nvPr/>
        </p:nvSpPr>
        <p:spPr>
          <a:xfrm>
            <a:off x="357531" y="481766"/>
            <a:ext cx="633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TECHNOLOGIE CYFROWE – ZALETY POMORZA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F432D76-4373-FD2F-6E27-D65F746C5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31" y="2326986"/>
            <a:ext cx="11425006" cy="30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65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53581F1-25D6-8850-E66F-CFDB804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8EA538-4FF0-863E-A10A-5B33D47B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B590609-33B2-C4FB-7593-8459571DB2F1}"/>
              </a:ext>
            </a:extLst>
          </p:cNvPr>
          <p:cNvSpPr txBox="1"/>
          <p:nvPr/>
        </p:nvSpPr>
        <p:spPr>
          <a:xfrm>
            <a:off x="357531" y="481766"/>
            <a:ext cx="633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MOBILNOŚĆ – ZALETY POMORZA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94DDB5-0277-A076-8849-A5C2B87F3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81" y="2701275"/>
            <a:ext cx="10366478" cy="46613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A4C9610-47E3-FA75-15C9-B561D2B9B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81" y="3167411"/>
            <a:ext cx="10366478" cy="27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17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53581F1-25D6-8850-E66F-CFDB804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8EA538-4FF0-863E-A10A-5B33D47B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B590609-33B2-C4FB-7593-8459571DB2F1}"/>
              </a:ext>
            </a:extLst>
          </p:cNvPr>
          <p:cNvSpPr txBox="1"/>
          <p:nvPr/>
        </p:nvSpPr>
        <p:spPr>
          <a:xfrm>
            <a:off x="357531" y="481766"/>
            <a:ext cx="633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INFRASTRUKTURA TECHNOLOGICZNA – ZALETY POMORZA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7F36652-BD36-B35A-DB71-55044CD0F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63" y="1994424"/>
            <a:ext cx="11198674" cy="36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53581F1-25D6-8850-E66F-CFDB804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8EA538-4FF0-863E-A10A-5B33D47B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B590609-33B2-C4FB-7593-8459571DB2F1}"/>
              </a:ext>
            </a:extLst>
          </p:cNvPr>
          <p:cNvSpPr txBox="1"/>
          <p:nvPr/>
        </p:nvSpPr>
        <p:spPr>
          <a:xfrm>
            <a:off x="357531" y="481766"/>
            <a:ext cx="633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ENERGIA ODNAWIALNA – ZALETY POMORZA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AF0627-7BF2-A24F-4601-0536BD70D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63" y="2365909"/>
            <a:ext cx="11368473" cy="33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9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4475D32-E578-A69A-4FC6-CC90E3565CF6}"/>
              </a:ext>
            </a:extLst>
          </p:cNvPr>
          <p:cNvSpPr txBox="1"/>
          <p:nvPr/>
        </p:nvSpPr>
        <p:spPr>
          <a:xfrm>
            <a:off x="-861217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2023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0D7575-A643-DE3D-38AF-036393E0914B}"/>
              </a:ext>
            </a:extLst>
          </p:cNvPr>
          <p:cNvSpPr txBox="1"/>
          <p:nvPr/>
        </p:nvSpPr>
        <p:spPr>
          <a:xfrm>
            <a:off x="6631783" y="4425982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DB4547B-4DE1-A808-9785-893A19A7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2333D1-E67C-0891-9C8D-199745E3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7CD5FCF5-91D3-BFF8-FEA5-BE1B0FC6C211}"/>
              </a:ext>
            </a:extLst>
          </p:cNvPr>
          <p:cNvGrpSpPr/>
          <p:nvPr/>
        </p:nvGrpSpPr>
        <p:grpSpPr>
          <a:xfrm>
            <a:off x="993775" y="1844055"/>
            <a:ext cx="10210800" cy="3483915"/>
            <a:chOff x="1143000" y="2607000"/>
            <a:chExt cx="10210800" cy="3483915"/>
          </a:xfrm>
        </p:grpSpPr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67A4AAF0-41E2-0737-00F7-D3D9A72A83ED}"/>
                </a:ext>
              </a:extLst>
            </p:cNvPr>
            <p:cNvSpPr txBox="1"/>
            <p:nvPr/>
          </p:nvSpPr>
          <p:spPr>
            <a:xfrm>
              <a:off x="4573465" y="4279116"/>
              <a:ext cx="3175000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USA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Azja Południowo-Wschodnia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Europa Zachodnia i Północna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endParaRP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67DE1B75-19EF-C606-CD6A-19BA59BC061D}"/>
                </a:ext>
              </a:extLst>
            </p:cNvPr>
            <p:cNvSpPr txBox="1"/>
            <p:nvPr/>
          </p:nvSpPr>
          <p:spPr>
            <a:xfrm>
              <a:off x="1143000" y="2609826"/>
              <a:ext cx="43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01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E9C91DAB-2F38-FCF0-C705-4364215D8099}"/>
                </a:ext>
              </a:extLst>
            </p:cNvPr>
            <p:cNvSpPr txBox="1"/>
            <p:nvPr/>
          </p:nvSpPr>
          <p:spPr>
            <a:xfrm>
              <a:off x="1143981" y="3045142"/>
              <a:ext cx="29991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dirty="0">
                  <a:solidFill>
                    <a:srgbClr val="003954"/>
                  </a:solidFill>
                  <a:latin typeface="Playfair Display" pitchFamily="2" charset="-18"/>
                  <a:cs typeface="CordiaUPC" panose="020B0502040204020203" pitchFamily="34" charset="-34"/>
                </a:rPr>
                <a:t>Generowanie zapytań inwestycyjnych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E77A9E3E-3C14-9791-6283-27D80FD1D4B3}"/>
                </a:ext>
              </a:extLst>
            </p:cNvPr>
            <p:cNvSpPr txBox="1"/>
            <p:nvPr/>
          </p:nvSpPr>
          <p:spPr>
            <a:xfrm>
              <a:off x="1143000" y="4742341"/>
              <a:ext cx="3175000" cy="1348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Invest in Pomerania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AI Pomerania &amp; </a:t>
              </a:r>
              <a:r>
                <a:rPr lang="pl-PL" sz="1400" dirty="0" err="1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Aviation</a:t>
              </a: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 Hub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Come2pomerania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Pomorska Baza Startupów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A470A370-023A-CB54-7D9B-7B5542813A69}"/>
                </a:ext>
              </a:extLst>
            </p:cNvPr>
            <p:cNvSpPr txBox="1"/>
            <p:nvPr/>
          </p:nvSpPr>
          <p:spPr>
            <a:xfrm>
              <a:off x="4660900" y="2609826"/>
              <a:ext cx="43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02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98E3B3B6-4417-F7B4-158F-8D67FA0B39D9}"/>
                </a:ext>
              </a:extLst>
            </p:cNvPr>
            <p:cNvSpPr txBox="1"/>
            <p:nvPr/>
          </p:nvSpPr>
          <p:spPr>
            <a:xfrm>
              <a:off x="8178800" y="3902771"/>
              <a:ext cx="3175000" cy="1348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pozyskiwanie talentów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platforma rekrutacyjna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Invest in Pomerania </a:t>
              </a:r>
              <a:r>
                <a:rPr lang="pl-PL" sz="1400" dirty="0" err="1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Academy</a:t>
              </a:r>
              <a:endPara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endParaRP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AEFA8EFB-72F6-693B-CC23-7C6D62DD4045}"/>
                </a:ext>
              </a:extLst>
            </p:cNvPr>
            <p:cNvSpPr txBox="1"/>
            <p:nvPr/>
          </p:nvSpPr>
          <p:spPr>
            <a:xfrm>
              <a:off x="8458200" y="2607000"/>
              <a:ext cx="43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solidFill>
                    <a:srgbClr val="003954"/>
                  </a:solidFill>
                  <a:latin typeface="Montserrat Medium" pitchFamily="2" charset="-18"/>
                  <a:cs typeface="CordiaUPC" panose="020B0502040204020203" pitchFamily="34" charset="-34"/>
                </a:rPr>
                <a:t>03</a:t>
              </a:r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E435CA8-88A7-7B60-D93F-4D04ECCDD671}"/>
              </a:ext>
            </a:extLst>
          </p:cNvPr>
          <p:cNvSpPr txBox="1"/>
          <p:nvPr/>
        </p:nvSpPr>
        <p:spPr>
          <a:xfrm>
            <a:off x="4511675" y="2264612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Kierunki działania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044C0CC-929C-70DC-FD59-33FDF6DC1F5D}"/>
              </a:ext>
            </a:extLst>
          </p:cNvPr>
          <p:cNvSpPr txBox="1"/>
          <p:nvPr/>
        </p:nvSpPr>
        <p:spPr>
          <a:xfrm>
            <a:off x="8308975" y="2264612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Talenty</a:t>
            </a:r>
          </a:p>
        </p:txBody>
      </p:sp>
    </p:spTree>
    <p:extLst>
      <p:ext uri="{BB962C8B-B14F-4D97-AF65-F5344CB8AC3E}">
        <p14:creationId xmlns:p14="http://schemas.microsoft.com/office/powerpoint/2010/main" val="1277587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4475D32-E578-A69A-4FC6-CC90E3565CF6}"/>
              </a:ext>
            </a:extLst>
          </p:cNvPr>
          <p:cNvSpPr txBox="1"/>
          <p:nvPr/>
        </p:nvSpPr>
        <p:spPr>
          <a:xfrm>
            <a:off x="-861217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2023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0D7575-A643-DE3D-38AF-036393E0914B}"/>
              </a:ext>
            </a:extLst>
          </p:cNvPr>
          <p:cNvSpPr txBox="1"/>
          <p:nvPr/>
        </p:nvSpPr>
        <p:spPr>
          <a:xfrm>
            <a:off x="6631783" y="4425982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53581F1-25D6-8850-E66F-CFDB804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8EA538-4FF0-863E-A10A-5B33D47B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A743C36-E14F-2E8B-51DF-2208598B5E2B}"/>
              </a:ext>
            </a:extLst>
          </p:cNvPr>
          <p:cNvSpPr txBox="1"/>
          <p:nvPr/>
        </p:nvSpPr>
        <p:spPr>
          <a:xfrm>
            <a:off x="917575" y="2189357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Granty dla MŚP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6B2EB8B-D518-9C3A-D6C8-633F60CB5DF0}"/>
              </a:ext>
            </a:extLst>
          </p:cNvPr>
          <p:cNvSpPr txBox="1"/>
          <p:nvPr/>
        </p:nvSpPr>
        <p:spPr>
          <a:xfrm>
            <a:off x="917575" y="3429000"/>
            <a:ext cx="3175000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produkcja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logistyka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OZE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5561F2F-76FC-9225-A15D-9CB7D5CCEB6B}"/>
              </a:ext>
            </a:extLst>
          </p:cNvPr>
          <p:cNvSpPr txBox="1"/>
          <p:nvPr/>
        </p:nvSpPr>
        <p:spPr>
          <a:xfrm>
            <a:off x="917575" y="1771626"/>
            <a:ext cx="43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04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E0C6A2F-F898-0999-6EA1-869A3E83C2D0}"/>
              </a:ext>
            </a:extLst>
          </p:cNvPr>
          <p:cNvSpPr txBox="1"/>
          <p:nvPr/>
        </p:nvSpPr>
        <p:spPr>
          <a:xfrm>
            <a:off x="4435475" y="3487830"/>
            <a:ext cx="3175000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raporty sektorowe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badanie klimatu inwestycyjnego (co 2 lata)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4E1DA88-D948-AB3C-6AF1-E84C4E7986F9}"/>
              </a:ext>
            </a:extLst>
          </p:cNvPr>
          <p:cNvSpPr txBox="1"/>
          <p:nvPr/>
        </p:nvSpPr>
        <p:spPr>
          <a:xfrm>
            <a:off x="4435475" y="1771626"/>
            <a:ext cx="43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05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DE220E2-6938-C06E-1732-3818DFFF6B35}"/>
              </a:ext>
            </a:extLst>
          </p:cNvPr>
          <p:cNvSpPr txBox="1"/>
          <p:nvPr/>
        </p:nvSpPr>
        <p:spPr>
          <a:xfrm>
            <a:off x="8232775" y="2186531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System informacji geograficznej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4E41EA6-50A6-294F-0358-DC4EFD7A583F}"/>
              </a:ext>
            </a:extLst>
          </p:cNvPr>
          <p:cNvSpPr txBox="1"/>
          <p:nvPr/>
        </p:nvSpPr>
        <p:spPr>
          <a:xfrm>
            <a:off x="8232775" y="3941704"/>
            <a:ext cx="3175000" cy="1348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baza terenów inwestycyjnych</a:t>
            </a:r>
            <a:endParaRPr lang="pl-PL" sz="900" dirty="0">
              <a:solidFill>
                <a:srgbClr val="003954"/>
              </a:solidFill>
              <a:latin typeface="Montserrat Medium" pitchFamily="2" charset="-18"/>
              <a:cs typeface="CordiaUPC" panose="020B0502040204020203" pitchFamily="34" charset="-3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wsparcie w obsłudze inwestorów oraz w promocji gospodarczej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E5BFACE-89CB-6A9E-16B3-09139F88BE4A}"/>
              </a:ext>
            </a:extLst>
          </p:cNvPr>
          <p:cNvSpPr txBox="1"/>
          <p:nvPr/>
        </p:nvSpPr>
        <p:spPr>
          <a:xfrm>
            <a:off x="8232775" y="1768800"/>
            <a:ext cx="43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06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27878B3-55B8-A62C-AFAD-FAD1724C820F}"/>
              </a:ext>
            </a:extLst>
          </p:cNvPr>
          <p:cNvSpPr txBox="1"/>
          <p:nvPr/>
        </p:nvSpPr>
        <p:spPr>
          <a:xfrm>
            <a:off x="4435475" y="2186531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Analizy gospodarcze</a:t>
            </a:r>
          </a:p>
        </p:txBody>
      </p:sp>
    </p:spTree>
    <p:extLst>
      <p:ext uri="{BB962C8B-B14F-4D97-AF65-F5344CB8AC3E}">
        <p14:creationId xmlns:p14="http://schemas.microsoft.com/office/powerpoint/2010/main" val="3271711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4475D32-E578-A69A-4FC6-CC90E3565CF6}"/>
              </a:ext>
            </a:extLst>
          </p:cNvPr>
          <p:cNvSpPr txBox="1"/>
          <p:nvPr/>
        </p:nvSpPr>
        <p:spPr>
          <a:xfrm>
            <a:off x="-861217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2023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0D7575-A643-DE3D-38AF-036393E0914B}"/>
              </a:ext>
            </a:extLst>
          </p:cNvPr>
          <p:cNvSpPr txBox="1"/>
          <p:nvPr/>
        </p:nvSpPr>
        <p:spPr>
          <a:xfrm>
            <a:off x="6631783" y="4425982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53581F1-25D6-8850-E66F-CFDB804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8EA538-4FF0-863E-A10A-5B33D47B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A743C36-E14F-2E8B-51DF-2208598B5E2B}"/>
              </a:ext>
            </a:extLst>
          </p:cNvPr>
          <p:cNvSpPr txBox="1"/>
          <p:nvPr/>
        </p:nvSpPr>
        <p:spPr>
          <a:xfrm>
            <a:off x="1108075" y="2890391"/>
            <a:ext cx="261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Współpraca w sektorach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5561F2F-76FC-9225-A15D-9CB7D5CCEB6B}"/>
              </a:ext>
            </a:extLst>
          </p:cNvPr>
          <p:cNvSpPr txBox="1"/>
          <p:nvPr/>
        </p:nvSpPr>
        <p:spPr>
          <a:xfrm>
            <a:off x="1108075" y="2472660"/>
            <a:ext cx="43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07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4E1DA88-D948-AB3C-6AF1-E84C4E7986F9}"/>
              </a:ext>
            </a:extLst>
          </p:cNvPr>
          <p:cNvSpPr txBox="1"/>
          <p:nvPr/>
        </p:nvSpPr>
        <p:spPr>
          <a:xfrm>
            <a:off x="4625975" y="2472660"/>
            <a:ext cx="43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08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DE220E2-6938-C06E-1732-3818DFFF6B35}"/>
              </a:ext>
            </a:extLst>
          </p:cNvPr>
          <p:cNvSpPr txBox="1"/>
          <p:nvPr/>
        </p:nvSpPr>
        <p:spPr>
          <a:xfrm>
            <a:off x="8423275" y="2887565"/>
            <a:ext cx="261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Współpraca z uczelniami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E5BFACE-89CB-6A9E-16B3-09139F88BE4A}"/>
              </a:ext>
            </a:extLst>
          </p:cNvPr>
          <p:cNvSpPr txBox="1"/>
          <p:nvPr/>
        </p:nvSpPr>
        <p:spPr>
          <a:xfrm>
            <a:off x="8423275" y="2469834"/>
            <a:ext cx="43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09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21AC980-9508-13A7-D5E2-69F6C19BDA59}"/>
              </a:ext>
            </a:extLst>
          </p:cNvPr>
          <p:cNvSpPr txBox="1"/>
          <p:nvPr/>
        </p:nvSpPr>
        <p:spPr>
          <a:xfrm>
            <a:off x="4625975" y="2887565"/>
            <a:ext cx="261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03954"/>
                </a:solidFill>
                <a:latin typeface="Playfair Display" pitchFamily="2" charset="-18"/>
                <a:cs typeface="CordiaUPC" panose="020B0502040204020203" pitchFamily="34" charset="-34"/>
              </a:rPr>
              <a:t>Współpraca z MŚP</a:t>
            </a:r>
          </a:p>
        </p:txBody>
      </p:sp>
    </p:spTree>
    <p:extLst>
      <p:ext uri="{BB962C8B-B14F-4D97-AF65-F5344CB8AC3E}">
        <p14:creationId xmlns:p14="http://schemas.microsoft.com/office/powerpoint/2010/main" val="150908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4475D32-E578-A69A-4FC6-CC90E3565CF6}"/>
              </a:ext>
            </a:extLst>
          </p:cNvPr>
          <p:cNvSpPr txBox="1"/>
          <p:nvPr/>
        </p:nvSpPr>
        <p:spPr>
          <a:xfrm rot="16200000">
            <a:off x="-2296042" y="2321006"/>
            <a:ext cx="62645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8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04.2011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0D7575-A643-DE3D-38AF-036393E0914B}"/>
              </a:ext>
            </a:extLst>
          </p:cNvPr>
          <p:cNvSpPr txBox="1"/>
          <p:nvPr/>
        </p:nvSpPr>
        <p:spPr>
          <a:xfrm rot="16200000">
            <a:off x="7826337" y="2506045"/>
            <a:ext cx="62645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8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04.2023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52B4AC-341A-A802-1D5E-17B1A20642B5}"/>
              </a:ext>
            </a:extLst>
          </p:cNvPr>
          <p:cNvCxnSpPr>
            <a:cxnSpLocks/>
          </p:cNvCxnSpPr>
          <p:nvPr/>
        </p:nvCxnSpPr>
        <p:spPr>
          <a:xfrm>
            <a:off x="1733550" y="2280651"/>
            <a:ext cx="0" cy="33782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D4E1D6E3-8E2D-C719-0189-FEFEA2FF8FF8}"/>
              </a:ext>
            </a:extLst>
          </p:cNvPr>
          <p:cNvCxnSpPr>
            <a:cxnSpLocks/>
          </p:cNvCxnSpPr>
          <p:nvPr/>
        </p:nvCxnSpPr>
        <p:spPr>
          <a:xfrm>
            <a:off x="5223510" y="2280651"/>
            <a:ext cx="0" cy="33782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F90A001A-340A-F58A-9390-8C6AF8160931}"/>
              </a:ext>
            </a:extLst>
          </p:cNvPr>
          <p:cNvCxnSpPr>
            <a:cxnSpLocks/>
          </p:cNvCxnSpPr>
          <p:nvPr/>
        </p:nvCxnSpPr>
        <p:spPr>
          <a:xfrm>
            <a:off x="6968490" y="2280651"/>
            <a:ext cx="0" cy="33782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5C404346-050C-42B3-2058-C07C9759E7F0}"/>
              </a:ext>
            </a:extLst>
          </p:cNvPr>
          <p:cNvCxnSpPr>
            <a:cxnSpLocks/>
          </p:cNvCxnSpPr>
          <p:nvPr/>
        </p:nvCxnSpPr>
        <p:spPr>
          <a:xfrm>
            <a:off x="8713470" y="2280651"/>
            <a:ext cx="0" cy="33782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185A6302-1E1F-758B-CA78-6F524E2FBE11}"/>
              </a:ext>
            </a:extLst>
          </p:cNvPr>
          <p:cNvCxnSpPr>
            <a:cxnSpLocks/>
          </p:cNvCxnSpPr>
          <p:nvPr/>
        </p:nvCxnSpPr>
        <p:spPr>
          <a:xfrm>
            <a:off x="10458450" y="2280651"/>
            <a:ext cx="0" cy="33782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6563AE-BF63-4852-65C2-5551C990DCD0}"/>
              </a:ext>
            </a:extLst>
          </p:cNvPr>
          <p:cNvCxnSpPr>
            <a:cxnSpLocks/>
          </p:cNvCxnSpPr>
          <p:nvPr/>
        </p:nvCxnSpPr>
        <p:spPr>
          <a:xfrm>
            <a:off x="3478530" y="2280651"/>
            <a:ext cx="0" cy="33782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675EB17A-2524-CD27-BC4D-65A4363C88AE}"/>
              </a:ext>
            </a:extLst>
          </p:cNvPr>
          <p:cNvCxnSpPr/>
          <p:nvPr/>
        </p:nvCxnSpPr>
        <p:spPr>
          <a:xfrm>
            <a:off x="1733550" y="3969751"/>
            <a:ext cx="8724900" cy="0"/>
          </a:xfrm>
          <a:prstGeom prst="line">
            <a:avLst/>
          </a:prstGeom>
          <a:ln w="38100">
            <a:solidFill>
              <a:srgbClr val="003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a 35">
            <a:extLst>
              <a:ext uri="{FF2B5EF4-FFF2-40B4-BE49-F238E27FC236}">
                <a16:creationId xmlns:a16="http://schemas.microsoft.com/office/drawing/2014/main" id="{B5D5B304-01DE-B337-F14C-1EF1AF54272B}"/>
              </a:ext>
            </a:extLst>
          </p:cNvPr>
          <p:cNvGrpSpPr/>
          <p:nvPr/>
        </p:nvGrpSpPr>
        <p:grpSpPr>
          <a:xfrm>
            <a:off x="6594281" y="4247034"/>
            <a:ext cx="3723265" cy="1812068"/>
            <a:chOff x="6472708" y="3706283"/>
            <a:chExt cx="3723265" cy="1812068"/>
          </a:xfrm>
        </p:grpSpPr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C614664D-14EE-A57E-1762-1B8E55857C50}"/>
                </a:ext>
              </a:extLst>
            </p:cNvPr>
            <p:cNvSpPr txBox="1"/>
            <p:nvPr/>
          </p:nvSpPr>
          <p:spPr>
            <a:xfrm>
              <a:off x="6472708" y="3706283"/>
              <a:ext cx="37232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7200" i="1" dirty="0">
                  <a:solidFill>
                    <a:srgbClr val="003954"/>
                  </a:solidFill>
                  <a:latin typeface="Playfair Display Black" pitchFamily="2" charset="-18"/>
                  <a:cs typeface="CordiaUPC" panose="020B0502040204020203" pitchFamily="34" charset="-34"/>
                </a:rPr>
                <a:t>1 518</a:t>
              </a: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3DF1105E-0195-17B3-6EDE-8A782D114736}"/>
                </a:ext>
              </a:extLst>
            </p:cNvPr>
            <p:cNvSpPr txBox="1"/>
            <p:nvPr/>
          </p:nvSpPr>
          <p:spPr>
            <a:xfrm>
              <a:off x="6957344" y="4995131"/>
              <a:ext cx="2489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003954"/>
                  </a:solidFill>
                  <a:latin typeface="Montserrat SemiBold" pitchFamily="2" charset="-18"/>
                  <a:cs typeface="CordiaUPC" panose="020B0502040204020203" pitchFamily="34" charset="-34"/>
                </a:rPr>
                <a:t>ZAPYTAŃ INWESTORSKICH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E21B787-405F-13E6-24F9-C8C02A6FB1D0}"/>
              </a:ext>
            </a:extLst>
          </p:cNvPr>
          <p:cNvGrpSpPr/>
          <p:nvPr/>
        </p:nvGrpSpPr>
        <p:grpSpPr>
          <a:xfrm>
            <a:off x="2732233" y="1397675"/>
            <a:ext cx="2115850" cy="2031325"/>
            <a:chOff x="865629" y="856924"/>
            <a:chExt cx="1917305" cy="2031325"/>
          </a:xfrm>
        </p:grpSpPr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E3D50F93-AC1E-11B3-AA95-A32397550D99}"/>
                </a:ext>
              </a:extLst>
            </p:cNvPr>
            <p:cNvSpPr txBox="1"/>
            <p:nvPr/>
          </p:nvSpPr>
          <p:spPr>
            <a:xfrm>
              <a:off x="943468" y="856924"/>
              <a:ext cx="176162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200" i="1" dirty="0">
                  <a:solidFill>
                    <a:srgbClr val="003954"/>
                  </a:solidFill>
                  <a:latin typeface="Playfair Display Black" pitchFamily="2" charset="-18"/>
                  <a:cs typeface="CordiaUPC" panose="020B0502040204020203" pitchFamily="34" charset="-34"/>
                </a:rPr>
                <a:t>179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6D798F16-C21E-EAB3-BB28-D979260F89D3}"/>
                </a:ext>
              </a:extLst>
            </p:cNvPr>
            <p:cNvSpPr txBox="1"/>
            <p:nvPr/>
          </p:nvSpPr>
          <p:spPr>
            <a:xfrm>
              <a:off x="865629" y="2365029"/>
              <a:ext cx="1917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003954"/>
                  </a:solidFill>
                  <a:latin typeface="Montserrat SemiBold" pitchFamily="2" charset="-18"/>
                  <a:cs typeface="CordiaUPC" panose="020B0502040204020203" pitchFamily="34" charset="-34"/>
                </a:rPr>
                <a:t>UKOŃCZONYCH</a:t>
              </a:r>
            </a:p>
            <a:p>
              <a:pPr algn="ctr"/>
              <a:r>
                <a:rPr lang="pl-PL" sz="1400" dirty="0">
                  <a:solidFill>
                    <a:srgbClr val="003954"/>
                  </a:solidFill>
                  <a:latin typeface="Montserrat SemiBold" pitchFamily="2" charset="-18"/>
                  <a:cs typeface="CordiaUPC" panose="020B0502040204020203" pitchFamily="34" charset="-34"/>
                </a:rPr>
                <a:t>PROJEKTÓW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8C60C698-FAFF-CF66-B83A-C1391B7472F3}"/>
              </a:ext>
            </a:extLst>
          </p:cNvPr>
          <p:cNvGrpSpPr/>
          <p:nvPr/>
        </p:nvGrpSpPr>
        <p:grpSpPr>
          <a:xfrm>
            <a:off x="6029591" y="1347178"/>
            <a:ext cx="4852644" cy="2064939"/>
            <a:chOff x="3233081" y="823310"/>
            <a:chExt cx="4852644" cy="2064939"/>
          </a:xfrm>
        </p:grpSpPr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D9AFF377-A0DE-0C6D-0750-46DA491BB9ED}"/>
                </a:ext>
              </a:extLst>
            </p:cNvPr>
            <p:cNvSpPr txBox="1"/>
            <p:nvPr/>
          </p:nvSpPr>
          <p:spPr>
            <a:xfrm>
              <a:off x="3233081" y="823310"/>
              <a:ext cx="485264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200" i="1" dirty="0">
                  <a:solidFill>
                    <a:srgbClr val="003954"/>
                  </a:solidFill>
                  <a:latin typeface="Playfair Display Black" pitchFamily="2" charset="-18"/>
                  <a:cs typeface="CordiaUPC" panose="020B0502040204020203" pitchFamily="34" charset="-34"/>
                </a:rPr>
                <a:t>23,6 tys.</a:t>
              </a:r>
            </a:p>
          </p:txBody>
        </p: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395DA62C-3E95-DB73-8CC4-4A66B4A3F017}"/>
                </a:ext>
              </a:extLst>
            </p:cNvPr>
            <p:cNvSpPr txBox="1"/>
            <p:nvPr/>
          </p:nvSpPr>
          <p:spPr>
            <a:xfrm>
              <a:off x="4276872" y="2365029"/>
              <a:ext cx="23985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003954"/>
                  </a:solidFill>
                  <a:latin typeface="Montserrat SemiBold" pitchFamily="2" charset="-18"/>
                  <a:cs typeface="CordiaUPC" panose="020B0502040204020203" pitchFamily="34" charset="-34"/>
                </a:rPr>
                <a:t>MIEJSC PRACY</a:t>
              </a:r>
            </a:p>
            <a:p>
              <a:pPr algn="ctr"/>
              <a:r>
                <a:rPr lang="pl-PL" sz="1400" dirty="0">
                  <a:solidFill>
                    <a:srgbClr val="003954"/>
                  </a:solidFill>
                  <a:latin typeface="Montserrat SemiBold" pitchFamily="2" charset="-18"/>
                  <a:cs typeface="CordiaUPC" panose="020B0502040204020203" pitchFamily="34" charset="-34"/>
                </a:rPr>
                <a:t>(EFEKT BEZPOŚREDNI)</a:t>
              </a:r>
            </a:p>
          </p:txBody>
        </p:sp>
      </p:grpSp>
      <p:pic>
        <p:nvPicPr>
          <p:cNvPr id="37" name="Obraz 36">
            <a:extLst>
              <a:ext uri="{FF2B5EF4-FFF2-40B4-BE49-F238E27FC236}">
                <a16:creationId xmlns:a16="http://schemas.microsoft.com/office/drawing/2014/main" id="{78FCE1B1-84D8-73F3-EDFC-D8331368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742ED6B-0F11-7A56-0813-6F510377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C07249D-DC4F-18C5-1825-DE7F1182C0D6}"/>
              </a:ext>
            </a:extLst>
          </p:cNvPr>
          <p:cNvSpPr txBox="1"/>
          <p:nvPr/>
        </p:nvSpPr>
        <p:spPr>
          <a:xfrm>
            <a:off x="357532" y="481766"/>
            <a:ext cx="343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12 LAT INVEST IN POMERANIA</a:t>
            </a:r>
            <a:endParaRPr lang="pl-PL" sz="1400" dirty="0">
              <a:solidFill>
                <a:srgbClr val="FF0000"/>
              </a:solidFill>
              <a:latin typeface="Montserrat Medium" pitchFamily="2" charset="-18"/>
              <a:cs typeface="CordiaUPC" panose="020B0502040204020203" pitchFamily="34" charset="-34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F2C888C-A4A9-3A7C-8B7E-B13F4890DB94}"/>
              </a:ext>
            </a:extLst>
          </p:cNvPr>
          <p:cNvSpPr txBox="1"/>
          <p:nvPr/>
        </p:nvSpPr>
        <p:spPr>
          <a:xfrm>
            <a:off x="1988625" y="4148635"/>
            <a:ext cx="3723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i="1" dirty="0">
                <a:solidFill>
                  <a:srgbClr val="003954"/>
                </a:solidFill>
                <a:latin typeface="Playfair Display Black" pitchFamily="2" charset="-18"/>
                <a:cs typeface="CordiaUPC" panose="020B0502040204020203" pitchFamily="34" charset="-34"/>
              </a:rPr>
              <a:t>480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1C9C4A-C229-758C-EDA9-897B632BDF95}"/>
              </a:ext>
            </a:extLst>
          </p:cNvPr>
          <p:cNvSpPr txBox="1"/>
          <p:nvPr/>
        </p:nvSpPr>
        <p:spPr>
          <a:xfrm>
            <a:off x="2527869" y="5418077"/>
            <a:ext cx="2489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rgbClr val="003954"/>
                </a:solidFill>
                <a:latin typeface="Montserrat SemiBold" pitchFamily="2" charset="-18"/>
                <a:cs typeface="CordiaUPC" panose="020B0502040204020203" pitchFamily="34" charset="-34"/>
              </a:rPr>
              <a:t>WYDARZEŃ PROMOCYJNYCH</a:t>
            </a:r>
          </a:p>
        </p:txBody>
      </p:sp>
    </p:spTree>
    <p:extLst>
      <p:ext uri="{BB962C8B-B14F-4D97-AF65-F5344CB8AC3E}">
        <p14:creationId xmlns:p14="http://schemas.microsoft.com/office/powerpoint/2010/main" val="428730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9A8B0AD2-11A0-3766-B855-5B07F1D39F95}"/>
              </a:ext>
            </a:extLst>
          </p:cNvPr>
          <p:cNvSpPr txBox="1"/>
          <p:nvPr/>
        </p:nvSpPr>
        <p:spPr>
          <a:xfrm>
            <a:off x="-861217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chemeClr val="bg1">
                    <a:alpha val="5000"/>
                  </a:scheme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1A76198-B81D-7B22-47F7-F111831A8E22}"/>
              </a:ext>
            </a:extLst>
          </p:cNvPr>
          <p:cNvSpPr txBox="1"/>
          <p:nvPr/>
        </p:nvSpPr>
        <p:spPr>
          <a:xfrm>
            <a:off x="6631783" y="4425982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chemeClr val="bg1">
                    <a:alpha val="5000"/>
                  </a:scheme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2027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33FF2368-3394-1406-C767-2A88E3B10D09}"/>
              </a:ext>
            </a:extLst>
          </p:cNvPr>
          <p:cNvCxnSpPr>
            <a:cxnSpLocks/>
          </p:cNvCxnSpPr>
          <p:nvPr/>
        </p:nvCxnSpPr>
        <p:spPr>
          <a:xfrm>
            <a:off x="3901021" y="1503241"/>
            <a:ext cx="0" cy="4719626"/>
          </a:xfrm>
          <a:prstGeom prst="line">
            <a:avLst/>
          </a:prstGeom>
          <a:ln w="12700">
            <a:solidFill>
              <a:schemeClr val="bg1">
                <a:lumMod val="8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6A72A78-40A2-D3EC-828E-542D7C79B06C}"/>
              </a:ext>
            </a:extLst>
          </p:cNvPr>
          <p:cNvSpPr txBox="1"/>
          <p:nvPr/>
        </p:nvSpPr>
        <p:spPr>
          <a:xfrm>
            <a:off x="948417" y="1223267"/>
            <a:ext cx="176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i="1" dirty="0">
                <a:solidFill>
                  <a:schemeClr val="bg1"/>
                </a:solidFill>
                <a:latin typeface="Playfair Display Black" pitchFamily="2" charset="-18"/>
                <a:cs typeface="CordiaUPC" panose="020B0502040204020203" pitchFamily="34" charset="-34"/>
              </a:rPr>
              <a:t>80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F4EA788-B8EB-69CA-C3BE-1969E9247423}"/>
              </a:ext>
            </a:extLst>
          </p:cNvPr>
          <p:cNvSpPr txBox="1"/>
          <p:nvPr/>
        </p:nvSpPr>
        <p:spPr>
          <a:xfrm>
            <a:off x="634046" y="2816229"/>
            <a:ext cx="2390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Montserrat SemiBold" pitchFamily="2" charset="-18"/>
                <a:cs typeface="CordiaUPC" panose="020B0502040204020203" pitchFamily="34" charset="-34"/>
              </a:rPr>
              <a:t>INWESTYCJI </a:t>
            </a:r>
          </a:p>
          <a:p>
            <a:pPr algn="ctr"/>
            <a:r>
              <a:rPr lang="pl-PL" sz="1400" dirty="0">
                <a:solidFill>
                  <a:schemeClr val="bg1"/>
                </a:solidFill>
                <a:latin typeface="Montserrat SemiBold" pitchFamily="2" charset="-18"/>
                <a:cs typeface="CordiaUPC" panose="020B0502040204020203" pitchFamily="34" charset="-34"/>
              </a:rPr>
              <a:t>W SEKTORY OPARTE NA TECHNOLOGII I WIEDZY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2D13297-05B5-F12B-AC83-D87DDB4F7EE4}"/>
              </a:ext>
            </a:extLst>
          </p:cNvPr>
          <p:cNvSpPr txBox="1"/>
          <p:nvPr/>
        </p:nvSpPr>
        <p:spPr>
          <a:xfrm>
            <a:off x="3847533" y="1188124"/>
            <a:ext cx="44969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200" i="1" dirty="0">
                <a:solidFill>
                  <a:schemeClr val="bg1"/>
                </a:solidFill>
                <a:latin typeface="Playfair Display Black" pitchFamily="2" charset="-18"/>
                <a:cs typeface="CordiaUPC" panose="020B0502040204020203" pitchFamily="34" charset="-34"/>
              </a:rPr>
              <a:t>10 000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84FBA29-3C42-771D-2DAB-C15C4F2763EB}"/>
              </a:ext>
            </a:extLst>
          </p:cNvPr>
          <p:cNvSpPr txBox="1"/>
          <p:nvPr/>
        </p:nvSpPr>
        <p:spPr>
          <a:xfrm>
            <a:off x="4803023" y="2811453"/>
            <a:ext cx="2339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Montserrat SemiBold" pitchFamily="2" charset="-18"/>
                <a:cs typeface="CordiaUPC" panose="020B0502040204020203" pitchFamily="34" charset="-34"/>
              </a:rPr>
              <a:t>WYSOKIEJ JAKOŚĆI NOWYCH MIEJSC PRACY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71A2355-AC01-502B-F2D5-0E05D14431D6}"/>
              </a:ext>
            </a:extLst>
          </p:cNvPr>
          <p:cNvSpPr txBox="1"/>
          <p:nvPr/>
        </p:nvSpPr>
        <p:spPr>
          <a:xfrm>
            <a:off x="8884469" y="1165028"/>
            <a:ext cx="23676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200" i="1" dirty="0">
                <a:solidFill>
                  <a:schemeClr val="bg1"/>
                </a:solidFill>
                <a:latin typeface="Playfair Display Black" pitchFamily="2" charset="-18"/>
                <a:cs typeface="CordiaUPC" panose="020B0502040204020203" pitchFamily="34" charset="-34"/>
              </a:rPr>
              <a:t>25%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378EC0B-E5DE-17E7-2287-96D0A3D96A88}"/>
              </a:ext>
            </a:extLst>
          </p:cNvPr>
          <p:cNvSpPr txBox="1"/>
          <p:nvPr/>
        </p:nvSpPr>
        <p:spPr>
          <a:xfrm>
            <a:off x="8473520" y="2828223"/>
            <a:ext cx="3189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Montserrat SemiBold" pitchFamily="2" charset="-18"/>
                <a:cs typeface="CordiaUPC" panose="020B0502040204020203" pitchFamily="34" charset="-34"/>
              </a:rPr>
              <a:t>OBECNYCH INWESTORÓW DOKONA ROZWOJU DZIAŁALNOŚCI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916E02F-4BD2-0CF4-CE2F-2036F1643872}"/>
              </a:ext>
            </a:extLst>
          </p:cNvPr>
          <p:cNvSpPr txBox="1"/>
          <p:nvPr/>
        </p:nvSpPr>
        <p:spPr>
          <a:xfrm>
            <a:off x="4058207" y="4244385"/>
            <a:ext cx="3829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i="1" dirty="0">
                <a:solidFill>
                  <a:schemeClr val="bg1"/>
                </a:solidFill>
                <a:latin typeface="Playfair Display Black" pitchFamily="2" charset="-18"/>
                <a:cs typeface="CordiaUPC" panose="020B0502040204020203" pitchFamily="34" charset="-34"/>
              </a:rPr>
              <a:t>3 000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90E65ED-3A2F-2880-72C4-817762D63A72}"/>
              </a:ext>
            </a:extLst>
          </p:cNvPr>
          <p:cNvSpPr txBox="1"/>
          <p:nvPr/>
        </p:nvSpPr>
        <p:spPr>
          <a:xfrm>
            <a:off x="4227868" y="5626702"/>
            <a:ext cx="3489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Montserrat SemiBold" pitchFamily="2" charset="-18"/>
                <a:cs typeface="CordiaUPC" panose="020B0502040204020203" pitchFamily="34" charset="-34"/>
              </a:rPr>
              <a:t>OSÓB PRZEKWALIFIKUJE SIĘ </a:t>
            </a:r>
          </a:p>
          <a:p>
            <a:pPr algn="ctr"/>
            <a:r>
              <a:rPr lang="pl-PL" sz="1400" dirty="0">
                <a:solidFill>
                  <a:schemeClr val="bg1"/>
                </a:solidFill>
                <a:latin typeface="Montserrat SemiBold" pitchFamily="2" charset="-18"/>
                <a:cs typeface="CordiaUPC" panose="020B0502040204020203" pitchFamily="34" charset="-34"/>
              </a:rPr>
              <a:t>I ZNAJDZIE PRACĘ W SEKTORACH PRIORYTEETOWYCH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67A1B79-6487-A636-6331-9D16881286B3}"/>
              </a:ext>
            </a:extLst>
          </p:cNvPr>
          <p:cNvSpPr txBox="1"/>
          <p:nvPr/>
        </p:nvSpPr>
        <p:spPr>
          <a:xfrm>
            <a:off x="8772969" y="4010443"/>
            <a:ext cx="25992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200" i="1" dirty="0">
                <a:solidFill>
                  <a:schemeClr val="bg1"/>
                </a:solidFill>
                <a:latin typeface="Playfair Display Black" pitchFamily="2" charset="-18"/>
                <a:cs typeface="CordiaUPC" panose="020B0502040204020203" pitchFamily="34" charset="-34"/>
              </a:rPr>
              <a:t>25%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E7BF74E-DDCF-2A47-434B-F9716CCA043F}"/>
              </a:ext>
            </a:extLst>
          </p:cNvPr>
          <p:cNvSpPr txBox="1"/>
          <p:nvPr/>
        </p:nvSpPr>
        <p:spPr>
          <a:xfrm>
            <a:off x="8471038" y="5606301"/>
            <a:ext cx="3345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Montserrat SemiBold" pitchFamily="2" charset="-18"/>
                <a:cs typeface="CordiaUPC" panose="020B0502040204020203" pitchFamily="34" charset="-34"/>
              </a:rPr>
              <a:t>WZROST POWIĄZAŃ MIĘDZY INWESTORAMI A ŚRODOWISKIEM AKADEMICKIM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C7D7C78-D221-A44A-DAAF-693B4578C95E}"/>
              </a:ext>
            </a:extLst>
          </p:cNvPr>
          <p:cNvSpPr txBox="1"/>
          <p:nvPr/>
        </p:nvSpPr>
        <p:spPr>
          <a:xfrm>
            <a:off x="758179" y="3947319"/>
            <a:ext cx="23676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200" i="1" dirty="0">
                <a:solidFill>
                  <a:schemeClr val="bg1"/>
                </a:solidFill>
                <a:latin typeface="Playfair Display Black" pitchFamily="2" charset="-18"/>
                <a:cs typeface="CordiaUPC" panose="020B0502040204020203" pitchFamily="34" charset="-34"/>
              </a:rPr>
              <a:t>25%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AEB268F-144A-ECD5-79AB-E19C5D6D07E5}"/>
              </a:ext>
            </a:extLst>
          </p:cNvPr>
          <p:cNvSpPr txBox="1"/>
          <p:nvPr/>
        </p:nvSpPr>
        <p:spPr>
          <a:xfrm>
            <a:off x="449626" y="5606301"/>
            <a:ext cx="2984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Montserrat SemiBold" pitchFamily="2" charset="-18"/>
                <a:cs typeface="CordiaUPC" panose="020B0502040204020203" pitchFamily="34" charset="-34"/>
              </a:rPr>
              <a:t>WZROST POWIĄZAŃ MIĘDZY INWESTORAMI A FIRMAMI LOKALNYMI</a:t>
            </a:r>
          </a:p>
        </p:txBody>
      </p:sp>
      <p:cxnSp>
        <p:nvCxnSpPr>
          <p:cNvPr id="31" name="Łącznik prosty 30">
            <a:extLst>
              <a:ext uri="{FF2B5EF4-FFF2-40B4-BE49-F238E27FC236}">
                <a16:creationId xmlns:a16="http://schemas.microsoft.com/office/drawing/2014/main" id="{4FAF7067-BE85-0E53-0B23-29F02D478718}"/>
              </a:ext>
            </a:extLst>
          </p:cNvPr>
          <p:cNvCxnSpPr>
            <a:cxnSpLocks/>
          </p:cNvCxnSpPr>
          <p:nvPr/>
        </p:nvCxnSpPr>
        <p:spPr>
          <a:xfrm flipH="1">
            <a:off x="1061800" y="4012697"/>
            <a:ext cx="1648246" cy="0"/>
          </a:xfrm>
          <a:prstGeom prst="line">
            <a:avLst/>
          </a:prstGeom>
          <a:ln w="12700">
            <a:solidFill>
              <a:schemeClr val="bg1">
                <a:lumMod val="8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276AA974-570B-EEAD-1DC5-584B138868C5}"/>
              </a:ext>
            </a:extLst>
          </p:cNvPr>
          <p:cNvCxnSpPr>
            <a:cxnSpLocks/>
          </p:cNvCxnSpPr>
          <p:nvPr/>
        </p:nvCxnSpPr>
        <p:spPr>
          <a:xfrm>
            <a:off x="8180921" y="1503241"/>
            <a:ext cx="0" cy="4719626"/>
          </a:xfrm>
          <a:prstGeom prst="line">
            <a:avLst/>
          </a:prstGeom>
          <a:ln w="12700">
            <a:solidFill>
              <a:schemeClr val="bg1">
                <a:lumMod val="8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2140A1F4-5E14-865E-A561-80ABBE7EAE6A}"/>
              </a:ext>
            </a:extLst>
          </p:cNvPr>
          <p:cNvCxnSpPr>
            <a:cxnSpLocks/>
          </p:cNvCxnSpPr>
          <p:nvPr/>
        </p:nvCxnSpPr>
        <p:spPr>
          <a:xfrm flipH="1">
            <a:off x="5148686" y="4010443"/>
            <a:ext cx="1648246" cy="0"/>
          </a:xfrm>
          <a:prstGeom prst="line">
            <a:avLst/>
          </a:prstGeom>
          <a:ln w="12700">
            <a:solidFill>
              <a:schemeClr val="bg1">
                <a:lumMod val="8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28F0CAE2-6665-EB9A-5EAA-CBDC83B4D162}"/>
              </a:ext>
            </a:extLst>
          </p:cNvPr>
          <p:cNvCxnSpPr>
            <a:cxnSpLocks/>
          </p:cNvCxnSpPr>
          <p:nvPr/>
        </p:nvCxnSpPr>
        <p:spPr>
          <a:xfrm flipH="1">
            <a:off x="9387489" y="4010443"/>
            <a:ext cx="1648246" cy="0"/>
          </a:xfrm>
          <a:prstGeom prst="line">
            <a:avLst/>
          </a:prstGeom>
          <a:ln w="12700">
            <a:solidFill>
              <a:schemeClr val="bg1">
                <a:lumMod val="8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az 41">
            <a:extLst>
              <a:ext uri="{FF2B5EF4-FFF2-40B4-BE49-F238E27FC236}">
                <a16:creationId xmlns:a16="http://schemas.microsoft.com/office/drawing/2014/main" id="{5058FC71-08ED-E485-112C-B5178E4EB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8B0FFDE8-176C-9972-945C-EC6A74F92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3000" y="465920"/>
            <a:ext cx="1641153" cy="619031"/>
          </a:xfrm>
          <a:prstGeom prst="rect">
            <a:avLst/>
          </a:prstGeom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9162B9C-79DB-98A3-7619-30649C058E91}"/>
              </a:ext>
            </a:extLst>
          </p:cNvPr>
          <p:cNvSpPr txBox="1"/>
          <p:nvPr/>
        </p:nvSpPr>
        <p:spPr>
          <a:xfrm>
            <a:off x="357532" y="481766"/>
            <a:ext cx="343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Montserrat Medium" pitchFamily="2" charset="-18"/>
                <a:cs typeface="CordiaUPC" panose="020B0502040204020203" pitchFamily="34" charset="-34"/>
              </a:rPr>
              <a:t>GŁÓWNE KPI NA 2027</a:t>
            </a:r>
          </a:p>
        </p:txBody>
      </p:sp>
    </p:spTree>
    <p:extLst>
      <p:ext uri="{BB962C8B-B14F-4D97-AF65-F5344CB8AC3E}">
        <p14:creationId xmlns:p14="http://schemas.microsoft.com/office/powerpoint/2010/main" val="1182660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53581F1-25D6-8850-E66F-CFDB804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8EA538-4FF0-863E-A10A-5B33D47B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A1487C0-176F-D8DF-F15C-342AB3AB8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25" y="1461811"/>
            <a:ext cx="3337849" cy="441998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5A2A7FC-F034-054D-B64F-E594BE7E4ED8}"/>
              </a:ext>
            </a:extLst>
          </p:cNvPr>
          <p:cNvSpPr txBox="1"/>
          <p:nvPr/>
        </p:nvSpPr>
        <p:spPr>
          <a:xfrm>
            <a:off x="4865228" y="268120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RAPORT BANKU ŚWIATOWEGO do zapoznania się na stronie Invest in Pomerania: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https://investinpomerania.pl/baza-wiedzy/raport-banku-swiatowego/</a:t>
            </a:r>
          </a:p>
        </p:txBody>
      </p:sp>
    </p:spTree>
    <p:extLst>
      <p:ext uri="{BB962C8B-B14F-4D97-AF65-F5344CB8AC3E}">
        <p14:creationId xmlns:p14="http://schemas.microsoft.com/office/powerpoint/2010/main" val="208795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E59563A-A06B-7288-FA37-CA95BB166B7B}"/>
              </a:ext>
            </a:extLst>
          </p:cNvPr>
          <p:cNvSpPr txBox="1"/>
          <p:nvPr/>
        </p:nvSpPr>
        <p:spPr>
          <a:xfrm>
            <a:off x="2730893" y="3013501"/>
            <a:ext cx="6730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Playfair Display Medium" pitchFamily="2" charset="-18"/>
                <a:cs typeface="CordiaUPC" panose="020B0502040204020203" pitchFamily="34" charset="-34"/>
              </a:rPr>
              <a:t>Dziękuję za uwagę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A8B0AD2-11A0-3766-B855-5B07F1D39F95}"/>
              </a:ext>
            </a:extLst>
          </p:cNvPr>
          <p:cNvSpPr txBox="1"/>
          <p:nvPr/>
        </p:nvSpPr>
        <p:spPr>
          <a:xfrm>
            <a:off x="-861217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chemeClr val="bg1">
                    <a:alpha val="5000"/>
                  </a:scheme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1A76198-B81D-7B22-47F7-F111831A8E22}"/>
              </a:ext>
            </a:extLst>
          </p:cNvPr>
          <p:cNvSpPr txBox="1"/>
          <p:nvPr/>
        </p:nvSpPr>
        <p:spPr>
          <a:xfrm>
            <a:off x="6631783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chemeClr val="bg1">
                    <a:alpha val="5000"/>
                  </a:scheme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2027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3311227F-2A8B-FBE3-F84C-1129907ACD12}"/>
              </a:ext>
            </a:extLst>
          </p:cNvPr>
          <p:cNvGrpSpPr/>
          <p:nvPr/>
        </p:nvGrpSpPr>
        <p:grpSpPr>
          <a:xfrm>
            <a:off x="2830778" y="1325480"/>
            <a:ext cx="6530444" cy="1059127"/>
            <a:chOff x="3258873" y="1325480"/>
            <a:chExt cx="6530444" cy="1059127"/>
          </a:xfrm>
        </p:grpSpPr>
        <p:pic>
          <p:nvPicPr>
            <p:cNvPr id="3" name="Grafika 2">
              <a:extLst>
                <a:ext uri="{FF2B5EF4-FFF2-40B4-BE49-F238E27FC236}">
                  <a16:creationId xmlns:a16="http://schemas.microsoft.com/office/drawing/2014/main" id="{AE255164-9F13-608A-202C-9D22EA141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33925" y="1700349"/>
              <a:ext cx="2724150" cy="606911"/>
            </a:xfrm>
            <a:prstGeom prst="rect">
              <a:avLst/>
            </a:prstGeom>
          </p:spPr>
        </p:pic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6B8B78A1-6F38-6407-85BD-93DB387D0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873" y="1325480"/>
              <a:ext cx="1059127" cy="1059127"/>
            </a:xfrm>
            <a:prstGeom prst="rect">
              <a:avLst/>
            </a:prstGeom>
          </p:spPr>
        </p:pic>
        <p:pic>
          <p:nvPicPr>
            <p:cNvPr id="16" name="Obraz 15" descr="Obraz zawierający tekst, znak, zrzut ekranu&#10;&#10;Opis wygenerowany automatycznie">
              <a:extLst>
                <a:ext uri="{FF2B5EF4-FFF2-40B4-BE49-F238E27FC236}">
                  <a16:creationId xmlns:a16="http://schemas.microsoft.com/office/drawing/2014/main" id="{9502C40F-4E57-926C-592E-4281DDB9B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00" y="1596065"/>
              <a:ext cx="1915317" cy="722444"/>
            </a:xfrm>
            <a:prstGeom prst="rect">
              <a:avLst/>
            </a:prstGeom>
          </p:spPr>
        </p:pic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BB0EF32B-B3DC-49BA-75F9-2FDAA59F45BC}"/>
              </a:ext>
            </a:extLst>
          </p:cNvPr>
          <p:cNvSpPr/>
          <p:nvPr/>
        </p:nvSpPr>
        <p:spPr>
          <a:xfrm>
            <a:off x="0" y="5820901"/>
            <a:ext cx="12192000" cy="103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938F0FDF-0DDF-8195-D7E5-6D5E8001B9BF}"/>
              </a:ext>
            </a:extLst>
          </p:cNvPr>
          <p:cNvGrpSpPr/>
          <p:nvPr/>
        </p:nvGrpSpPr>
        <p:grpSpPr>
          <a:xfrm>
            <a:off x="2014939" y="6007843"/>
            <a:ext cx="8162122" cy="663212"/>
            <a:chOff x="2210869" y="6007843"/>
            <a:chExt cx="8162122" cy="663212"/>
          </a:xfrm>
        </p:grpSpPr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857964AF-8B0A-1D04-C8DD-7B98566F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46811" y="6078424"/>
              <a:ext cx="2026180" cy="522051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58C393B4-7F7F-9581-680D-7EA1F10F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10869" y="6007843"/>
              <a:ext cx="1414462" cy="663212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025818F5-0B6E-0B43-7E42-41E8D6BA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51547" y="6107224"/>
              <a:ext cx="1490663" cy="447933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8E6F37B5-E7F7-B231-0BD5-6A44CA2B1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68426" y="6107224"/>
              <a:ext cx="2552170" cy="470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8180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8FCE1B1-84D8-73F3-EDFC-D8331368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742ED6B-0F11-7A56-0813-6F510377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C07249D-DC4F-18C5-1825-DE7F1182C0D6}"/>
              </a:ext>
            </a:extLst>
          </p:cNvPr>
          <p:cNvSpPr txBox="1"/>
          <p:nvPr/>
        </p:nvSpPr>
        <p:spPr>
          <a:xfrm>
            <a:off x="357531" y="481766"/>
            <a:ext cx="422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WSPÓŁPRACA Z GRUPĄ BANKU ŚWIATOWEGO (WBG)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9C1FE-B661-F149-9A46-DF86AFE6ED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403" y="1535357"/>
            <a:ext cx="2909298" cy="55519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91A1E81-520F-C059-EB57-38308C1E09E6}"/>
              </a:ext>
            </a:extLst>
          </p:cNvPr>
          <p:cNvSpPr txBox="1">
            <a:spLocks/>
          </p:cNvSpPr>
          <p:nvPr/>
        </p:nvSpPr>
        <p:spPr>
          <a:xfrm>
            <a:off x="712176" y="1886959"/>
            <a:ext cx="10325937" cy="442913"/>
          </a:xfrm>
          <a:prstGeom prst="rect">
            <a:avLst/>
          </a:prstGeom>
        </p:spPr>
        <p:txBody>
          <a:bodyPr/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>
              <a:spcAft>
                <a:spcPts val="1200"/>
              </a:spcAft>
              <a:tabLst>
                <a:tab pos="6400800" algn="l"/>
              </a:tabLst>
            </a:pPr>
            <a:endParaRPr lang="pl-PL" sz="1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  <a:tabLst>
                <a:tab pos="6400800" algn="l"/>
              </a:tabLst>
            </a:pPr>
            <a:r>
              <a:rPr lang="pl-PL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 1.</a:t>
            </a:r>
            <a:r>
              <a:rPr lang="pl-PL" sz="1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RAPORT WPŁYWU (IMPACT REPORT)</a:t>
            </a:r>
          </a:p>
          <a:p>
            <a:pPr algn="l">
              <a:spcAft>
                <a:spcPts val="1200"/>
              </a:spcAft>
              <a:tabLst>
                <a:tab pos="6400800" algn="l"/>
              </a:tabLst>
            </a:pP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Ewaluacja działań Invest in Pomerania w latach 2011-2022 / </a:t>
            </a:r>
            <a:r>
              <a:rPr lang="pl-PL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Ocena wpływu działań </a:t>
            </a:r>
            <a:r>
              <a:rPr lang="pl-PL" sz="1800" b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IiP</a:t>
            </a:r>
            <a:r>
              <a:rPr lang="pl-PL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gospodarkę regionu</a:t>
            </a: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Wywiady z firmami zagranicznymi i lokalnymi</a:t>
            </a:r>
          </a:p>
          <a:p>
            <a:pPr algn="l">
              <a:spcAft>
                <a:spcPts val="1200"/>
              </a:spcAft>
              <a:tabLst>
                <a:tab pos="6400800" algn="l"/>
              </a:tabLst>
            </a:pP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Porównanie Invest in Pomerania z najlepszymi IPA (Investment </a:t>
            </a:r>
            <a:r>
              <a:rPr lang="pl-PL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Agencies</a:t>
            </a: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>
              <a:spcAft>
                <a:spcPts val="1200"/>
              </a:spcAft>
              <a:tabLst>
                <a:tab pos="6400800" algn="l"/>
              </a:tabLst>
            </a:pPr>
            <a:endParaRPr lang="pl-PL" sz="1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  <a:tabLst>
                <a:tab pos="6400800" algn="l"/>
              </a:tabLst>
            </a:pPr>
            <a:r>
              <a:rPr lang="pl-PL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 2. </a:t>
            </a:r>
            <a:r>
              <a:rPr lang="pl-PL" sz="1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WKŁAD DO STRATEGII NA LATA 2023-2027</a:t>
            </a:r>
          </a:p>
          <a:p>
            <a:pPr algn="l">
              <a:spcAft>
                <a:spcPts val="1200"/>
              </a:spcAft>
              <a:tabLst>
                <a:tab pos="6400800" algn="l"/>
              </a:tabLst>
            </a:pP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mega-trendów w gospodarce światowej pod kątem BIZ / </a:t>
            </a:r>
            <a:r>
              <a:rPr lang="pl-PL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 sektorów – wybór sektorów do „aktywnego” namierzania (sektory priorytetowe) / </a:t>
            </a: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i kluczowe wskaźniki (KPI)</a:t>
            </a:r>
            <a:endParaRPr lang="pl-PL" sz="18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  <a:tabLst>
                <a:tab pos="6400800" algn="l"/>
              </a:tabLst>
            </a:pP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Propozycja kluczowych celów i działań na lata 2023-2027</a:t>
            </a:r>
            <a:endParaRPr lang="en-US" sz="18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23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8FCE1B1-84D8-73F3-EDFC-D8331368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742ED6B-0F11-7A56-0813-6F510377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C07249D-DC4F-18C5-1825-DE7F1182C0D6}"/>
              </a:ext>
            </a:extLst>
          </p:cNvPr>
          <p:cNvSpPr txBox="1"/>
          <p:nvPr/>
        </p:nvSpPr>
        <p:spPr>
          <a:xfrm>
            <a:off x="357531" y="481766"/>
            <a:ext cx="4728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MEGA-TRENDY KSZTAŁTUJĄCE BIZ NA ŚWIECIE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F6DEC76-E6CA-E12D-4004-01A07D9293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0332263"/>
              </p:ext>
            </p:extLst>
          </p:nvPr>
        </p:nvGraphicFramePr>
        <p:xfrm>
          <a:off x="1084841" y="1687009"/>
          <a:ext cx="5775575" cy="4102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19">
            <a:extLst>
              <a:ext uri="{FF2B5EF4-FFF2-40B4-BE49-F238E27FC236}">
                <a16:creationId xmlns:a16="http://schemas.microsoft.com/office/drawing/2014/main" id="{483040A4-EF53-B803-1BA0-451F4C14B600}"/>
              </a:ext>
            </a:extLst>
          </p:cNvPr>
          <p:cNvSpPr txBox="1"/>
          <p:nvPr/>
        </p:nvSpPr>
        <p:spPr>
          <a:xfrm>
            <a:off x="625649" y="2513921"/>
            <a:ext cx="191068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Zmiany klimatyczne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0602875D-B62B-052F-458D-0005DA0563B9}"/>
              </a:ext>
            </a:extLst>
          </p:cNvPr>
          <p:cNvSpPr txBox="1"/>
          <p:nvPr/>
        </p:nvSpPr>
        <p:spPr>
          <a:xfrm>
            <a:off x="2263115" y="1838228"/>
            <a:ext cx="19106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COVID</a:t>
            </a: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19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C54A3AC8-979A-53EF-0FC1-4DD385E4957C}"/>
              </a:ext>
            </a:extLst>
          </p:cNvPr>
          <p:cNvSpPr txBox="1"/>
          <p:nvPr/>
        </p:nvSpPr>
        <p:spPr>
          <a:xfrm>
            <a:off x="5741297" y="3843843"/>
            <a:ext cx="19106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Wojna w Ukrainie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71E0E9B9-DB70-2F35-3039-ADDE851130B2}"/>
              </a:ext>
            </a:extLst>
          </p:cNvPr>
          <p:cNvSpPr txBox="1"/>
          <p:nvPr/>
        </p:nvSpPr>
        <p:spPr>
          <a:xfrm>
            <a:off x="5484263" y="5388318"/>
            <a:ext cx="19106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Inflacja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450AA0ED-C8D6-F00D-69DA-2ED9488B113E}"/>
              </a:ext>
            </a:extLst>
          </p:cNvPr>
          <p:cNvSpPr txBox="1"/>
          <p:nvPr/>
        </p:nvSpPr>
        <p:spPr>
          <a:xfrm>
            <a:off x="742083" y="4972819"/>
            <a:ext cx="191068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Rosnący protekcjonizm i zmiana modelu BIZ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BB16CCA-1BFC-A2EC-7166-552EE9077433}"/>
              </a:ext>
            </a:extLst>
          </p:cNvPr>
          <p:cNvSpPr txBox="1"/>
          <p:nvPr/>
        </p:nvSpPr>
        <p:spPr>
          <a:xfrm>
            <a:off x="8136114" y="1766350"/>
            <a:ext cx="3585542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</a:pPr>
            <a:r>
              <a:rPr lang="pl-PL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Globalne mega-trendy i procesy mają wpływ na kształt i przepływy BIZ na świecie</a:t>
            </a:r>
          </a:p>
          <a:p>
            <a:pPr marL="0" indent="0">
              <a:spcBef>
                <a:spcPts val="1800"/>
              </a:spcBef>
            </a:pPr>
            <a:endParaRPr lang="pl-PL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Zmiany w zakresie:</a:t>
            </a:r>
          </a:p>
          <a:p>
            <a:pPr marL="285750" indent="-28575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Geografii BIZ</a:t>
            </a:r>
          </a:p>
          <a:p>
            <a:pPr marL="285750" indent="-28575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Sposobu dokonywania inwestycji</a:t>
            </a:r>
          </a:p>
          <a:p>
            <a:pPr marL="285750" indent="-28575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Sektorów dokonujących inwestycji</a:t>
            </a:r>
            <a:endParaRPr lang="pl-PL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</a:pPr>
            <a:endParaRPr lang="en-US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20D7575-A643-DE3D-38AF-036393E0914B}"/>
              </a:ext>
            </a:extLst>
          </p:cNvPr>
          <p:cNvSpPr txBox="1"/>
          <p:nvPr/>
        </p:nvSpPr>
        <p:spPr>
          <a:xfrm>
            <a:off x="6631783" y="4425982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2027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4475D32-E578-A69A-4FC6-CC90E3565CF6}"/>
              </a:ext>
            </a:extLst>
          </p:cNvPr>
          <p:cNvSpPr txBox="1"/>
          <p:nvPr/>
        </p:nvSpPr>
        <p:spPr>
          <a:xfrm>
            <a:off x="-861217" y="-1296977"/>
            <a:ext cx="62645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900" dirty="0">
                <a:solidFill>
                  <a:srgbClr val="003954">
                    <a:alpha val="5000"/>
                  </a:srgbClr>
                </a:solidFill>
                <a:latin typeface="Playfair Display SemiBold" pitchFamily="2" charset="-18"/>
                <a:cs typeface="CordiaUPC" panose="020B0502040204020203" pitchFamily="34" charset="-34"/>
              </a:rPr>
              <a:t>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58B5A-E506-B86A-E1AA-0FB6AA447057}"/>
              </a:ext>
            </a:extLst>
          </p:cNvPr>
          <p:cNvSpPr txBox="1">
            <a:spLocks/>
          </p:cNvSpPr>
          <p:nvPr/>
        </p:nvSpPr>
        <p:spPr>
          <a:xfrm>
            <a:off x="849685" y="551860"/>
            <a:ext cx="3191866" cy="49891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pl-PL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rozwojowe województwa pomorskiego</a:t>
            </a:r>
            <a:endParaRPr lang="en-US" sz="18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25">
            <a:extLst>
              <a:ext uri="{FF2B5EF4-FFF2-40B4-BE49-F238E27FC236}">
                <a16:creationId xmlns:a16="http://schemas.microsoft.com/office/drawing/2014/main" id="{5D4E5552-04C2-FCF9-051A-BED0221711FF}"/>
              </a:ext>
            </a:extLst>
          </p:cNvPr>
          <p:cNvGrpSpPr/>
          <p:nvPr/>
        </p:nvGrpSpPr>
        <p:grpSpPr>
          <a:xfrm>
            <a:off x="4032892" y="978225"/>
            <a:ext cx="2464102" cy="731634"/>
            <a:chOff x="2732" y="605743"/>
            <a:chExt cx="1451791" cy="580716"/>
          </a:xfrm>
          <a:solidFill>
            <a:schemeClr val="accent5">
              <a:lumMod val="75000"/>
            </a:schemeClr>
          </a:solidFill>
        </p:grpSpPr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3B59E4B2-5739-8645-B8D4-4AD972739AB3}"/>
                </a:ext>
              </a:extLst>
            </p:cNvPr>
            <p:cNvSpPr/>
            <p:nvPr/>
          </p:nvSpPr>
          <p:spPr>
            <a:xfrm>
              <a:off x="2732" y="605743"/>
              <a:ext cx="1451791" cy="580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27">
              <a:extLst>
                <a:ext uri="{FF2B5EF4-FFF2-40B4-BE49-F238E27FC236}">
                  <a16:creationId xmlns:a16="http://schemas.microsoft.com/office/drawing/2014/main" id="{2D67BADC-539B-39BE-DF47-54D8FCFA4701}"/>
                </a:ext>
              </a:extLst>
            </p:cNvPr>
            <p:cNvSpPr txBox="1"/>
            <p:nvPr/>
          </p:nvSpPr>
          <p:spPr>
            <a:xfrm>
              <a:off x="2732" y="605743"/>
              <a:ext cx="1451791" cy="5807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Konkurencyjna gospodarka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>
            <a:extLst>
              <a:ext uri="{FF2B5EF4-FFF2-40B4-BE49-F238E27FC236}">
                <a16:creationId xmlns:a16="http://schemas.microsoft.com/office/drawing/2014/main" id="{2B2F5264-53DD-10C0-3F4D-E2BEAF90DF48}"/>
              </a:ext>
            </a:extLst>
          </p:cNvPr>
          <p:cNvGrpSpPr/>
          <p:nvPr/>
        </p:nvGrpSpPr>
        <p:grpSpPr>
          <a:xfrm>
            <a:off x="6600467" y="986567"/>
            <a:ext cx="2464102" cy="731634"/>
            <a:chOff x="2732" y="605743"/>
            <a:chExt cx="1451791" cy="580716"/>
          </a:xfrm>
          <a:solidFill>
            <a:schemeClr val="accent5">
              <a:lumMod val="75000"/>
            </a:schemeClr>
          </a:solidFill>
        </p:grpSpPr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4F40B46A-C43C-1BAD-0651-CCFB2C28BF86}"/>
                </a:ext>
              </a:extLst>
            </p:cNvPr>
            <p:cNvSpPr/>
            <p:nvPr/>
          </p:nvSpPr>
          <p:spPr>
            <a:xfrm>
              <a:off x="2732" y="605743"/>
              <a:ext cx="1451791" cy="580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CC2E9439-3E56-B877-A044-F37030DB4D4B}"/>
                </a:ext>
              </a:extLst>
            </p:cNvPr>
            <p:cNvSpPr txBox="1"/>
            <p:nvPr/>
          </p:nvSpPr>
          <p:spPr>
            <a:xfrm>
              <a:off x="2732" y="605743"/>
              <a:ext cx="1451791" cy="5807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Atrakcyjny rynek pracy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31">
            <a:extLst>
              <a:ext uri="{FF2B5EF4-FFF2-40B4-BE49-F238E27FC236}">
                <a16:creationId xmlns:a16="http://schemas.microsoft.com/office/drawing/2014/main" id="{43C6E770-533B-CD8E-D0D5-0F9B6BD19BDE}"/>
              </a:ext>
            </a:extLst>
          </p:cNvPr>
          <p:cNvGrpSpPr/>
          <p:nvPr/>
        </p:nvGrpSpPr>
        <p:grpSpPr>
          <a:xfrm>
            <a:off x="9195824" y="985275"/>
            <a:ext cx="2464102" cy="731634"/>
            <a:chOff x="2732" y="605743"/>
            <a:chExt cx="1451791" cy="580716"/>
          </a:xfrm>
          <a:solidFill>
            <a:schemeClr val="accent5">
              <a:lumMod val="75000"/>
            </a:schemeClr>
          </a:solidFill>
        </p:grpSpPr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8C5AD2FC-CFEF-DEB0-9C72-69BBDA28FF7B}"/>
                </a:ext>
              </a:extLst>
            </p:cNvPr>
            <p:cNvSpPr/>
            <p:nvPr/>
          </p:nvSpPr>
          <p:spPr>
            <a:xfrm>
              <a:off x="2732" y="605743"/>
              <a:ext cx="1451791" cy="580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FAA268D-0A3E-5C02-460B-363F5BB91504}"/>
                </a:ext>
              </a:extLst>
            </p:cNvPr>
            <p:cNvSpPr txBox="1"/>
            <p:nvPr/>
          </p:nvSpPr>
          <p:spPr>
            <a:xfrm>
              <a:off x="2732" y="605743"/>
              <a:ext cx="1451791" cy="5807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Silna oferta turystyczna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Isosceles Triangle 34">
            <a:extLst>
              <a:ext uri="{FF2B5EF4-FFF2-40B4-BE49-F238E27FC236}">
                <a16:creationId xmlns:a16="http://schemas.microsoft.com/office/drawing/2014/main" id="{A352BA64-EE79-4ECA-505C-4C2AD24A4715}"/>
              </a:ext>
            </a:extLst>
          </p:cNvPr>
          <p:cNvSpPr/>
          <p:nvPr/>
        </p:nvSpPr>
        <p:spPr>
          <a:xfrm>
            <a:off x="4172806" y="117184"/>
            <a:ext cx="7319423" cy="804408"/>
          </a:xfrm>
          <a:prstGeom prst="triangle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ODPORNA GOSPODARKA</a:t>
            </a:r>
            <a:b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</a:br>
            <a:endParaRPr kumimoji="0" lang="en-US" sz="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C77659A-1AC8-7AAF-1D5A-F9FB5254E8E3}"/>
              </a:ext>
            </a:extLst>
          </p:cNvPr>
          <p:cNvSpPr txBox="1">
            <a:spLocks/>
          </p:cNvSpPr>
          <p:nvPr/>
        </p:nvSpPr>
        <p:spPr>
          <a:xfrm>
            <a:off x="74066" y="4156134"/>
            <a:ext cx="2120270" cy="49891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pl-PL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strategicznych filarów Invest in Pomerania służących do zwiększenia BIZ w regionie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6">
            <a:extLst>
              <a:ext uri="{FF2B5EF4-FFF2-40B4-BE49-F238E27FC236}">
                <a16:creationId xmlns:a16="http://schemas.microsoft.com/office/drawing/2014/main" id="{21B4E0B4-E2D8-FBD0-1394-2BA9530ACBC3}"/>
              </a:ext>
            </a:extLst>
          </p:cNvPr>
          <p:cNvCxnSpPr/>
          <p:nvPr/>
        </p:nvCxnSpPr>
        <p:spPr>
          <a:xfrm>
            <a:off x="303808" y="3269745"/>
            <a:ext cx="1147612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Isosceles Triangle 37">
            <a:extLst>
              <a:ext uri="{FF2B5EF4-FFF2-40B4-BE49-F238E27FC236}">
                <a16:creationId xmlns:a16="http://schemas.microsoft.com/office/drawing/2014/main" id="{9DA7329B-BF8E-AAAC-038A-118A20401FA1}"/>
              </a:ext>
            </a:extLst>
          </p:cNvPr>
          <p:cNvSpPr/>
          <p:nvPr/>
        </p:nvSpPr>
        <p:spPr>
          <a:xfrm>
            <a:off x="343171" y="3451058"/>
            <a:ext cx="1651316" cy="460134"/>
          </a:xfrm>
          <a:prstGeom prst="triangle">
            <a:avLst/>
          </a:prstGeom>
          <a:solidFill>
            <a:srgbClr val="FFFFFF"/>
          </a:solidFill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37" name="Group 38">
            <a:extLst>
              <a:ext uri="{FF2B5EF4-FFF2-40B4-BE49-F238E27FC236}">
                <a16:creationId xmlns:a16="http://schemas.microsoft.com/office/drawing/2014/main" id="{6EA94E81-E98C-B496-F6F5-A6A570446F04}"/>
              </a:ext>
            </a:extLst>
          </p:cNvPr>
          <p:cNvGrpSpPr/>
          <p:nvPr/>
        </p:nvGrpSpPr>
        <p:grpSpPr>
          <a:xfrm>
            <a:off x="2365802" y="3432031"/>
            <a:ext cx="1496724" cy="580716"/>
            <a:chOff x="2732" y="605743"/>
            <a:chExt cx="1451791" cy="580716"/>
          </a:xfrm>
          <a:solidFill>
            <a:schemeClr val="accent5">
              <a:lumMod val="75000"/>
            </a:schemeClr>
          </a:solidFill>
        </p:grpSpPr>
        <p:sp>
          <p:nvSpPr>
            <p:cNvPr id="38" name="Rectangle 39">
              <a:extLst>
                <a:ext uri="{FF2B5EF4-FFF2-40B4-BE49-F238E27FC236}">
                  <a16:creationId xmlns:a16="http://schemas.microsoft.com/office/drawing/2014/main" id="{B399A3EF-8488-65CC-0D66-8A3A399C9AFD}"/>
                </a:ext>
              </a:extLst>
            </p:cNvPr>
            <p:cNvSpPr/>
            <p:nvPr/>
          </p:nvSpPr>
          <p:spPr>
            <a:xfrm>
              <a:off x="2732" y="605743"/>
              <a:ext cx="1451791" cy="580716"/>
            </a:xfrm>
            <a:prstGeom prst="rect">
              <a:avLst/>
            </a:prstGeom>
            <a:grpFill/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C72E8DBF-F5E5-3CCB-59FB-89F7272E0907}"/>
                </a:ext>
              </a:extLst>
            </p:cNvPr>
            <p:cNvSpPr txBox="1"/>
            <p:nvPr/>
          </p:nvSpPr>
          <p:spPr>
            <a:xfrm>
              <a:off x="2732" y="605743"/>
              <a:ext cx="1451791" cy="5807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Produktywność</a:t>
              </a:r>
              <a:endParaRPr lang="en-US" sz="17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41">
            <a:extLst>
              <a:ext uri="{FF2B5EF4-FFF2-40B4-BE49-F238E27FC236}">
                <a16:creationId xmlns:a16="http://schemas.microsoft.com/office/drawing/2014/main" id="{35C50542-9F47-5F5D-1F56-6C4255D29CEE}"/>
              </a:ext>
            </a:extLst>
          </p:cNvPr>
          <p:cNvGrpSpPr/>
          <p:nvPr/>
        </p:nvGrpSpPr>
        <p:grpSpPr>
          <a:xfrm>
            <a:off x="2365801" y="4001153"/>
            <a:ext cx="1503366" cy="1800272"/>
            <a:chOff x="2732" y="1174865"/>
            <a:chExt cx="1451791" cy="28548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41" name="Rectangle 42">
              <a:extLst>
                <a:ext uri="{FF2B5EF4-FFF2-40B4-BE49-F238E27FC236}">
                  <a16:creationId xmlns:a16="http://schemas.microsoft.com/office/drawing/2014/main" id="{5D746A75-6AB6-9DAF-4492-B42887977B39}"/>
                </a:ext>
              </a:extLst>
            </p:cNvPr>
            <p:cNvSpPr/>
            <p:nvPr/>
          </p:nvSpPr>
          <p:spPr>
            <a:xfrm>
              <a:off x="2732" y="1174865"/>
              <a:ext cx="1451791" cy="2854800"/>
            </a:xfrm>
            <a:prstGeom prst="rect">
              <a:avLst/>
            </a:prstGeom>
            <a:grpFill/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3F09A12A-CE21-B048-AE39-8C25000CD0A4}"/>
                </a:ext>
              </a:extLst>
            </p:cNvPr>
            <p:cNvSpPr txBox="1"/>
            <p:nvPr/>
          </p:nvSpPr>
          <p:spPr>
            <a:xfrm>
              <a:off x="2732" y="1174865"/>
              <a:ext cx="1451791" cy="28548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1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Nacisk na projekty B+R i wysokie technologie</a:t>
              </a:r>
              <a:endParaRPr lang="en-US" sz="11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Powiązania między BIZ a lokalnymi podmiotami</a:t>
              </a:r>
              <a:endParaRPr lang="en-US" sz="1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Partnerstwo ze środowiskiem akademickim i szlifowanie talentów</a:t>
              </a:r>
              <a:endParaRPr lang="en-US" sz="1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4">
            <a:extLst>
              <a:ext uri="{FF2B5EF4-FFF2-40B4-BE49-F238E27FC236}">
                <a16:creationId xmlns:a16="http://schemas.microsoft.com/office/drawing/2014/main" id="{849DA3CC-3129-67DB-F53A-2F3584430B50}"/>
              </a:ext>
            </a:extLst>
          </p:cNvPr>
          <p:cNvGrpSpPr/>
          <p:nvPr/>
        </p:nvGrpSpPr>
        <p:grpSpPr>
          <a:xfrm>
            <a:off x="3956592" y="3426234"/>
            <a:ext cx="1451791" cy="580716"/>
            <a:chOff x="1657774" y="599946"/>
            <a:chExt cx="1451791" cy="580716"/>
          </a:xfrm>
          <a:solidFill>
            <a:schemeClr val="accent5">
              <a:lumMod val="75000"/>
            </a:schemeClr>
          </a:solidFill>
        </p:grpSpPr>
        <p:sp>
          <p:nvSpPr>
            <p:cNvPr id="44" name="Rectangle 45">
              <a:extLst>
                <a:ext uri="{FF2B5EF4-FFF2-40B4-BE49-F238E27FC236}">
                  <a16:creationId xmlns:a16="http://schemas.microsoft.com/office/drawing/2014/main" id="{6503FCF7-8F99-7C4B-9946-DB6C4C7DC534}"/>
                </a:ext>
              </a:extLst>
            </p:cNvPr>
            <p:cNvSpPr/>
            <p:nvPr/>
          </p:nvSpPr>
          <p:spPr>
            <a:xfrm>
              <a:off x="1657774" y="599946"/>
              <a:ext cx="1451791" cy="580716"/>
            </a:xfrm>
            <a:prstGeom prst="rect">
              <a:avLst/>
            </a:prstGeom>
            <a:grpFill/>
          </p:spPr>
          <p:style>
            <a:lnRef idx="2">
              <a:schemeClr val="accent5">
                <a:shade val="80000"/>
                <a:hueOff val="54253"/>
                <a:satOff val="1035"/>
                <a:lumOff val="4571"/>
                <a:alphaOff val="0"/>
              </a:schemeClr>
            </a:lnRef>
            <a:fillRef idx="1">
              <a:schemeClr val="accent5">
                <a:shade val="80000"/>
                <a:hueOff val="54253"/>
                <a:satOff val="1035"/>
                <a:lumOff val="4571"/>
                <a:alphaOff val="0"/>
              </a:schemeClr>
            </a:fillRef>
            <a:effectRef idx="0">
              <a:schemeClr val="accent5">
                <a:shade val="80000"/>
                <a:hueOff val="54253"/>
                <a:satOff val="1035"/>
                <a:lumOff val="45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TextBox 46">
              <a:extLst>
                <a:ext uri="{FF2B5EF4-FFF2-40B4-BE49-F238E27FC236}">
                  <a16:creationId xmlns:a16="http://schemas.microsoft.com/office/drawing/2014/main" id="{D361CB62-B614-F659-CF83-750220E1F5B4}"/>
                </a:ext>
              </a:extLst>
            </p:cNvPr>
            <p:cNvSpPr txBox="1"/>
            <p:nvPr/>
          </p:nvSpPr>
          <p:spPr>
            <a:xfrm>
              <a:off x="1657774" y="599946"/>
              <a:ext cx="1451791" cy="5807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Wartościowe miejsca pracy</a:t>
              </a:r>
              <a:endParaRPr lang="en-US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7">
            <a:extLst>
              <a:ext uri="{FF2B5EF4-FFF2-40B4-BE49-F238E27FC236}">
                <a16:creationId xmlns:a16="http://schemas.microsoft.com/office/drawing/2014/main" id="{D16B8EC9-C268-7F23-EE00-053BB2789728}"/>
              </a:ext>
            </a:extLst>
          </p:cNvPr>
          <p:cNvGrpSpPr/>
          <p:nvPr/>
        </p:nvGrpSpPr>
        <p:grpSpPr>
          <a:xfrm>
            <a:off x="3952603" y="4006950"/>
            <a:ext cx="1455780" cy="1800272"/>
            <a:chOff x="1657774" y="1180662"/>
            <a:chExt cx="1455780" cy="28548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47" name="Rectangle 48">
              <a:extLst>
                <a:ext uri="{FF2B5EF4-FFF2-40B4-BE49-F238E27FC236}">
                  <a16:creationId xmlns:a16="http://schemas.microsoft.com/office/drawing/2014/main" id="{93098809-230A-4C50-3169-895F90F4EDD7}"/>
                </a:ext>
              </a:extLst>
            </p:cNvPr>
            <p:cNvSpPr/>
            <p:nvPr/>
          </p:nvSpPr>
          <p:spPr>
            <a:xfrm>
              <a:off x="1657774" y="1180662"/>
              <a:ext cx="1451791" cy="2854800"/>
            </a:xfrm>
            <a:prstGeom prst="rect">
              <a:avLst/>
            </a:prstGeom>
            <a:grpFill/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TextBox 49">
              <a:extLst>
                <a:ext uri="{FF2B5EF4-FFF2-40B4-BE49-F238E27FC236}">
                  <a16:creationId xmlns:a16="http://schemas.microsoft.com/office/drawing/2014/main" id="{629EC850-6CE1-9373-91F7-A8FE92DE2932}"/>
                </a:ext>
              </a:extLst>
            </p:cNvPr>
            <p:cNvSpPr txBox="1"/>
            <p:nvPr/>
          </p:nvSpPr>
          <p:spPr>
            <a:xfrm>
              <a:off x="1657774" y="1180662"/>
              <a:ext cx="1455780" cy="28548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100" dirty="0">
                  <a:latin typeface="Arial" panose="020B0604020202020204" pitchFamily="34" charset="0"/>
                  <a:cs typeface="Arial" panose="020B0604020202020204" pitchFamily="34" charset="0"/>
                </a:rPr>
                <a:t>Nacisk na wysokopłatne i trwałe miejsca pracy</a:t>
              </a:r>
              <a:endParaRPr lang="en-US" sz="1100" b="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pl-PL" sz="1100" b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Wspieranie rozwoju talentów i pozyskiwanie wykwalifikowanych pracowników z kraju i zagranicy</a:t>
              </a:r>
              <a:endParaRPr lang="en-US" sz="1100" b="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50">
            <a:extLst>
              <a:ext uri="{FF2B5EF4-FFF2-40B4-BE49-F238E27FC236}">
                <a16:creationId xmlns:a16="http://schemas.microsoft.com/office/drawing/2014/main" id="{B396EE28-DBEC-B5AE-ED96-FC11F640C092}"/>
              </a:ext>
            </a:extLst>
          </p:cNvPr>
          <p:cNvGrpSpPr/>
          <p:nvPr/>
        </p:nvGrpSpPr>
        <p:grpSpPr>
          <a:xfrm>
            <a:off x="5471165" y="3426234"/>
            <a:ext cx="1451791" cy="580716"/>
            <a:chOff x="3312816" y="599946"/>
            <a:chExt cx="1451791" cy="580716"/>
          </a:xfrm>
          <a:solidFill>
            <a:schemeClr val="accent5">
              <a:lumMod val="75000"/>
            </a:schemeClr>
          </a:solidFill>
        </p:grpSpPr>
        <p:sp>
          <p:nvSpPr>
            <p:cNvPr id="50" name="Rectangle 51">
              <a:extLst>
                <a:ext uri="{FF2B5EF4-FFF2-40B4-BE49-F238E27FC236}">
                  <a16:creationId xmlns:a16="http://schemas.microsoft.com/office/drawing/2014/main" id="{E6EE382A-3963-E91F-E3A2-403C9F7E865B}"/>
                </a:ext>
              </a:extLst>
            </p:cNvPr>
            <p:cNvSpPr/>
            <p:nvPr/>
          </p:nvSpPr>
          <p:spPr>
            <a:xfrm>
              <a:off x="3312816" y="599946"/>
              <a:ext cx="1451791" cy="580716"/>
            </a:xfrm>
            <a:prstGeom prst="rect">
              <a:avLst/>
            </a:prstGeom>
            <a:grpFill/>
          </p:spPr>
          <p:style>
            <a:lnRef idx="2">
              <a:schemeClr val="accent5">
                <a:shade val="80000"/>
                <a:hueOff val="108505"/>
                <a:satOff val="2070"/>
                <a:lumOff val="9142"/>
                <a:alphaOff val="0"/>
              </a:schemeClr>
            </a:lnRef>
            <a:fillRef idx="1">
              <a:schemeClr val="accent5">
                <a:shade val="80000"/>
                <a:hueOff val="108505"/>
                <a:satOff val="2070"/>
                <a:lumOff val="9142"/>
                <a:alphaOff val="0"/>
              </a:schemeClr>
            </a:fillRef>
            <a:effectRef idx="0">
              <a:schemeClr val="accent5">
                <a:shade val="80000"/>
                <a:hueOff val="108505"/>
                <a:satOff val="2070"/>
                <a:lumOff val="91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TextBox 52">
              <a:extLst>
                <a:ext uri="{FF2B5EF4-FFF2-40B4-BE49-F238E27FC236}">
                  <a16:creationId xmlns:a16="http://schemas.microsoft.com/office/drawing/2014/main" id="{FA71615D-B357-5274-2A36-E275A1289C71}"/>
                </a:ext>
              </a:extLst>
            </p:cNvPr>
            <p:cNvSpPr txBox="1"/>
            <p:nvPr/>
          </p:nvSpPr>
          <p:spPr>
            <a:xfrm>
              <a:off x="3312816" y="599946"/>
              <a:ext cx="1451791" cy="5807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Łańcuch wartości</a:t>
              </a:r>
              <a:endParaRPr lang="en-US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3">
            <a:extLst>
              <a:ext uri="{FF2B5EF4-FFF2-40B4-BE49-F238E27FC236}">
                <a16:creationId xmlns:a16="http://schemas.microsoft.com/office/drawing/2014/main" id="{2D965086-8867-4D12-9D97-7354F7690F50}"/>
              </a:ext>
            </a:extLst>
          </p:cNvPr>
          <p:cNvGrpSpPr/>
          <p:nvPr/>
        </p:nvGrpSpPr>
        <p:grpSpPr>
          <a:xfrm>
            <a:off x="5471165" y="4006950"/>
            <a:ext cx="1451791" cy="1800272"/>
            <a:chOff x="3312816" y="1180662"/>
            <a:chExt cx="1451791" cy="28548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3" name="Rectangle 54">
              <a:extLst>
                <a:ext uri="{FF2B5EF4-FFF2-40B4-BE49-F238E27FC236}">
                  <a16:creationId xmlns:a16="http://schemas.microsoft.com/office/drawing/2014/main" id="{71E953EA-2F08-61B7-EFA1-ED77E19FBB4A}"/>
                </a:ext>
              </a:extLst>
            </p:cNvPr>
            <p:cNvSpPr/>
            <p:nvPr/>
          </p:nvSpPr>
          <p:spPr>
            <a:xfrm>
              <a:off x="3312816" y="1180662"/>
              <a:ext cx="1451791" cy="2854800"/>
            </a:xfrm>
            <a:prstGeom prst="rect">
              <a:avLst/>
            </a:prstGeom>
            <a:grpFill/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TextBox 55">
              <a:extLst>
                <a:ext uri="{FF2B5EF4-FFF2-40B4-BE49-F238E27FC236}">
                  <a16:creationId xmlns:a16="http://schemas.microsoft.com/office/drawing/2014/main" id="{29575887-B763-5FDE-BA87-BDBFA8ADCC88}"/>
                </a:ext>
              </a:extLst>
            </p:cNvPr>
            <p:cNvSpPr txBox="1"/>
            <p:nvPr/>
          </p:nvSpPr>
          <p:spPr>
            <a:xfrm>
              <a:off x="3312816" y="1180662"/>
              <a:ext cx="1451791" cy="28548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Nacisk na BIZ zorientowanych na eksport i efektywnych</a:t>
              </a:r>
              <a:endParaRPr lang="en-US" sz="1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Wspieranie </a:t>
              </a:r>
              <a:r>
                <a:rPr lang="pl-PL" sz="1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klastrowania</a:t>
              </a:r>
              <a:endParaRPr lang="en-US" sz="1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6">
            <a:extLst>
              <a:ext uri="{FF2B5EF4-FFF2-40B4-BE49-F238E27FC236}">
                <a16:creationId xmlns:a16="http://schemas.microsoft.com/office/drawing/2014/main" id="{F08A962A-C841-106E-A0F0-80CDDBBAA425}"/>
              </a:ext>
            </a:extLst>
          </p:cNvPr>
          <p:cNvGrpSpPr/>
          <p:nvPr/>
        </p:nvGrpSpPr>
        <p:grpSpPr>
          <a:xfrm>
            <a:off x="10452684" y="3410413"/>
            <a:ext cx="1451791" cy="580716"/>
            <a:chOff x="8280673" y="461294"/>
            <a:chExt cx="1451791" cy="580716"/>
          </a:xfrm>
        </p:grpSpPr>
        <p:sp>
          <p:nvSpPr>
            <p:cNvPr id="56" name="Rectangle 57">
              <a:extLst>
                <a:ext uri="{FF2B5EF4-FFF2-40B4-BE49-F238E27FC236}">
                  <a16:creationId xmlns:a16="http://schemas.microsoft.com/office/drawing/2014/main" id="{7F3E6CB0-8745-F7BA-2A29-AF221845C049}"/>
                </a:ext>
              </a:extLst>
            </p:cNvPr>
            <p:cNvSpPr/>
            <p:nvPr/>
          </p:nvSpPr>
          <p:spPr>
            <a:xfrm>
              <a:off x="8280673" y="461294"/>
              <a:ext cx="1451791" cy="5807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80000"/>
                <a:hueOff val="162758"/>
                <a:satOff val="3105"/>
                <a:lumOff val="13713"/>
                <a:alphaOff val="0"/>
              </a:schemeClr>
            </a:lnRef>
            <a:fillRef idx="1">
              <a:schemeClr val="accent5">
                <a:shade val="80000"/>
                <a:hueOff val="162758"/>
                <a:satOff val="3105"/>
                <a:lumOff val="13713"/>
                <a:alphaOff val="0"/>
              </a:schemeClr>
            </a:fillRef>
            <a:effectRef idx="0">
              <a:schemeClr val="accent5">
                <a:shade val="80000"/>
                <a:hueOff val="162758"/>
                <a:satOff val="3105"/>
                <a:lumOff val="137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TextBox 58">
              <a:extLst>
                <a:ext uri="{FF2B5EF4-FFF2-40B4-BE49-F238E27FC236}">
                  <a16:creationId xmlns:a16="http://schemas.microsoft.com/office/drawing/2014/main" id="{A6E16293-13D3-CC2C-AD3A-1BDAFBB789F5}"/>
                </a:ext>
              </a:extLst>
            </p:cNvPr>
            <p:cNvSpPr txBox="1"/>
            <p:nvPr/>
          </p:nvSpPr>
          <p:spPr>
            <a:xfrm>
              <a:off x="8280673" y="461294"/>
              <a:ext cx="1451791" cy="58071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Regiony</a:t>
              </a:r>
              <a:endParaRPr lang="en-US" sz="17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9">
            <a:extLst>
              <a:ext uri="{FF2B5EF4-FFF2-40B4-BE49-F238E27FC236}">
                <a16:creationId xmlns:a16="http://schemas.microsoft.com/office/drawing/2014/main" id="{CBCBE4D7-CD35-3C4B-AEAA-C3F29FEC0E1F}"/>
              </a:ext>
            </a:extLst>
          </p:cNvPr>
          <p:cNvGrpSpPr/>
          <p:nvPr/>
        </p:nvGrpSpPr>
        <p:grpSpPr>
          <a:xfrm>
            <a:off x="10452684" y="3991124"/>
            <a:ext cx="1451791" cy="1800272"/>
            <a:chOff x="8280673" y="1042005"/>
            <a:chExt cx="1451791" cy="2854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9" name="Rectangle 60">
              <a:extLst>
                <a:ext uri="{FF2B5EF4-FFF2-40B4-BE49-F238E27FC236}">
                  <a16:creationId xmlns:a16="http://schemas.microsoft.com/office/drawing/2014/main" id="{60782F63-81C1-0E33-4D93-BDC55A012808}"/>
                </a:ext>
              </a:extLst>
            </p:cNvPr>
            <p:cNvSpPr/>
            <p:nvPr/>
          </p:nvSpPr>
          <p:spPr>
            <a:xfrm>
              <a:off x="8280673" y="1042005"/>
              <a:ext cx="1451791" cy="285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TextBox 61">
              <a:extLst>
                <a:ext uri="{FF2B5EF4-FFF2-40B4-BE49-F238E27FC236}">
                  <a16:creationId xmlns:a16="http://schemas.microsoft.com/office/drawing/2014/main" id="{96589B16-A17A-7B83-5879-A115FD000AA1}"/>
                </a:ext>
              </a:extLst>
            </p:cNvPr>
            <p:cNvSpPr txBox="1"/>
            <p:nvPr/>
          </p:nvSpPr>
          <p:spPr>
            <a:xfrm>
              <a:off x="8280673" y="1042005"/>
              <a:ext cx="1451791" cy="285480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Promowanie szans dla BIZ poz</a:t>
              </a:r>
              <a:r>
                <a:rPr lang="pl-PL" sz="1200" dirty="0">
                  <a:latin typeface="Arial" panose="020B0604020202020204" pitchFamily="34" charset="0"/>
                  <a:cs typeface="Arial" panose="020B0604020202020204" pitchFamily="34" charset="0"/>
                </a:rPr>
                <a:t>a Trójmiastem</a:t>
              </a:r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Promowanie powiązań między BIZ a lokalnymi podmiotami</a:t>
              </a:r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2">
            <a:extLst>
              <a:ext uri="{FF2B5EF4-FFF2-40B4-BE49-F238E27FC236}">
                <a16:creationId xmlns:a16="http://schemas.microsoft.com/office/drawing/2014/main" id="{99E72D8B-4603-AC27-D086-8074224A4108}"/>
              </a:ext>
            </a:extLst>
          </p:cNvPr>
          <p:cNvGrpSpPr/>
          <p:nvPr/>
        </p:nvGrpSpPr>
        <p:grpSpPr>
          <a:xfrm>
            <a:off x="7007092" y="3426234"/>
            <a:ext cx="1451791" cy="580716"/>
            <a:chOff x="4957927" y="599946"/>
            <a:chExt cx="1451791" cy="580716"/>
          </a:xfrm>
          <a:solidFill>
            <a:schemeClr val="accent5">
              <a:lumMod val="75000"/>
            </a:schemeClr>
          </a:solidFill>
        </p:grpSpPr>
        <p:sp>
          <p:nvSpPr>
            <p:cNvPr id="62" name="Rectangle 63">
              <a:extLst>
                <a:ext uri="{FF2B5EF4-FFF2-40B4-BE49-F238E27FC236}">
                  <a16:creationId xmlns:a16="http://schemas.microsoft.com/office/drawing/2014/main" id="{C4F986FE-3213-0128-829A-DDA796E8784C}"/>
                </a:ext>
              </a:extLst>
            </p:cNvPr>
            <p:cNvSpPr/>
            <p:nvPr/>
          </p:nvSpPr>
          <p:spPr>
            <a:xfrm>
              <a:off x="4957927" y="599946"/>
              <a:ext cx="1451791" cy="580716"/>
            </a:xfrm>
            <a:prstGeom prst="rect">
              <a:avLst/>
            </a:prstGeom>
            <a:grpFill/>
          </p:spPr>
          <p:style>
            <a:lnRef idx="2">
              <a:schemeClr val="accent5">
                <a:shade val="80000"/>
                <a:hueOff val="217011"/>
                <a:satOff val="4140"/>
                <a:lumOff val="18284"/>
                <a:alphaOff val="0"/>
              </a:schemeClr>
            </a:lnRef>
            <a:fillRef idx="1">
              <a:schemeClr val="accent5">
                <a:shade val="80000"/>
                <a:hueOff val="217011"/>
                <a:satOff val="4140"/>
                <a:lumOff val="18284"/>
                <a:alphaOff val="0"/>
              </a:schemeClr>
            </a:fillRef>
            <a:effectRef idx="0">
              <a:schemeClr val="accent5">
                <a:shade val="80000"/>
                <a:hueOff val="217011"/>
                <a:satOff val="4140"/>
                <a:lumOff val="182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TextBox 64">
              <a:extLst>
                <a:ext uri="{FF2B5EF4-FFF2-40B4-BE49-F238E27FC236}">
                  <a16:creationId xmlns:a16="http://schemas.microsoft.com/office/drawing/2014/main" id="{0CA49E39-47CF-8BE8-53B9-CDF88C104037}"/>
                </a:ext>
              </a:extLst>
            </p:cNvPr>
            <p:cNvSpPr txBox="1"/>
            <p:nvPr/>
          </p:nvSpPr>
          <p:spPr>
            <a:xfrm>
              <a:off x="4957927" y="599946"/>
              <a:ext cx="1451791" cy="5807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Gospodarka niskoemisyjna</a:t>
              </a:r>
              <a:endParaRPr lang="en-US" sz="11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5">
            <a:extLst>
              <a:ext uri="{FF2B5EF4-FFF2-40B4-BE49-F238E27FC236}">
                <a16:creationId xmlns:a16="http://schemas.microsoft.com/office/drawing/2014/main" id="{B5E81FA2-42C3-5E6E-8A5B-2FF37C9565B2}"/>
              </a:ext>
            </a:extLst>
          </p:cNvPr>
          <p:cNvGrpSpPr/>
          <p:nvPr/>
        </p:nvGrpSpPr>
        <p:grpSpPr>
          <a:xfrm>
            <a:off x="7007092" y="4006950"/>
            <a:ext cx="1451791" cy="1770797"/>
            <a:chOff x="4957927" y="1180662"/>
            <a:chExt cx="1451791" cy="28548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728CA9F4-F765-BC56-4C23-0000C5AF0C9F}"/>
                </a:ext>
              </a:extLst>
            </p:cNvPr>
            <p:cNvSpPr/>
            <p:nvPr/>
          </p:nvSpPr>
          <p:spPr>
            <a:xfrm>
              <a:off x="4957927" y="1180662"/>
              <a:ext cx="1451791" cy="2854800"/>
            </a:xfrm>
            <a:prstGeom prst="rect">
              <a:avLst/>
            </a:prstGeom>
            <a:grpFill/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TextBox 67">
              <a:extLst>
                <a:ext uri="{FF2B5EF4-FFF2-40B4-BE49-F238E27FC236}">
                  <a16:creationId xmlns:a16="http://schemas.microsoft.com/office/drawing/2014/main" id="{7367A3B0-0E6D-B457-3080-4AAFAD07FEA7}"/>
                </a:ext>
              </a:extLst>
            </p:cNvPr>
            <p:cNvSpPr txBox="1"/>
            <p:nvPr/>
          </p:nvSpPr>
          <p:spPr>
            <a:xfrm>
              <a:off x="4957927" y="1180662"/>
              <a:ext cx="1451791" cy="26632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Nacisk na BIZ wykorzystujące zielone/niskoemisyjne źródła energii</a:t>
              </a:r>
              <a:endParaRPr lang="en-US" sz="1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pl-PL" sz="1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Wsparcie zastosowania lub produkcji czystych technologii oraz BIZ w OZE</a:t>
              </a:r>
              <a:endParaRPr lang="en-US" sz="1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8">
            <a:extLst>
              <a:ext uri="{FF2B5EF4-FFF2-40B4-BE49-F238E27FC236}">
                <a16:creationId xmlns:a16="http://schemas.microsoft.com/office/drawing/2014/main" id="{FB0F3BD9-9B96-1928-F645-9E736FE8DFA8}"/>
              </a:ext>
            </a:extLst>
          </p:cNvPr>
          <p:cNvGrpSpPr/>
          <p:nvPr/>
        </p:nvGrpSpPr>
        <p:grpSpPr>
          <a:xfrm>
            <a:off x="8928375" y="3399696"/>
            <a:ext cx="1451791" cy="580716"/>
            <a:chOff x="6346928" y="559760"/>
            <a:chExt cx="1451791" cy="580716"/>
          </a:xfrm>
          <a:solidFill>
            <a:schemeClr val="accent4"/>
          </a:solidFill>
        </p:grpSpPr>
        <p:sp>
          <p:nvSpPr>
            <p:cNvPr id="68" name="Rectangle 69">
              <a:extLst>
                <a:ext uri="{FF2B5EF4-FFF2-40B4-BE49-F238E27FC236}">
                  <a16:creationId xmlns:a16="http://schemas.microsoft.com/office/drawing/2014/main" id="{5E95488D-FD80-2B8C-C4B7-B21BD45C4220}"/>
                </a:ext>
              </a:extLst>
            </p:cNvPr>
            <p:cNvSpPr/>
            <p:nvPr/>
          </p:nvSpPr>
          <p:spPr>
            <a:xfrm>
              <a:off x="6346928" y="559760"/>
              <a:ext cx="1451791" cy="580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lnRef>
            <a:fillRef idx="1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TextBox 70">
              <a:extLst>
                <a:ext uri="{FF2B5EF4-FFF2-40B4-BE49-F238E27FC236}">
                  <a16:creationId xmlns:a16="http://schemas.microsoft.com/office/drawing/2014/main" id="{DBA9B318-0CDF-F285-5889-8F17A16859EE}"/>
                </a:ext>
              </a:extLst>
            </p:cNvPr>
            <p:cNvSpPr txBox="1"/>
            <p:nvPr/>
          </p:nvSpPr>
          <p:spPr>
            <a:xfrm>
              <a:off x="6346928" y="559760"/>
              <a:ext cx="1451791" cy="5807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Włączenie</a:t>
              </a:r>
              <a:r>
                <a:rPr lang="pl-PL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społeczne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71">
            <a:extLst>
              <a:ext uri="{FF2B5EF4-FFF2-40B4-BE49-F238E27FC236}">
                <a16:creationId xmlns:a16="http://schemas.microsoft.com/office/drawing/2014/main" id="{A2747D30-B955-EF7F-E4F0-DB640FDA087D}"/>
              </a:ext>
            </a:extLst>
          </p:cNvPr>
          <p:cNvGrpSpPr/>
          <p:nvPr/>
        </p:nvGrpSpPr>
        <p:grpSpPr>
          <a:xfrm>
            <a:off x="8930953" y="3977475"/>
            <a:ext cx="1451791" cy="1808879"/>
            <a:chOff x="6349658" y="1151170"/>
            <a:chExt cx="1451791" cy="286844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1" name="Rectangle 72">
              <a:extLst>
                <a:ext uri="{FF2B5EF4-FFF2-40B4-BE49-F238E27FC236}">
                  <a16:creationId xmlns:a16="http://schemas.microsoft.com/office/drawing/2014/main" id="{48E6D32C-B9ED-92EA-6F29-A5B74CA44B2D}"/>
                </a:ext>
              </a:extLst>
            </p:cNvPr>
            <p:cNvSpPr/>
            <p:nvPr/>
          </p:nvSpPr>
          <p:spPr>
            <a:xfrm>
              <a:off x="6349658" y="1164818"/>
              <a:ext cx="1451791" cy="285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TextBox 73">
              <a:extLst>
                <a:ext uri="{FF2B5EF4-FFF2-40B4-BE49-F238E27FC236}">
                  <a16:creationId xmlns:a16="http://schemas.microsoft.com/office/drawing/2014/main" id="{38E36E02-A343-69E8-85F1-BCE5A2CF3794}"/>
                </a:ext>
              </a:extLst>
            </p:cNvPr>
            <p:cNvSpPr txBox="1"/>
            <p:nvPr/>
          </p:nvSpPr>
          <p:spPr>
            <a:xfrm>
              <a:off x="6349658" y="1151170"/>
              <a:ext cx="1451791" cy="285480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l-PL" sz="1100" b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Promowanie BIZ, które dają możliwość zatrudnienia dla kobiet, migrantów oraz seniorów.</a:t>
              </a:r>
              <a:endParaRPr lang="en-US" sz="1100" b="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Cross 74">
            <a:extLst>
              <a:ext uri="{FF2B5EF4-FFF2-40B4-BE49-F238E27FC236}">
                <a16:creationId xmlns:a16="http://schemas.microsoft.com/office/drawing/2014/main" id="{1B047C7A-1B62-3BDF-DE27-7C5482D3BD20}"/>
              </a:ext>
            </a:extLst>
          </p:cNvPr>
          <p:cNvSpPr>
            <a:spLocks noChangeAspect="1"/>
          </p:cNvSpPr>
          <p:nvPr/>
        </p:nvSpPr>
        <p:spPr>
          <a:xfrm>
            <a:off x="8557834" y="4419000"/>
            <a:ext cx="274320" cy="274320"/>
          </a:xfrm>
          <a:prstGeom prst="plus">
            <a:avLst>
              <a:gd name="adj" fmla="val 37821"/>
            </a:avLst>
          </a:prstGeom>
          <a:solidFill>
            <a:srgbClr val="FFFFFF"/>
          </a:solidFill>
          <a:ln w="12700" cap="flat">
            <a:solidFill>
              <a:schemeClr val="bg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AD2F2392-0BEA-4226-7EA4-1BC080E40A27}"/>
              </a:ext>
            </a:extLst>
          </p:cNvPr>
          <p:cNvSpPr/>
          <p:nvPr/>
        </p:nvSpPr>
        <p:spPr>
          <a:xfrm rot="13702430">
            <a:off x="8134779" y="2335729"/>
            <a:ext cx="1545847" cy="346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B1DE71FA-D52E-64AD-A1DB-4237E9F7805E}"/>
              </a:ext>
            </a:extLst>
          </p:cNvPr>
          <p:cNvSpPr/>
          <p:nvPr/>
        </p:nvSpPr>
        <p:spPr>
          <a:xfrm rot="13702430">
            <a:off x="7279067" y="2400446"/>
            <a:ext cx="1545847" cy="346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2688C6F6-F4B2-DE2F-B4A8-384B502D6D47}"/>
              </a:ext>
            </a:extLst>
          </p:cNvPr>
          <p:cNvSpPr/>
          <p:nvPr/>
        </p:nvSpPr>
        <p:spPr>
          <a:xfrm rot="19228595">
            <a:off x="3035063" y="2219106"/>
            <a:ext cx="1545847" cy="346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: w prawo 18">
            <a:extLst>
              <a:ext uri="{FF2B5EF4-FFF2-40B4-BE49-F238E27FC236}">
                <a16:creationId xmlns:a16="http://schemas.microsoft.com/office/drawing/2014/main" id="{090BD9BA-D5F2-18D0-5436-D40EFEC324B8}"/>
              </a:ext>
            </a:extLst>
          </p:cNvPr>
          <p:cNvSpPr/>
          <p:nvPr/>
        </p:nvSpPr>
        <p:spPr>
          <a:xfrm rot="19228595">
            <a:off x="4106405" y="2273716"/>
            <a:ext cx="1545847" cy="346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5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8FCE1B1-84D8-73F3-EDFC-D8331368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742ED6B-0F11-7A56-0813-6F510377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C07249D-DC4F-18C5-1825-DE7F1182C0D6}"/>
              </a:ext>
            </a:extLst>
          </p:cNvPr>
          <p:cNvSpPr txBox="1"/>
          <p:nvPr/>
        </p:nvSpPr>
        <p:spPr>
          <a:xfrm>
            <a:off x="357531" y="481766"/>
            <a:ext cx="422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METODOLOGIA „SKANU SEKTORÓW” 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DC375CE-F078-2DFD-9215-399724A8B00B}"/>
              </a:ext>
            </a:extLst>
          </p:cNvPr>
          <p:cNvSpPr txBox="1">
            <a:spLocks/>
          </p:cNvSpPr>
          <p:nvPr/>
        </p:nvSpPr>
        <p:spPr>
          <a:xfrm>
            <a:off x="6716264" y="2047318"/>
            <a:ext cx="4456561" cy="442913"/>
          </a:xfrm>
          <a:prstGeom prst="rect">
            <a:avLst/>
          </a:prstGeom>
        </p:spPr>
        <p:txBody>
          <a:bodyPr/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6400800" algn="l"/>
              </a:tabLst>
            </a:pPr>
            <a:r>
              <a:rPr lang="pl-PL" sz="2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Stworzenie „długiej” listy sektorów i weryfikacja pod kątem korzyści dla regionu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6400800" algn="l"/>
              </a:tabLst>
            </a:pPr>
            <a:r>
              <a:rPr lang="pl-PL" sz="2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Stworzenie „krótkiej” listy 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6400800" algn="l"/>
              </a:tabLst>
            </a:pPr>
            <a:r>
              <a:rPr lang="pl-PL" sz="2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Stworzenie siatki diagnostycznej do oceny każdego z sektorów (po lewej) na bazie ilościowych i jakościowych danych nt. sektorów</a:t>
            </a:r>
            <a:endParaRPr lang="en-US" sz="2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15">
            <a:extLst>
              <a:ext uri="{FF2B5EF4-FFF2-40B4-BE49-F238E27FC236}">
                <a16:creationId xmlns:a16="http://schemas.microsoft.com/office/drawing/2014/main" id="{1F10C16A-8582-0E86-64FF-FEC2FCFBA93C}"/>
              </a:ext>
            </a:extLst>
          </p:cNvPr>
          <p:cNvCxnSpPr>
            <a:cxnSpLocks/>
          </p:cNvCxnSpPr>
          <p:nvPr/>
        </p:nvCxnSpPr>
        <p:spPr>
          <a:xfrm>
            <a:off x="1776380" y="5254554"/>
            <a:ext cx="4216629" cy="0"/>
          </a:xfrm>
          <a:prstGeom prst="straightConnector1">
            <a:avLst/>
          </a:prstGeom>
          <a:noFill/>
          <a:ln w="3492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16">
            <a:extLst>
              <a:ext uri="{FF2B5EF4-FFF2-40B4-BE49-F238E27FC236}">
                <a16:creationId xmlns:a16="http://schemas.microsoft.com/office/drawing/2014/main" id="{F7B08483-D29B-5557-F88C-09238B35BE84}"/>
              </a:ext>
            </a:extLst>
          </p:cNvPr>
          <p:cNvSpPr txBox="1"/>
          <p:nvPr/>
        </p:nvSpPr>
        <p:spPr>
          <a:xfrm>
            <a:off x="3136351" y="5299327"/>
            <a:ext cx="184600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400" b="1" dirty="0"/>
              <a:t>Najbardziej prawdopodobne</a:t>
            </a:r>
            <a:r>
              <a:rPr lang="en-US" sz="1400" b="1" dirty="0"/>
              <a:t> </a:t>
            </a:r>
            <a:br>
              <a:rPr lang="en-US" sz="1100" dirty="0"/>
            </a:br>
            <a:r>
              <a:rPr lang="pl-PL" sz="1100" dirty="0"/>
              <a:t>atrakcyjność Pomorza z perspektywy inwestorów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" name="Straight Arrow Connector 17">
            <a:extLst>
              <a:ext uri="{FF2B5EF4-FFF2-40B4-BE49-F238E27FC236}">
                <a16:creationId xmlns:a16="http://schemas.microsoft.com/office/drawing/2014/main" id="{2F2A2A4D-518C-96F1-07A5-94F19B565F93}"/>
              </a:ext>
            </a:extLst>
          </p:cNvPr>
          <p:cNvCxnSpPr>
            <a:cxnSpLocks/>
          </p:cNvCxnSpPr>
          <p:nvPr/>
        </p:nvCxnSpPr>
        <p:spPr>
          <a:xfrm flipV="1">
            <a:off x="1776380" y="1941729"/>
            <a:ext cx="0" cy="3312825"/>
          </a:xfrm>
          <a:prstGeom prst="straightConnector1">
            <a:avLst/>
          </a:prstGeom>
          <a:noFill/>
          <a:ln w="3492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18">
            <a:extLst>
              <a:ext uri="{FF2B5EF4-FFF2-40B4-BE49-F238E27FC236}">
                <a16:creationId xmlns:a16="http://schemas.microsoft.com/office/drawing/2014/main" id="{AF8ADC47-958B-BE91-52E5-6CC0560F7292}"/>
              </a:ext>
            </a:extLst>
          </p:cNvPr>
          <p:cNvSpPr txBox="1"/>
          <p:nvPr/>
        </p:nvSpPr>
        <p:spPr>
          <a:xfrm>
            <a:off x="224715" y="2998114"/>
            <a:ext cx="130072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400" b="1" dirty="0"/>
              <a:t>Najbardziej pożądane</a:t>
            </a:r>
            <a:r>
              <a:rPr lang="en-US" sz="1400" b="1" dirty="0"/>
              <a:t> </a:t>
            </a:r>
            <a:br>
              <a:rPr lang="en-US" sz="1100" dirty="0"/>
            </a:br>
            <a:r>
              <a:rPr lang="pl-PL" sz="1100" dirty="0"/>
              <a:t>atrakcyjność BIZ dla Pomorza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8" name="Chart 19">
            <a:extLst>
              <a:ext uri="{FF2B5EF4-FFF2-40B4-BE49-F238E27FC236}">
                <a16:creationId xmlns:a16="http://schemas.microsoft.com/office/drawing/2014/main" id="{FA67E862-8C75-4DFD-0101-08E43F4514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947110"/>
              </p:ext>
            </p:extLst>
          </p:nvPr>
        </p:nvGraphicFramePr>
        <p:xfrm>
          <a:off x="2083912" y="1901412"/>
          <a:ext cx="4111112" cy="313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20">
            <a:extLst>
              <a:ext uri="{FF2B5EF4-FFF2-40B4-BE49-F238E27FC236}">
                <a16:creationId xmlns:a16="http://schemas.microsoft.com/office/drawing/2014/main" id="{8E55D849-5AFC-FC08-849D-7DE9F3ADC4B0}"/>
              </a:ext>
            </a:extLst>
          </p:cNvPr>
          <p:cNvSpPr/>
          <p:nvPr/>
        </p:nvSpPr>
        <p:spPr>
          <a:xfrm>
            <a:off x="4182254" y="2047318"/>
            <a:ext cx="1772254" cy="1331789"/>
          </a:xfrm>
          <a:prstGeom prst="rect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5C74A01D-FCC3-78D9-D793-3D11EB30EDFD}"/>
              </a:ext>
            </a:extLst>
          </p:cNvPr>
          <p:cNvSpPr/>
          <p:nvPr/>
        </p:nvSpPr>
        <p:spPr>
          <a:xfrm>
            <a:off x="3168394" y="2049070"/>
            <a:ext cx="2786114" cy="1810816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F674AAF-1A05-9839-2E5C-0871F7E2AB21}"/>
              </a:ext>
            </a:extLst>
          </p:cNvPr>
          <p:cNvSpPr txBox="1">
            <a:spLocks/>
          </p:cNvSpPr>
          <p:nvPr/>
        </p:nvSpPr>
        <p:spPr>
          <a:xfrm>
            <a:off x="3862711" y="2459638"/>
            <a:ext cx="2411340" cy="442913"/>
          </a:xfrm>
          <a:prstGeom prst="rect">
            <a:avLst/>
          </a:prstGeom>
        </p:spPr>
        <p:txBody>
          <a:bodyPr/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tabLst>
                <a:tab pos="6400800" algn="l"/>
              </a:tabLst>
            </a:pPr>
            <a:r>
              <a:rPr lang="pl-PL" sz="1400" b="1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Sektory</a:t>
            </a:r>
          </a:p>
          <a:p>
            <a:pPr>
              <a:tabLst>
                <a:tab pos="6400800" algn="l"/>
              </a:tabLst>
            </a:pPr>
            <a:r>
              <a:rPr lang="pl-PL" sz="1400" b="1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Gotowe do promocji</a:t>
            </a:r>
            <a:endParaRPr lang="en-US" sz="1400" b="1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1133242-5B2B-87B9-2A41-D9DDC128F9B9}"/>
              </a:ext>
            </a:extLst>
          </p:cNvPr>
          <p:cNvSpPr txBox="1">
            <a:spLocks/>
          </p:cNvSpPr>
          <p:nvPr/>
        </p:nvSpPr>
        <p:spPr>
          <a:xfrm>
            <a:off x="3168394" y="3458486"/>
            <a:ext cx="2411340" cy="442913"/>
          </a:xfrm>
          <a:prstGeom prst="rect">
            <a:avLst/>
          </a:prstGeom>
        </p:spPr>
        <p:txBody>
          <a:bodyPr/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>
              <a:tabLst>
                <a:tab pos="6400800" algn="l"/>
              </a:tabLst>
            </a:pPr>
            <a:r>
              <a:rPr lang="pl-PL" sz="1400" b="1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Sektory aspirujące</a:t>
            </a:r>
            <a:endParaRPr lang="en-US" sz="1400" b="1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52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8FCE1B1-84D8-73F3-EDFC-D8331368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742ED6B-0F11-7A56-0813-6F510377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C07249D-DC4F-18C5-1825-DE7F1182C0D6}"/>
              </a:ext>
            </a:extLst>
          </p:cNvPr>
          <p:cNvSpPr txBox="1"/>
          <p:nvPr/>
        </p:nvSpPr>
        <p:spPr>
          <a:xfrm>
            <a:off x="357531" y="481766"/>
            <a:ext cx="422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METODOLOGIA „SKANU SEKTORÓW” 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6D06D55-1ED3-603E-D10E-CEF96EB410C1}"/>
              </a:ext>
            </a:extLst>
          </p:cNvPr>
          <p:cNvSpPr txBox="1"/>
          <p:nvPr/>
        </p:nvSpPr>
        <p:spPr>
          <a:xfrm>
            <a:off x="28807" y="1099619"/>
            <a:ext cx="673806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2000" b="1" dirty="0"/>
            </a:br>
            <a:r>
              <a:rPr lang="pl-PL" sz="2000" b="1" dirty="0"/>
              <a:t>Atrakcyjność BIZ dla Pomorza – kryteria metodologiczne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6E1A3646-A04A-53F4-A15D-EE257641B766}"/>
              </a:ext>
            </a:extLst>
          </p:cNvPr>
          <p:cNvSpPr txBox="1"/>
          <p:nvPr/>
        </p:nvSpPr>
        <p:spPr>
          <a:xfrm>
            <a:off x="2422139" y="2529474"/>
            <a:ext cx="3404311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Czy nowi inwestorzy pomogą </a:t>
            </a:r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podnieść</a:t>
            </a:r>
          </a:p>
          <a:p>
            <a:pPr algn="l"/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produktywność regionu </a:t>
            </a:r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poprzez zastosowanie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nowych technologii, wdrożenie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automatyzacji, Lean Manufacturing, ograniczenie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odpadów, wdrożenie AI, uczenia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maszynowego, data science itd.?</a:t>
            </a: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BDDEE88-660A-58AD-7BEA-17A42328A98F}"/>
              </a:ext>
            </a:extLst>
          </p:cNvPr>
          <p:cNvSpPr txBox="1"/>
          <p:nvPr/>
        </p:nvSpPr>
        <p:spPr>
          <a:xfrm>
            <a:off x="2395881" y="3634865"/>
            <a:ext cx="354255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Czy nowi inwestorzy </a:t>
            </a:r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stworzą dodatkowe</a:t>
            </a:r>
          </a:p>
          <a:p>
            <a:pPr algn="l"/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miejsca pracy wysokiej jakości</a:t>
            </a:r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, tj.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miejsca pracy, które oferują wysokie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zarobki i bezpieczeństwo zatrudnienia,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a jednocześnie nie są nadmiernie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obciążające ani stresujące?</a:t>
            </a:r>
            <a:endParaRPr lang="pl-PL" sz="24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928CA3C-8DF7-9737-C106-A9FA78F30E20}"/>
              </a:ext>
            </a:extLst>
          </p:cNvPr>
          <p:cNvSpPr txBox="1"/>
          <p:nvPr/>
        </p:nvSpPr>
        <p:spPr>
          <a:xfrm>
            <a:off x="2395881" y="4868887"/>
            <a:ext cx="34568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Czy nowi inwestorzy wniosą to, czego nie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są w stanie dostarczyć lokalni producenci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albo dotychczasowi inwestorzy; i czy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dzięki nowym inwestorom </a:t>
            </a:r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poprawi się</a:t>
            </a:r>
          </a:p>
          <a:p>
            <a:pPr algn="l"/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wydajność całego łańcucha wartości</a:t>
            </a:r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?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Czy nowi inwestorzy wzmocnią </a:t>
            </a:r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istniejący</a:t>
            </a:r>
          </a:p>
          <a:p>
            <a:pPr algn="l"/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klaster sektorowy</a:t>
            </a:r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?</a:t>
            </a:r>
            <a:endParaRPr lang="pl-PL" sz="240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B212DAE-16B5-4238-CC0C-8ADCFF6BD580}"/>
              </a:ext>
            </a:extLst>
          </p:cNvPr>
          <p:cNvSpPr txBox="1"/>
          <p:nvPr/>
        </p:nvSpPr>
        <p:spPr>
          <a:xfrm>
            <a:off x="8612807" y="2529474"/>
            <a:ext cx="2914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Czy nowi inwestorzy przyczynią się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do </a:t>
            </a:r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poprawy kondycji gospodarczej</a:t>
            </a:r>
          </a:p>
          <a:p>
            <a:pPr algn="l"/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podregionów Pomorza </a:t>
            </a:r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i złagodzenia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dysproporcji w granicach regionu?</a:t>
            </a:r>
            <a:endParaRPr lang="pl-PL" sz="24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682A5E2-76F5-6C14-D839-CB94F6606A5C}"/>
              </a:ext>
            </a:extLst>
          </p:cNvPr>
          <p:cNvSpPr txBox="1"/>
          <p:nvPr/>
        </p:nvSpPr>
        <p:spPr>
          <a:xfrm>
            <a:off x="8612807" y="3742632"/>
            <a:ext cx="2609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Czy nowi inwestorzy przyczynią się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do </a:t>
            </a:r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zmniejszenia emisyjności </a:t>
            </a:r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dzięki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zastosowaniu lub produkcji czystych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technologii?</a:t>
            </a:r>
            <a:endParaRPr lang="pl-PL" sz="24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11B8395-7882-6F42-8D56-4147FCBBC5A7}"/>
              </a:ext>
            </a:extLst>
          </p:cNvPr>
          <p:cNvSpPr txBox="1"/>
          <p:nvPr/>
        </p:nvSpPr>
        <p:spPr>
          <a:xfrm>
            <a:off x="8612807" y="4905152"/>
            <a:ext cx="34568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Czy działania nowych inwestorów będą</a:t>
            </a:r>
          </a:p>
          <a:p>
            <a:pPr algn="l"/>
            <a:r>
              <a:rPr lang="pl-PL" sz="1000" b="1" i="0" u="none" strike="noStrike" baseline="0" dirty="0">
                <a:solidFill>
                  <a:srgbClr val="033954"/>
                </a:solidFill>
                <a:latin typeface="Montserrat-SemiBold"/>
              </a:rPr>
              <a:t>sprzyjać włączeniu społecznemu</a:t>
            </a:r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, dając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grupom nieuprzywilejowanym szansę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na poprawę ich sytuacji i nowe możliwości</a:t>
            </a:r>
          </a:p>
          <a:p>
            <a:pPr algn="l"/>
            <a:r>
              <a:rPr lang="pl-PL" sz="1000" b="0" i="0" u="none" strike="noStrike" baseline="0" dirty="0">
                <a:solidFill>
                  <a:srgbClr val="033954"/>
                </a:solidFill>
                <a:latin typeface="Montserrat-Regular"/>
              </a:rPr>
              <a:t>oraz przywracając im godność?</a:t>
            </a:r>
            <a:endParaRPr lang="pl-PL" sz="24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1E5580B6-ACEC-C58C-0398-940BCF73EDBD}"/>
              </a:ext>
            </a:extLst>
          </p:cNvPr>
          <p:cNvSpPr txBox="1"/>
          <p:nvPr/>
        </p:nvSpPr>
        <p:spPr>
          <a:xfrm>
            <a:off x="357531" y="2529474"/>
            <a:ext cx="2038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Produktywność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6280035-9201-80AE-6106-198EDFA0BAA4}"/>
              </a:ext>
            </a:extLst>
          </p:cNvPr>
          <p:cNvSpPr txBox="1"/>
          <p:nvPr/>
        </p:nvSpPr>
        <p:spPr>
          <a:xfrm>
            <a:off x="357531" y="3671130"/>
            <a:ext cx="203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Wartościowe miejsca pracy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66740DE-05F5-8299-87F5-D09E88730457}"/>
              </a:ext>
            </a:extLst>
          </p:cNvPr>
          <p:cNvSpPr txBox="1"/>
          <p:nvPr/>
        </p:nvSpPr>
        <p:spPr>
          <a:xfrm>
            <a:off x="357531" y="4909329"/>
            <a:ext cx="203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Łańcuch wartości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8FD4981-E86E-2E74-E9BE-B867AFBD4F04}"/>
              </a:ext>
            </a:extLst>
          </p:cNvPr>
          <p:cNvSpPr txBox="1"/>
          <p:nvPr/>
        </p:nvSpPr>
        <p:spPr>
          <a:xfrm>
            <a:off x="6367806" y="2551730"/>
            <a:ext cx="2038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Regiony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2AA6F31-EABA-F181-E2FF-AF63097DFE39}"/>
              </a:ext>
            </a:extLst>
          </p:cNvPr>
          <p:cNvSpPr txBox="1"/>
          <p:nvPr/>
        </p:nvSpPr>
        <p:spPr>
          <a:xfrm>
            <a:off x="6367806" y="3742632"/>
            <a:ext cx="203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Gospodarka niskoemisyjna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45A49C-B3CC-447C-1348-3A7B23CAD07D}"/>
              </a:ext>
            </a:extLst>
          </p:cNvPr>
          <p:cNvSpPr txBox="1"/>
          <p:nvPr/>
        </p:nvSpPr>
        <p:spPr>
          <a:xfrm>
            <a:off x="6367806" y="4909329"/>
            <a:ext cx="203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Włączenie społeczne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8FCE1B1-84D8-73F3-EDFC-D8331368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742ED6B-0F11-7A56-0813-6F510377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C07249D-DC4F-18C5-1825-DE7F1182C0D6}"/>
              </a:ext>
            </a:extLst>
          </p:cNvPr>
          <p:cNvSpPr txBox="1"/>
          <p:nvPr/>
        </p:nvSpPr>
        <p:spPr>
          <a:xfrm>
            <a:off x="357531" y="481766"/>
            <a:ext cx="422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METODOLOGIA „SKANU SEKTORÓW” 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6D06D55-1ED3-603E-D10E-CEF96EB410C1}"/>
              </a:ext>
            </a:extLst>
          </p:cNvPr>
          <p:cNvSpPr txBox="1"/>
          <p:nvPr/>
        </p:nvSpPr>
        <p:spPr>
          <a:xfrm>
            <a:off x="-356310" y="1150378"/>
            <a:ext cx="849066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2000" b="1" dirty="0"/>
            </a:br>
            <a:r>
              <a:rPr lang="pl-PL" sz="2000" b="1" dirty="0"/>
              <a:t>Atrakcyjność Pomorza dla inwestorów – kryteria metodologiczne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6E1A3646-A04A-53F4-A15D-EE257641B766}"/>
              </a:ext>
            </a:extLst>
          </p:cNvPr>
          <p:cNvSpPr txBox="1"/>
          <p:nvPr/>
        </p:nvSpPr>
        <p:spPr>
          <a:xfrm>
            <a:off x="838783" y="2760128"/>
            <a:ext cx="242608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Czy </a:t>
            </a:r>
            <a:r>
              <a:rPr lang="pl-PL" sz="1200" b="1" i="0" u="none" strike="noStrike" baseline="0" dirty="0">
                <a:solidFill>
                  <a:srgbClr val="033954"/>
                </a:solidFill>
                <a:latin typeface="Montserrat-SemiBold"/>
              </a:rPr>
              <a:t>lokalne i regionalne rynki </a:t>
            </a:r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są atrakcyjne pod względem popytu, podaży i cen?</a:t>
            </a:r>
            <a:endParaRPr kumimoji="0" lang="en-US" sz="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BDDEE88-660A-58AD-7BEA-17A42328A98F}"/>
              </a:ext>
            </a:extLst>
          </p:cNvPr>
          <p:cNvSpPr txBox="1"/>
          <p:nvPr/>
        </p:nvSpPr>
        <p:spPr>
          <a:xfrm>
            <a:off x="838783" y="3851982"/>
            <a:ext cx="3542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Czy </a:t>
            </a:r>
            <a:r>
              <a:rPr lang="pl-PL" sz="1200" b="1" i="0" u="none" strike="noStrike" baseline="0" dirty="0">
                <a:solidFill>
                  <a:srgbClr val="033954"/>
                </a:solidFill>
                <a:latin typeface="Montserrat-Regular"/>
              </a:rPr>
              <a:t>globalny rynek </a:t>
            </a:r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jest atrakcyjny pod względem popytu, podaży i cen?</a:t>
            </a:r>
            <a:endParaRPr lang="pl-PL" sz="36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682A5E2-76F5-6C14-D839-CB94F6606A5C}"/>
              </a:ext>
            </a:extLst>
          </p:cNvPr>
          <p:cNvSpPr txBox="1"/>
          <p:nvPr/>
        </p:nvSpPr>
        <p:spPr>
          <a:xfrm>
            <a:off x="7005115" y="2861884"/>
            <a:ext cx="30342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Czy Pomorze posiada atuty takie jak</a:t>
            </a:r>
          </a:p>
          <a:p>
            <a:pPr algn="l"/>
            <a:r>
              <a:rPr lang="pl-PL" sz="1200" b="1" i="0" u="none" strike="noStrike" baseline="0" dirty="0">
                <a:solidFill>
                  <a:srgbClr val="033954"/>
                </a:solidFill>
                <a:latin typeface="Montserrat-SemiBold"/>
              </a:rPr>
              <a:t>surowce, lokalizacja, finansowanie </a:t>
            </a:r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itd.?</a:t>
            </a:r>
            <a:endParaRPr lang="pl-PL" sz="12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11B8395-7882-6F42-8D56-4147FCBBC5A7}"/>
              </a:ext>
            </a:extLst>
          </p:cNvPr>
          <p:cNvSpPr txBox="1"/>
          <p:nvPr/>
        </p:nvSpPr>
        <p:spPr>
          <a:xfrm>
            <a:off x="7005115" y="3710384"/>
            <a:ext cx="3456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Czy Pomorze posiada atuty takie jak</a:t>
            </a:r>
          </a:p>
          <a:p>
            <a:pPr algn="l"/>
            <a:r>
              <a:rPr lang="pl-PL" sz="1200" b="1" i="0" u="none" strike="noStrike" baseline="0" dirty="0">
                <a:solidFill>
                  <a:srgbClr val="033954"/>
                </a:solidFill>
                <a:latin typeface="Montserrat-SemiBold"/>
              </a:rPr>
              <a:t>infrastruktura</a:t>
            </a:r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?</a:t>
            </a:r>
            <a:endParaRPr lang="pl-PL" sz="12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1E5580B6-ACEC-C58C-0398-940BCF73EDBD}"/>
              </a:ext>
            </a:extLst>
          </p:cNvPr>
          <p:cNvSpPr txBox="1"/>
          <p:nvPr/>
        </p:nvSpPr>
        <p:spPr>
          <a:xfrm>
            <a:off x="698155" y="2077471"/>
            <a:ext cx="3542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Opłacalność inwestycji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8FD4981-E86E-2E74-E9BE-B867AFBD4F04}"/>
              </a:ext>
            </a:extLst>
          </p:cNvPr>
          <p:cNvSpPr txBox="1"/>
          <p:nvPr/>
        </p:nvSpPr>
        <p:spPr>
          <a:xfrm>
            <a:off x="6700315" y="2132299"/>
            <a:ext cx="487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Konkurencyjność warunków na Pomorzu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097C8E5-B8A4-DD71-E453-7C15FF0CBD34}"/>
              </a:ext>
            </a:extLst>
          </p:cNvPr>
          <p:cNvSpPr txBox="1"/>
          <p:nvPr/>
        </p:nvSpPr>
        <p:spPr>
          <a:xfrm>
            <a:off x="7005115" y="4491819"/>
            <a:ext cx="3034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Czy Pomorze posiada atuty takie jak</a:t>
            </a:r>
          </a:p>
          <a:p>
            <a:pPr algn="l"/>
            <a:r>
              <a:rPr lang="pl-PL" sz="1200" b="1" i="0" u="none" strike="noStrike" baseline="0" dirty="0">
                <a:solidFill>
                  <a:srgbClr val="033954"/>
                </a:solidFill>
                <a:latin typeface="Montserrat-SemiBold"/>
              </a:rPr>
              <a:t>umiejętności i usługi wspierające</a:t>
            </a:r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?</a:t>
            </a:r>
            <a:endParaRPr lang="pl-PL" sz="12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12441AC-B04B-5541-812C-55089C152962}"/>
              </a:ext>
            </a:extLst>
          </p:cNvPr>
          <p:cNvSpPr txBox="1"/>
          <p:nvPr/>
        </p:nvSpPr>
        <p:spPr>
          <a:xfrm>
            <a:off x="7005115" y="5364269"/>
            <a:ext cx="6272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Czy Pomorze posiada atuty takie jak</a:t>
            </a:r>
          </a:p>
          <a:p>
            <a:pPr algn="l"/>
            <a:r>
              <a:rPr lang="pl-PL" sz="1200" b="1" i="0" u="none" strike="noStrike" baseline="0" dirty="0">
                <a:solidFill>
                  <a:srgbClr val="033954"/>
                </a:solidFill>
                <a:latin typeface="Montserrat-SemiBold"/>
              </a:rPr>
              <a:t>otoczenie regulacyjne/ instytucjonalne</a:t>
            </a:r>
          </a:p>
          <a:p>
            <a:pPr algn="l"/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sprzyjające prowadzeniu działalności</a:t>
            </a:r>
          </a:p>
          <a:p>
            <a:pPr algn="l"/>
            <a:r>
              <a:rPr lang="pl-PL" sz="1200" b="0" i="0" u="none" strike="noStrike" baseline="0" dirty="0">
                <a:solidFill>
                  <a:srgbClr val="033954"/>
                </a:solidFill>
                <a:latin typeface="Montserrat-Regular"/>
              </a:rPr>
              <a:t>gospodarczej?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66902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78FCE1B1-84D8-73F3-EDFC-D8331368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403" y="280378"/>
            <a:ext cx="928197" cy="928197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742ED6B-0F11-7A56-0813-6F510377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280378"/>
            <a:ext cx="2023875" cy="101950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C07249D-DC4F-18C5-1825-DE7F1182C0D6}"/>
              </a:ext>
            </a:extLst>
          </p:cNvPr>
          <p:cNvSpPr txBox="1"/>
          <p:nvPr/>
        </p:nvSpPr>
        <p:spPr>
          <a:xfrm>
            <a:off x="357531" y="481766"/>
            <a:ext cx="422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954"/>
                </a:solidFill>
                <a:latin typeface="Montserrat Medium" pitchFamily="2" charset="-18"/>
                <a:cs typeface="CordiaUPC" panose="020B0502040204020203" pitchFamily="34" charset="-34"/>
              </a:rPr>
              <a:t>WYNIKI „SKANU SEKTORÓW”</a:t>
            </a:r>
          </a:p>
        </p:txBody>
      </p:sp>
      <p:pic>
        <p:nvPicPr>
          <p:cNvPr id="3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F4FA8AB6-2600-00DD-7CE6-F33C3E00E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345" y="1470830"/>
            <a:ext cx="7237662" cy="4277690"/>
          </a:xfrm>
          <a:prstGeom prst="rect">
            <a:avLst/>
          </a:prstGeom>
        </p:spPr>
      </p:pic>
      <p:cxnSp>
        <p:nvCxnSpPr>
          <p:cNvPr id="13" name="Straight Arrow Connector 24">
            <a:extLst>
              <a:ext uri="{FF2B5EF4-FFF2-40B4-BE49-F238E27FC236}">
                <a16:creationId xmlns:a16="http://schemas.microsoft.com/office/drawing/2014/main" id="{BECE770B-6787-7B2A-9923-8C5C9D4B5C6C}"/>
              </a:ext>
            </a:extLst>
          </p:cNvPr>
          <p:cNvCxnSpPr>
            <a:cxnSpLocks/>
          </p:cNvCxnSpPr>
          <p:nvPr/>
        </p:nvCxnSpPr>
        <p:spPr>
          <a:xfrm>
            <a:off x="2285052" y="6052814"/>
            <a:ext cx="8116248" cy="0"/>
          </a:xfrm>
          <a:prstGeom prst="straightConnector1">
            <a:avLst/>
          </a:prstGeom>
          <a:noFill/>
          <a:ln w="3492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69B294B2-5F69-4F28-0FE8-0F0AD151BE30}"/>
              </a:ext>
            </a:extLst>
          </p:cNvPr>
          <p:cNvSpPr txBox="1"/>
          <p:nvPr/>
        </p:nvSpPr>
        <p:spPr>
          <a:xfrm>
            <a:off x="4992693" y="6071494"/>
            <a:ext cx="232094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400" b="1" dirty="0"/>
              <a:t>Najbardziej prawdopodobne</a:t>
            </a:r>
            <a:r>
              <a:rPr lang="en-US" sz="1400" b="1" dirty="0"/>
              <a:t> </a:t>
            </a:r>
            <a:br>
              <a:rPr lang="en-US" sz="1100" dirty="0"/>
            </a:br>
            <a:r>
              <a:rPr lang="pl-PL" sz="1100" dirty="0"/>
              <a:t>atrakcyjność Pomorza z perspektywy inwestorów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5" name="Straight Arrow Connector 26">
            <a:extLst>
              <a:ext uri="{FF2B5EF4-FFF2-40B4-BE49-F238E27FC236}">
                <a16:creationId xmlns:a16="http://schemas.microsoft.com/office/drawing/2014/main" id="{E96AF1DD-87FA-5E24-EAE9-FACD2EB80836}"/>
              </a:ext>
            </a:extLst>
          </p:cNvPr>
          <p:cNvCxnSpPr>
            <a:cxnSpLocks/>
          </p:cNvCxnSpPr>
          <p:nvPr/>
        </p:nvCxnSpPr>
        <p:spPr>
          <a:xfrm flipV="1">
            <a:off x="2285052" y="1252261"/>
            <a:ext cx="0" cy="4800553"/>
          </a:xfrm>
          <a:prstGeom prst="straightConnector1">
            <a:avLst/>
          </a:prstGeom>
          <a:noFill/>
          <a:ln w="3492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27">
            <a:extLst>
              <a:ext uri="{FF2B5EF4-FFF2-40B4-BE49-F238E27FC236}">
                <a16:creationId xmlns:a16="http://schemas.microsoft.com/office/drawing/2014/main" id="{74321C88-7C53-44C2-A3D0-23B4140F79D7}"/>
              </a:ext>
            </a:extLst>
          </p:cNvPr>
          <p:cNvSpPr txBox="1"/>
          <p:nvPr/>
        </p:nvSpPr>
        <p:spPr>
          <a:xfrm>
            <a:off x="1050470" y="3265292"/>
            <a:ext cx="1137107" cy="1031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400" b="1" dirty="0"/>
              <a:t>Najbardziej pożądane</a:t>
            </a:r>
            <a:r>
              <a:rPr lang="en-US" sz="1400" b="1" dirty="0"/>
              <a:t> </a:t>
            </a:r>
            <a:br>
              <a:rPr lang="en-US" sz="1100" dirty="0"/>
            </a:br>
            <a:r>
              <a:rPr lang="pl-PL" sz="1100" dirty="0"/>
              <a:t>atrakcyjność BIZ ze strony Pomorza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4152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5459</TotalTime>
  <Words>973</Words>
  <Application>Microsoft Office PowerPoint</Application>
  <PresentationFormat>Panoramiczny</PresentationFormat>
  <Paragraphs>232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6" baseType="lpstr">
      <vt:lpstr>Calibri</vt:lpstr>
      <vt:lpstr>Montserrat-Regular</vt:lpstr>
      <vt:lpstr>Wingdings</vt:lpstr>
      <vt:lpstr>Courier New</vt:lpstr>
      <vt:lpstr>Playfair Display SemiBold</vt:lpstr>
      <vt:lpstr>Arial</vt:lpstr>
      <vt:lpstr>Playfair Display Black</vt:lpstr>
      <vt:lpstr>Playfair Display</vt:lpstr>
      <vt:lpstr>Montserrat-SemiBold</vt:lpstr>
      <vt:lpstr>Montserrat Medium</vt:lpstr>
      <vt:lpstr>Montserrat SemiBold</vt:lpstr>
      <vt:lpstr>Calibri Light</vt:lpstr>
      <vt:lpstr>Playfair Display Medium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ARP SA</dc:creator>
  <cp:lastModifiedBy>Wojciech Tyborowski</cp:lastModifiedBy>
  <cp:revision>25</cp:revision>
  <dcterms:created xsi:type="dcterms:W3CDTF">2022-12-14T07:34:10Z</dcterms:created>
  <dcterms:modified xsi:type="dcterms:W3CDTF">2023-04-24T07:06:42Z</dcterms:modified>
</cp:coreProperties>
</file>