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889" r:id="rId3"/>
    <p:sldId id="259" r:id="rId4"/>
    <p:sldId id="886" r:id="rId5"/>
    <p:sldId id="857" r:id="rId6"/>
    <p:sldId id="333" r:id="rId7"/>
    <p:sldId id="352" r:id="rId8"/>
    <p:sldId id="875" r:id="rId9"/>
    <p:sldId id="876" r:id="rId10"/>
    <p:sldId id="347" r:id="rId11"/>
    <p:sldId id="890" r:id="rId12"/>
    <p:sldId id="892" r:id="rId13"/>
    <p:sldId id="856" r:id="rId14"/>
    <p:sldId id="893" r:id="rId15"/>
  </p:sldIdLst>
  <p:sldSz cx="12192000" cy="6858000"/>
  <p:notesSz cx="6858000" cy="9144000"/>
  <p:embeddedFontLst>
    <p:embeddedFont>
      <p:font typeface="Arial Narrow" panose="020B060602020203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4">
          <p15:clr>
            <a:srgbClr val="A4A3A4"/>
          </p15:clr>
        </p15:guide>
        <p15:guide id="2" pos="257">
          <p15:clr>
            <a:srgbClr val="A4A3A4"/>
          </p15:clr>
        </p15:guide>
        <p15:guide id="3" orient="horz" pos="527" userDrawn="1">
          <p15:clr>
            <a:srgbClr val="A4A3A4"/>
          </p15:clr>
        </p15:guide>
        <p15:guide id="4" orient="horz" pos="1117" userDrawn="1">
          <p15:clr>
            <a:srgbClr val="A4A3A4"/>
          </p15:clr>
        </p15:guide>
        <p15:guide id="5" pos="7287" userDrawn="1">
          <p15:clr>
            <a:srgbClr val="A4A3A4"/>
          </p15:clr>
        </p15:guide>
        <p15:guide id="6" pos="16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2" roundtripDataSignature="AMtx7mhHPY0BwmhLCl0UQ48BpHMcJNkKs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iej.mierzwinski@cee-energy.com" initials="me" lastIdx="1" clrIdx="0">
    <p:extLst>
      <p:ext uri="{19B8F6BF-5375-455C-9EA6-DF929625EA0E}">
        <p15:presenceInfo xmlns:p15="http://schemas.microsoft.com/office/powerpoint/2012/main" userId="2d705a79b2f70b2f" providerId="Windows Live"/>
      </p:ext>
    </p:extLst>
  </p:cmAuthor>
  <p:cmAuthor id="2" name="Jarosław Kumięga" initials="JK" lastIdx="14" clrIdx="1">
    <p:extLst>
      <p:ext uri="{19B8F6BF-5375-455C-9EA6-DF929625EA0E}">
        <p15:presenceInfo xmlns:p15="http://schemas.microsoft.com/office/powerpoint/2012/main" userId="Jarosław Kumię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5050"/>
    <a:srgbClr val="FF8B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9C7FAC-6653-431E-B899-F4943B8BBDBA}">
  <a:tblStyle styleId="{A29C7FAC-6653-431E-B899-F4943B8BBDB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47115FF-DFED-42AB-A620-EE474606C1E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b="off" i="off"/>
      <a:tcStyle>
        <a:tcBdr/>
        <a:fill>
          <a:solidFill>
            <a:srgbClr val="CACACA"/>
          </a:solidFill>
        </a:fill>
      </a:tcStyle>
    </a:band1H>
    <a:band2H>
      <a:tcTxStyle b="off" i="off"/>
      <a:tcStyle>
        <a:tcBdr/>
      </a:tcStyle>
    </a:band2H>
    <a:band1V>
      <a:tcTxStyle b="off" i="off"/>
      <a:tcStyle>
        <a:tcBdr/>
        <a:fill>
          <a:solidFill>
            <a:srgbClr val="CACACA"/>
          </a:solidFill>
        </a:fill>
      </a:tcStyle>
    </a:band1V>
    <a:band2V>
      <a:tcTxStyle b="off" i="off"/>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b="off" i="off"/>
      <a:tcStyle>
        <a:tcBdr/>
      </a:tcStyle>
    </a:neCell>
    <a:nwCell>
      <a:tcTxStyle b="off" i="off"/>
      <a:tcStyle>
        <a:tcBdr/>
      </a:tcStyle>
    </a:nwCell>
  </a:tblStyle>
  <a:tblStyle styleId="{B301B821-A1FF-4177-AEE7-76D212191A09}" styleName="Styl pośredni 1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guide orient="horz" pos="214"/>
        <p:guide pos="257"/>
        <p:guide orient="horz" pos="527"/>
        <p:guide orient="horz" pos="1117"/>
        <p:guide pos="7287"/>
        <p:guide pos="16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85"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8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8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82"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3.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87AFC8-EABF-4FBD-83DC-BE0FF05EA8F5}"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pl-PL"/>
        </a:p>
      </dgm:t>
    </dgm:pt>
    <dgm:pt modelId="{EF0ADB9C-7826-4A68-8A30-3E90A3CE7B99}">
      <dgm:prSet phldrT="[Tekst]" custT="1"/>
      <dgm:spPr/>
      <dgm:t>
        <a:bodyPr/>
        <a:lstStyle/>
        <a:p>
          <a:r>
            <a:rPr lang="pl-PL" sz="1800">
              <a:latin typeface="Arial Narrow" panose="020B0606020202030204" pitchFamily="34" charset="0"/>
            </a:rPr>
            <a:t>Opis projektu</a:t>
          </a:r>
        </a:p>
      </dgm:t>
    </dgm:pt>
    <dgm:pt modelId="{945E4C22-20B6-4267-A39D-A12AB418F67A}" type="parTrans" cxnId="{55A5ED92-4043-45A3-9F5A-0360E75808A8}">
      <dgm:prSet/>
      <dgm:spPr/>
      <dgm:t>
        <a:bodyPr/>
        <a:lstStyle/>
        <a:p>
          <a:endParaRPr lang="pl-PL" sz="1200">
            <a:latin typeface="Arial Narrow" panose="020B0606020202030204" pitchFamily="34" charset="0"/>
          </a:endParaRPr>
        </a:p>
      </dgm:t>
    </dgm:pt>
    <dgm:pt modelId="{CAC96CD3-62E1-4D01-ABE4-A6073C2B97FC}" type="sibTrans" cxnId="{55A5ED92-4043-45A3-9F5A-0360E75808A8}">
      <dgm:prSet/>
      <dgm:spPr/>
      <dgm:t>
        <a:bodyPr/>
        <a:lstStyle/>
        <a:p>
          <a:endParaRPr lang="pl-PL" sz="1200">
            <a:latin typeface="Arial Narrow" panose="020B0606020202030204" pitchFamily="34" charset="0"/>
          </a:endParaRPr>
        </a:p>
      </dgm:t>
    </dgm:pt>
    <dgm:pt modelId="{BBB0E21F-D536-4E47-88C3-911FAD956300}">
      <dgm:prSet phldrT="[Tekst]" custT="1"/>
      <dgm:spPr/>
      <dgm:t>
        <a:bodyPr/>
        <a:lstStyle/>
        <a:p>
          <a:r>
            <a:rPr lang="pl-PL" sz="1200">
              <a:latin typeface="Arial Narrow" panose="020B0606020202030204" pitchFamily="34" charset="0"/>
            </a:rPr>
            <a:t>Lokalizacja</a:t>
          </a:r>
        </a:p>
      </dgm:t>
    </dgm:pt>
    <dgm:pt modelId="{9E4F4FB5-A437-4D87-BB2A-1009AC4087C6}" type="parTrans" cxnId="{1D719212-D8D3-407F-8C1F-F707EB1F5787}">
      <dgm:prSet/>
      <dgm:spPr/>
      <dgm:t>
        <a:bodyPr/>
        <a:lstStyle/>
        <a:p>
          <a:endParaRPr lang="pl-PL" sz="1200">
            <a:latin typeface="Arial Narrow" panose="020B0606020202030204" pitchFamily="34" charset="0"/>
          </a:endParaRPr>
        </a:p>
      </dgm:t>
    </dgm:pt>
    <dgm:pt modelId="{C013E975-24FD-4C6A-8CFE-C148F9B16AEC}" type="sibTrans" cxnId="{1D719212-D8D3-407F-8C1F-F707EB1F5787}">
      <dgm:prSet/>
      <dgm:spPr/>
      <dgm:t>
        <a:bodyPr/>
        <a:lstStyle/>
        <a:p>
          <a:endParaRPr lang="pl-PL" sz="1200">
            <a:latin typeface="Arial Narrow" panose="020B0606020202030204" pitchFamily="34" charset="0"/>
          </a:endParaRPr>
        </a:p>
      </dgm:t>
    </dgm:pt>
    <dgm:pt modelId="{1ABA59EE-DF49-4117-936C-ED33AFC80109}">
      <dgm:prSet phldrT="[Tekst]" custT="1"/>
      <dgm:spPr/>
      <dgm:t>
        <a:bodyPr/>
        <a:lstStyle/>
        <a:p>
          <a:r>
            <a:rPr lang="pl-PL" sz="1200">
              <a:latin typeface="Arial Narrow" panose="020B0606020202030204" pitchFamily="34" charset="0"/>
            </a:rPr>
            <a:t>Wielkość</a:t>
          </a:r>
        </a:p>
      </dgm:t>
    </dgm:pt>
    <dgm:pt modelId="{9F671AED-727D-4EBE-B6EB-5C887E5EF1D3}" type="parTrans" cxnId="{6A027311-78B8-4442-987A-E0A7BC0C99AF}">
      <dgm:prSet/>
      <dgm:spPr/>
      <dgm:t>
        <a:bodyPr/>
        <a:lstStyle/>
        <a:p>
          <a:endParaRPr lang="pl-PL" sz="1200">
            <a:latin typeface="Arial Narrow" panose="020B0606020202030204" pitchFamily="34" charset="0"/>
          </a:endParaRPr>
        </a:p>
      </dgm:t>
    </dgm:pt>
    <dgm:pt modelId="{44F286D5-B13C-41F9-8C0C-56612E6067B3}" type="sibTrans" cxnId="{6A027311-78B8-4442-987A-E0A7BC0C99AF}">
      <dgm:prSet/>
      <dgm:spPr/>
      <dgm:t>
        <a:bodyPr/>
        <a:lstStyle/>
        <a:p>
          <a:endParaRPr lang="pl-PL" sz="1200">
            <a:latin typeface="Arial Narrow" panose="020B0606020202030204" pitchFamily="34" charset="0"/>
          </a:endParaRPr>
        </a:p>
      </dgm:t>
    </dgm:pt>
    <dgm:pt modelId="{E3F62EA0-6226-4B76-80E2-3377230A8513}">
      <dgm:prSet phldrT="[Tekst]" custT="1"/>
      <dgm:spPr/>
      <dgm:t>
        <a:bodyPr/>
        <a:lstStyle/>
        <a:p>
          <a:r>
            <a:rPr lang="pl-PL" sz="1800">
              <a:latin typeface="Arial Narrow" panose="020B0606020202030204" pitchFamily="34" charset="0"/>
            </a:rPr>
            <a:t>Strategia zakupowa</a:t>
          </a:r>
        </a:p>
      </dgm:t>
    </dgm:pt>
    <dgm:pt modelId="{FC28DA31-E8EF-4793-87EE-CBA2013D966F}" type="parTrans" cxnId="{C0F9CC87-D601-4E8A-94CA-1852FB317358}">
      <dgm:prSet/>
      <dgm:spPr/>
      <dgm:t>
        <a:bodyPr/>
        <a:lstStyle/>
        <a:p>
          <a:endParaRPr lang="pl-PL" sz="1200">
            <a:latin typeface="Arial Narrow" panose="020B0606020202030204" pitchFamily="34" charset="0"/>
          </a:endParaRPr>
        </a:p>
      </dgm:t>
    </dgm:pt>
    <dgm:pt modelId="{93782E23-7F2E-48B5-9304-E3BE088A2C82}" type="sibTrans" cxnId="{C0F9CC87-D601-4E8A-94CA-1852FB317358}">
      <dgm:prSet/>
      <dgm:spPr/>
      <dgm:t>
        <a:bodyPr/>
        <a:lstStyle/>
        <a:p>
          <a:endParaRPr lang="pl-PL" sz="1200">
            <a:latin typeface="Arial Narrow" panose="020B0606020202030204" pitchFamily="34" charset="0"/>
          </a:endParaRPr>
        </a:p>
      </dgm:t>
    </dgm:pt>
    <dgm:pt modelId="{4A4A7971-BAE2-4E55-A64A-0B666192132E}">
      <dgm:prSet phldrT="[Tekst]" custT="1"/>
      <dgm:spPr/>
      <dgm:t>
        <a:bodyPr/>
        <a:lstStyle/>
        <a:p>
          <a:r>
            <a:rPr lang="pl-PL" sz="1200">
              <a:latin typeface="Arial Narrow" panose="020B0606020202030204" pitchFamily="34" charset="0"/>
            </a:rPr>
            <a:t>Podejście ogólne</a:t>
          </a:r>
        </a:p>
      </dgm:t>
    </dgm:pt>
    <dgm:pt modelId="{17A95C99-6549-462E-B27C-253AB2950AC0}" type="parTrans" cxnId="{9FE5E383-8D62-4E63-AFCF-15ED84A3B004}">
      <dgm:prSet/>
      <dgm:spPr/>
      <dgm:t>
        <a:bodyPr/>
        <a:lstStyle/>
        <a:p>
          <a:endParaRPr lang="pl-PL" sz="1200">
            <a:latin typeface="Arial Narrow" panose="020B0606020202030204" pitchFamily="34" charset="0"/>
          </a:endParaRPr>
        </a:p>
      </dgm:t>
    </dgm:pt>
    <dgm:pt modelId="{AAFA1C8D-C8C6-4B8A-9AAE-E84CB3715FCF}" type="sibTrans" cxnId="{9FE5E383-8D62-4E63-AFCF-15ED84A3B004}">
      <dgm:prSet/>
      <dgm:spPr/>
      <dgm:t>
        <a:bodyPr/>
        <a:lstStyle/>
        <a:p>
          <a:endParaRPr lang="pl-PL" sz="1200">
            <a:latin typeface="Arial Narrow" panose="020B0606020202030204" pitchFamily="34" charset="0"/>
          </a:endParaRPr>
        </a:p>
      </dgm:t>
    </dgm:pt>
    <dgm:pt modelId="{63577359-CB8B-4F6F-9EB2-B2A7E5F645F8}">
      <dgm:prSet phldrT="[Tekst]" custT="1"/>
      <dgm:spPr/>
      <dgm:t>
        <a:bodyPr/>
        <a:lstStyle/>
        <a:p>
          <a:r>
            <a:rPr lang="pl-PL" sz="1200">
              <a:latin typeface="Arial Narrow" panose="020B0606020202030204" pitchFamily="34" charset="0"/>
            </a:rPr>
            <a:t>Pakiety zakupowe</a:t>
          </a:r>
        </a:p>
      </dgm:t>
    </dgm:pt>
    <dgm:pt modelId="{B1EF362B-86D8-4285-9894-46926A08E13C}" type="parTrans" cxnId="{E169A9EC-E7BF-44BA-B9BF-8FC12B4F537E}">
      <dgm:prSet/>
      <dgm:spPr/>
      <dgm:t>
        <a:bodyPr/>
        <a:lstStyle/>
        <a:p>
          <a:endParaRPr lang="pl-PL" sz="1200">
            <a:latin typeface="Arial Narrow" panose="020B0606020202030204" pitchFamily="34" charset="0"/>
          </a:endParaRPr>
        </a:p>
      </dgm:t>
    </dgm:pt>
    <dgm:pt modelId="{D0F0E2A9-4F09-43EF-8E86-4FDCB0FEE1EC}" type="sibTrans" cxnId="{E169A9EC-E7BF-44BA-B9BF-8FC12B4F537E}">
      <dgm:prSet/>
      <dgm:spPr/>
      <dgm:t>
        <a:bodyPr/>
        <a:lstStyle/>
        <a:p>
          <a:endParaRPr lang="pl-PL" sz="1200">
            <a:latin typeface="Arial Narrow" panose="020B0606020202030204" pitchFamily="34" charset="0"/>
          </a:endParaRPr>
        </a:p>
      </dgm:t>
    </dgm:pt>
    <dgm:pt modelId="{0C68273E-03A2-4189-AC5B-EAA75A8316F3}">
      <dgm:prSet phldrT="[Tekst]" custT="1"/>
      <dgm:spPr/>
      <dgm:t>
        <a:bodyPr/>
        <a:lstStyle/>
        <a:p>
          <a:r>
            <a:rPr lang="pl-PL" sz="1400">
              <a:latin typeface="Arial Narrow" panose="020B0606020202030204" pitchFamily="34" charset="0"/>
            </a:rPr>
            <a:t>Konkurencyjność</a:t>
          </a:r>
        </a:p>
      </dgm:t>
    </dgm:pt>
    <dgm:pt modelId="{F59E68C5-180E-4C88-846F-AF96DD683348}" type="parTrans" cxnId="{F045B433-4037-4657-B16D-FA05DBFBB445}">
      <dgm:prSet/>
      <dgm:spPr/>
      <dgm:t>
        <a:bodyPr/>
        <a:lstStyle/>
        <a:p>
          <a:endParaRPr lang="pl-PL" sz="1200">
            <a:latin typeface="Arial Narrow" panose="020B0606020202030204" pitchFamily="34" charset="0"/>
          </a:endParaRPr>
        </a:p>
      </dgm:t>
    </dgm:pt>
    <dgm:pt modelId="{372F844F-800D-4197-8360-6BD46155D0E1}" type="sibTrans" cxnId="{F045B433-4037-4657-B16D-FA05DBFBB445}">
      <dgm:prSet/>
      <dgm:spPr/>
      <dgm:t>
        <a:bodyPr/>
        <a:lstStyle/>
        <a:p>
          <a:endParaRPr lang="pl-PL" sz="1200">
            <a:latin typeface="Arial Narrow" panose="020B0606020202030204" pitchFamily="34" charset="0"/>
          </a:endParaRPr>
        </a:p>
      </dgm:t>
    </dgm:pt>
    <dgm:pt modelId="{E619E62C-1679-4D3E-9C4C-BDF32FB5C32E}">
      <dgm:prSet phldrT="[Tekst]" custT="1"/>
      <dgm:spPr/>
      <dgm:t>
        <a:bodyPr/>
        <a:lstStyle/>
        <a:p>
          <a:r>
            <a:rPr lang="pl-PL" sz="1800">
              <a:latin typeface="Arial Narrow" panose="020B0606020202030204" pitchFamily="34" charset="0"/>
            </a:rPr>
            <a:t>Innowacje</a:t>
          </a:r>
        </a:p>
      </dgm:t>
    </dgm:pt>
    <dgm:pt modelId="{5E94910C-773B-4FE4-AC01-3DFE7E21EA7B}" type="parTrans" cxnId="{F4634A10-5058-458A-8F42-BB524F60E1AC}">
      <dgm:prSet/>
      <dgm:spPr/>
      <dgm:t>
        <a:bodyPr/>
        <a:lstStyle/>
        <a:p>
          <a:endParaRPr lang="pl-PL" sz="1200">
            <a:latin typeface="Arial Narrow" panose="020B0606020202030204" pitchFamily="34" charset="0"/>
          </a:endParaRPr>
        </a:p>
      </dgm:t>
    </dgm:pt>
    <dgm:pt modelId="{7DCB617F-7AB4-410D-AEE3-4FB314F6F950}" type="sibTrans" cxnId="{F4634A10-5058-458A-8F42-BB524F60E1AC}">
      <dgm:prSet/>
      <dgm:spPr/>
      <dgm:t>
        <a:bodyPr/>
        <a:lstStyle/>
        <a:p>
          <a:endParaRPr lang="pl-PL" sz="1200">
            <a:latin typeface="Arial Narrow" panose="020B0606020202030204" pitchFamily="34" charset="0"/>
          </a:endParaRPr>
        </a:p>
      </dgm:t>
    </dgm:pt>
    <dgm:pt modelId="{89B89E27-4582-448D-BB2C-DEC819E9ECE3}">
      <dgm:prSet phldrT="[Tekst]" custT="1"/>
      <dgm:spPr/>
      <dgm:t>
        <a:bodyPr/>
        <a:lstStyle/>
        <a:p>
          <a:r>
            <a:rPr lang="pl-PL" sz="1800">
              <a:latin typeface="Arial Narrow" panose="020B0606020202030204" pitchFamily="34" charset="0"/>
            </a:rPr>
            <a:t>Kadry</a:t>
          </a:r>
        </a:p>
      </dgm:t>
    </dgm:pt>
    <dgm:pt modelId="{77F94252-CBE4-4587-A887-0869FB56904A}" type="parTrans" cxnId="{4585CE37-CA96-4CE4-B327-CB0590E50430}">
      <dgm:prSet/>
      <dgm:spPr/>
      <dgm:t>
        <a:bodyPr/>
        <a:lstStyle/>
        <a:p>
          <a:endParaRPr lang="pl-PL" sz="1200">
            <a:latin typeface="Arial Narrow" panose="020B0606020202030204" pitchFamily="34" charset="0"/>
          </a:endParaRPr>
        </a:p>
      </dgm:t>
    </dgm:pt>
    <dgm:pt modelId="{78E3DA78-65D1-4749-8FE4-8512B4E29F9A}" type="sibTrans" cxnId="{4585CE37-CA96-4CE4-B327-CB0590E50430}">
      <dgm:prSet/>
      <dgm:spPr/>
      <dgm:t>
        <a:bodyPr/>
        <a:lstStyle/>
        <a:p>
          <a:endParaRPr lang="pl-PL" sz="1200">
            <a:latin typeface="Arial Narrow" panose="020B0606020202030204" pitchFamily="34" charset="0"/>
          </a:endParaRPr>
        </a:p>
      </dgm:t>
    </dgm:pt>
    <dgm:pt modelId="{EDE6CF83-D78B-4822-AF8D-616D289AB50C}">
      <dgm:prSet phldrT="[Tekst]" custT="1"/>
      <dgm:spPr/>
      <dgm:t>
        <a:bodyPr/>
        <a:lstStyle/>
        <a:p>
          <a:r>
            <a:rPr lang="pl-PL" sz="1200">
              <a:latin typeface="Arial Narrow" panose="020B0606020202030204" pitchFamily="34" charset="0"/>
            </a:rPr>
            <a:t>Stopień zaawansowania projektu</a:t>
          </a:r>
        </a:p>
      </dgm:t>
    </dgm:pt>
    <dgm:pt modelId="{FB0536AB-33B0-4A92-98B5-506F4B880BE9}" type="parTrans" cxnId="{409B87D6-8D71-4A5C-B03C-3DBEC2D3FDAE}">
      <dgm:prSet/>
      <dgm:spPr/>
      <dgm:t>
        <a:bodyPr/>
        <a:lstStyle/>
        <a:p>
          <a:endParaRPr lang="pl-PL"/>
        </a:p>
      </dgm:t>
    </dgm:pt>
    <dgm:pt modelId="{3F00AC83-A332-4765-8652-C10FDA36953F}" type="sibTrans" cxnId="{409B87D6-8D71-4A5C-B03C-3DBEC2D3FDAE}">
      <dgm:prSet/>
      <dgm:spPr/>
      <dgm:t>
        <a:bodyPr/>
        <a:lstStyle/>
        <a:p>
          <a:endParaRPr lang="pl-PL"/>
        </a:p>
      </dgm:t>
    </dgm:pt>
    <dgm:pt modelId="{34152364-CD20-46C5-8390-41B28883FABC}">
      <dgm:prSet phldrT="[Tekst]" custT="1"/>
      <dgm:spPr/>
      <dgm:t>
        <a:bodyPr/>
        <a:lstStyle/>
        <a:p>
          <a:r>
            <a:rPr lang="pl-PL" sz="1200">
              <a:latin typeface="Arial Narrow" panose="020B0606020202030204" pitchFamily="34" charset="0"/>
            </a:rPr>
            <a:t>Własność</a:t>
          </a:r>
        </a:p>
      </dgm:t>
    </dgm:pt>
    <dgm:pt modelId="{A8218A13-63DD-42DA-82EC-1DD6C225C297}" type="parTrans" cxnId="{8EE9B442-737E-4115-8D15-762F2C4E6025}">
      <dgm:prSet/>
      <dgm:spPr/>
      <dgm:t>
        <a:bodyPr/>
        <a:lstStyle/>
        <a:p>
          <a:endParaRPr lang="pl-PL"/>
        </a:p>
      </dgm:t>
    </dgm:pt>
    <dgm:pt modelId="{834D8329-25C3-4DC8-B0DB-4B7C088CA3A2}" type="sibTrans" cxnId="{8EE9B442-737E-4115-8D15-762F2C4E6025}">
      <dgm:prSet/>
      <dgm:spPr/>
      <dgm:t>
        <a:bodyPr/>
        <a:lstStyle/>
        <a:p>
          <a:endParaRPr lang="pl-PL"/>
        </a:p>
      </dgm:t>
    </dgm:pt>
    <dgm:pt modelId="{DBB18C46-2C01-4E51-889D-4774300645BD}">
      <dgm:prSet phldrT="[Tekst]" custT="1"/>
      <dgm:spPr/>
      <dgm:t>
        <a:bodyPr/>
        <a:lstStyle/>
        <a:p>
          <a:r>
            <a:rPr lang="pl-PL" sz="1200">
              <a:latin typeface="Arial Narrow" panose="020B0606020202030204" pitchFamily="34" charset="0"/>
            </a:rPr>
            <a:t>Harmonogram</a:t>
          </a:r>
        </a:p>
      </dgm:t>
    </dgm:pt>
    <dgm:pt modelId="{65489E4B-497D-4BF3-A07E-9158290B6C13}" type="parTrans" cxnId="{ED6251BC-A548-45D9-B245-C677C77A0723}">
      <dgm:prSet/>
      <dgm:spPr/>
      <dgm:t>
        <a:bodyPr/>
        <a:lstStyle/>
        <a:p>
          <a:endParaRPr lang="pl-PL"/>
        </a:p>
      </dgm:t>
    </dgm:pt>
    <dgm:pt modelId="{D936B94A-0F4C-40ED-A7DD-2431F2C95AD8}" type="sibTrans" cxnId="{ED6251BC-A548-45D9-B245-C677C77A0723}">
      <dgm:prSet/>
      <dgm:spPr/>
      <dgm:t>
        <a:bodyPr/>
        <a:lstStyle/>
        <a:p>
          <a:endParaRPr lang="pl-PL"/>
        </a:p>
      </dgm:t>
    </dgm:pt>
    <dgm:pt modelId="{102F9529-173E-4DA1-AA27-A575E31AA17B}">
      <dgm:prSet phldrT="[Tekst]" custT="1"/>
      <dgm:spPr/>
      <dgm:t>
        <a:bodyPr/>
        <a:lstStyle/>
        <a:p>
          <a:r>
            <a:rPr lang="pl-PL" sz="1200">
              <a:latin typeface="Arial Narrow" panose="020B0606020202030204" pitchFamily="34" charset="0"/>
            </a:rPr>
            <a:t>Opis rozwoju polskiego łańcucha dostaw</a:t>
          </a:r>
        </a:p>
      </dgm:t>
    </dgm:pt>
    <dgm:pt modelId="{EDF16149-B4AD-4F37-BD9F-262DDE20A7DE}" type="parTrans" cxnId="{25C4CF5F-F7DF-4438-8739-EF3249D79151}">
      <dgm:prSet/>
      <dgm:spPr/>
      <dgm:t>
        <a:bodyPr/>
        <a:lstStyle/>
        <a:p>
          <a:endParaRPr lang="pl-PL"/>
        </a:p>
      </dgm:t>
    </dgm:pt>
    <dgm:pt modelId="{34E82A18-590C-49FA-8EC2-658CFCE55B5D}" type="sibTrans" cxnId="{25C4CF5F-F7DF-4438-8739-EF3249D79151}">
      <dgm:prSet/>
      <dgm:spPr/>
      <dgm:t>
        <a:bodyPr/>
        <a:lstStyle/>
        <a:p>
          <a:endParaRPr lang="pl-PL"/>
        </a:p>
      </dgm:t>
    </dgm:pt>
    <dgm:pt modelId="{C2DCC249-B6DD-4090-9149-485DB71CC41B}">
      <dgm:prSet phldrT="[Tekst]" custT="1"/>
      <dgm:spPr/>
      <dgm:t>
        <a:bodyPr/>
        <a:lstStyle/>
        <a:p>
          <a:r>
            <a:rPr lang="pl-PL" sz="1200">
              <a:latin typeface="Arial Narrow" panose="020B0606020202030204" pitchFamily="34" charset="0"/>
            </a:rPr>
            <a:t>Opis działań zwiększających dostęp polskich firm</a:t>
          </a:r>
        </a:p>
      </dgm:t>
    </dgm:pt>
    <dgm:pt modelId="{D830F7D4-8CA7-4C19-AFA2-CB879638F2BE}" type="parTrans" cxnId="{1D9637FB-7493-4F3A-8020-26D337C27B5A}">
      <dgm:prSet/>
      <dgm:spPr/>
      <dgm:t>
        <a:bodyPr/>
        <a:lstStyle/>
        <a:p>
          <a:endParaRPr lang="pl-PL"/>
        </a:p>
      </dgm:t>
    </dgm:pt>
    <dgm:pt modelId="{C80A4C57-0BFE-4BFF-A585-D625653F2C37}" type="sibTrans" cxnId="{1D9637FB-7493-4F3A-8020-26D337C27B5A}">
      <dgm:prSet/>
      <dgm:spPr/>
      <dgm:t>
        <a:bodyPr/>
        <a:lstStyle/>
        <a:p>
          <a:endParaRPr lang="pl-PL"/>
        </a:p>
      </dgm:t>
    </dgm:pt>
    <dgm:pt modelId="{D93A6535-8920-419F-9B14-231C4D59608D}">
      <dgm:prSet phldrT="[Tekst]" custT="1"/>
      <dgm:spPr/>
      <dgm:t>
        <a:bodyPr/>
        <a:lstStyle/>
        <a:p>
          <a:r>
            <a:rPr lang="pl-PL" sz="1200">
              <a:latin typeface="Arial Narrow" panose="020B0606020202030204" pitchFamily="34" charset="0"/>
            </a:rPr>
            <a:t>Opis podejścia do konkurencyjności procesów zakupowych</a:t>
          </a:r>
        </a:p>
      </dgm:t>
    </dgm:pt>
    <dgm:pt modelId="{18EA98A1-E362-4302-B7C2-A2850521D3D4}" type="parTrans" cxnId="{754BF3D1-E5D1-4BEB-99BF-BF62CD1796F8}">
      <dgm:prSet/>
      <dgm:spPr/>
      <dgm:t>
        <a:bodyPr/>
        <a:lstStyle/>
        <a:p>
          <a:endParaRPr lang="pl-PL"/>
        </a:p>
      </dgm:t>
    </dgm:pt>
    <dgm:pt modelId="{1D6CBF04-1DC7-47EC-9975-211B54DAEC9C}" type="sibTrans" cxnId="{754BF3D1-E5D1-4BEB-99BF-BF62CD1796F8}">
      <dgm:prSet/>
      <dgm:spPr/>
      <dgm:t>
        <a:bodyPr/>
        <a:lstStyle/>
        <a:p>
          <a:endParaRPr lang="pl-PL"/>
        </a:p>
      </dgm:t>
    </dgm:pt>
    <dgm:pt modelId="{5A047C2C-3B12-41BE-9F30-BD6D44AFD624}">
      <dgm:prSet phldrT="[Tekst]" custT="1"/>
      <dgm:spPr/>
      <dgm:t>
        <a:bodyPr/>
        <a:lstStyle/>
        <a:p>
          <a:r>
            <a:rPr lang="pl-PL" sz="1200">
              <a:latin typeface="Arial Narrow" panose="020B0606020202030204" pitchFamily="34" charset="0"/>
            </a:rPr>
            <a:t>Ogólne podejście do innowacji w projekcie
Działania w zakresie innowacji wspierających w pakietach łańcucha dostaw i procesach zarządzania (QHSE, finansowanie, zaopatrzenie)</a:t>
          </a:r>
        </a:p>
      </dgm:t>
    </dgm:pt>
    <dgm:pt modelId="{D4BE5F8C-8D2F-4723-A340-F759D2A8CA66}" type="parTrans" cxnId="{731A19ED-5155-41A5-A34A-7792B436E5B9}">
      <dgm:prSet/>
      <dgm:spPr/>
      <dgm:t>
        <a:bodyPr/>
        <a:lstStyle/>
        <a:p>
          <a:endParaRPr lang="pl-PL"/>
        </a:p>
      </dgm:t>
    </dgm:pt>
    <dgm:pt modelId="{4881BCBD-0DFA-4AE3-9C4E-67DBF35CD0C7}" type="sibTrans" cxnId="{731A19ED-5155-41A5-A34A-7792B436E5B9}">
      <dgm:prSet/>
      <dgm:spPr/>
      <dgm:t>
        <a:bodyPr/>
        <a:lstStyle/>
        <a:p>
          <a:endParaRPr lang="pl-PL"/>
        </a:p>
      </dgm:t>
    </dgm:pt>
    <dgm:pt modelId="{B0855EB9-9553-4BD0-9764-A6092251548F}">
      <dgm:prSet phldrT="[Tekst]" custT="1"/>
      <dgm:spPr/>
      <dgm:t>
        <a:bodyPr/>
        <a:lstStyle/>
        <a:p>
          <a:r>
            <a:rPr lang="pl-PL" sz="1200">
              <a:latin typeface="Arial Narrow" panose="020B0606020202030204" pitchFamily="34" charset="0"/>
            </a:rPr>
            <a:t>Tworzenie miejsc pracy
Opis wymaganych umiejętności
Praktykanci i działania związane z podnoszeniem umiejętności
Promocja umiejętności
Najlepsze praktyki i rozpowszechnianie</a:t>
          </a:r>
        </a:p>
      </dgm:t>
    </dgm:pt>
    <dgm:pt modelId="{E6C6B504-9889-434A-A33A-2ED4A6678E2C}" type="parTrans" cxnId="{93917A9F-0450-412A-84B4-ACAA675F528E}">
      <dgm:prSet/>
      <dgm:spPr/>
      <dgm:t>
        <a:bodyPr/>
        <a:lstStyle/>
        <a:p>
          <a:endParaRPr lang="pl-PL"/>
        </a:p>
      </dgm:t>
    </dgm:pt>
    <dgm:pt modelId="{AEC4166D-D160-4145-9FC3-BD2F4316C622}" type="sibTrans" cxnId="{93917A9F-0450-412A-84B4-ACAA675F528E}">
      <dgm:prSet/>
      <dgm:spPr/>
      <dgm:t>
        <a:bodyPr/>
        <a:lstStyle/>
        <a:p>
          <a:endParaRPr lang="pl-PL"/>
        </a:p>
      </dgm:t>
    </dgm:pt>
    <dgm:pt modelId="{A99740CD-2321-4F29-867F-BE89345AF5CA}">
      <dgm:prSet phldrT="[Tekst]" custT="1"/>
      <dgm:spPr/>
      <dgm:t>
        <a:bodyPr/>
        <a:lstStyle/>
        <a:p>
          <a:r>
            <a:rPr lang="pl-PL" sz="1200">
              <a:latin typeface="Arial Narrow" panose="020B0606020202030204" pitchFamily="34" charset="0"/>
            </a:rPr>
            <a:t>Parametry techniczne</a:t>
          </a:r>
        </a:p>
      </dgm:t>
    </dgm:pt>
    <dgm:pt modelId="{9D1C0DCF-6BC1-422A-9A7E-22489C921AB9}" type="parTrans" cxnId="{55876358-F3EA-4305-A277-CB1FF63250A7}">
      <dgm:prSet/>
      <dgm:spPr/>
      <dgm:t>
        <a:bodyPr/>
        <a:lstStyle/>
        <a:p>
          <a:endParaRPr lang="pl-PL"/>
        </a:p>
      </dgm:t>
    </dgm:pt>
    <dgm:pt modelId="{98200B99-2EE1-4CF9-B124-9ABAD686AF59}" type="sibTrans" cxnId="{55876358-F3EA-4305-A277-CB1FF63250A7}">
      <dgm:prSet/>
      <dgm:spPr/>
      <dgm:t>
        <a:bodyPr/>
        <a:lstStyle/>
        <a:p>
          <a:endParaRPr lang="pl-PL"/>
        </a:p>
      </dgm:t>
    </dgm:pt>
    <dgm:pt modelId="{676811AA-1E56-404B-9CAC-C9E3D69BF69A}">
      <dgm:prSet phldrT="[Tekst]" custT="1"/>
      <dgm:spPr/>
      <dgm:t>
        <a:bodyPr/>
        <a:lstStyle/>
        <a:p>
          <a:r>
            <a:rPr lang="pl-PL" sz="1200">
              <a:latin typeface="Arial Narrow" panose="020B0606020202030204" pitchFamily="34" charset="0"/>
            </a:rPr>
            <a:t>Harmonogram</a:t>
          </a:r>
        </a:p>
      </dgm:t>
    </dgm:pt>
    <dgm:pt modelId="{FC188E18-DF35-4DB7-ADC8-2A88D1C7D37D}" type="parTrans" cxnId="{69D61D60-E5E6-41D4-A851-3E80ABF61604}">
      <dgm:prSet/>
      <dgm:spPr/>
      <dgm:t>
        <a:bodyPr/>
        <a:lstStyle/>
        <a:p>
          <a:endParaRPr lang="pl-PL"/>
        </a:p>
      </dgm:t>
    </dgm:pt>
    <dgm:pt modelId="{BBFC5453-350F-48EF-B64B-F799E8986741}" type="sibTrans" cxnId="{69D61D60-E5E6-41D4-A851-3E80ABF61604}">
      <dgm:prSet/>
      <dgm:spPr/>
      <dgm:t>
        <a:bodyPr/>
        <a:lstStyle/>
        <a:p>
          <a:endParaRPr lang="pl-PL"/>
        </a:p>
      </dgm:t>
    </dgm:pt>
    <dgm:pt modelId="{74DFD2C8-A173-453B-BA60-DF9086763099}">
      <dgm:prSet phldrT="[Tekst]" custT="1"/>
      <dgm:spPr/>
      <dgm:t>
        <a:bodyPr/>
        <a:lstStyle/>
        <a:p>
          <a:endParaRPr lang="pl-PL" sz="1200">
            <a:latin typeface="Arial Narrow" panose="020B0606020202030204" pitchFamily="34" charset="0"/>
          </a:endParaRPr>
        </a:p>
      </dgm:t>
    </dgm:pt>
    <dgm:pt modelId="{4F3BAA1E-8060-441F-A9BE-C177C589C756}" type="parTrans" cxnId="{6DE3810B-8B13-4C6E-B3B4-C477688343E1}">
      <dgm:prSet/>
      <dgm:spPr/>
      <dgm:t>
        <a:bodyPr/>
        <a:lstStyle/>
        <a:p>
          <a:endParaRPr lang="pl-PL"/>
        </a:p>
      </dgm:t>
    </dgm:pt>
    <dgm:pt modelId="{AB54C05F-632C-4ECD-9094-AA87320D931A}" type="sibTrans" cxnId="{6DE3810B-8B13-4C6E-B3B4-C477688343E1}">
      <dgm:prSet/>
      <dgm:spPr/>
      <dgm:t>
        <a:bodyPr/>
        <a:lstStyle/>
        <a:p>
          <a:endParaRPr lang="pl-PL"/>
        </a:p>
      </dgm:t>
    </dgm:pt>
    <dgm:pt modelId="{3FD7597B-711E-4BF8-B6DE-0FB62D8BBF60}">
      <dgm:prSet phldrT="[Tekst]" custT="1"/>
      <dgm:spPr/>
      <dgm:t>
        <a:bodyPr/>
        <a:lstStyle/>
        <a:p>
          <a:r>
            <a:rPr lang="pl-PL" sz="1600">
              <a:latin typeface="Arial Narrow" panose="020B0606020202030204" pitchFamily="34" charset="0"/>
            </a:rPr>
            <a:t>Udział polskich dostawców</a:t>
          </a:r>
        </a:p>
      </dgm:t>
    </dgm:pt>
    <dgm:pt modelId="{DAEB4A49-B9F8-48F5-A8D5-08B4A9F454AA}" type="parTrans" cxnId="{C65A186A-77DA-4992-A546-DBAB724CA60B}">
      <dgm:prSet/>
      <dgm:spPr/>
      <dgm:t>
        <a:bodyPr/>
        <a:lstStyle/>
        <a:p>
          <a:endParaRPr lang="pl-PL"/>
        </a:p>
      </dgm:t>
    </dgm:pt>
    <dgm:pt modelId="{339F8D1B-CBDB-4D2C-A204-61DE7440D38A}" type="sibTrans" cxnId="{C65A186A-77DA-4992-A546-DBAB724CA60B}">
      <dgm:prSet/>
      <dgm:spPr/>
      <dgm:t>
        <a:bodyPr/>
        <a:lstStyle/>
        <a:p>
          <a:endParaRPr lang="pl-PL"/>
        </a:p>
      </dgm:t>
    </dgm:pt>
    <dgm:pt modelId="{5D593172-9D55-4B58-BE8C-9E74F5B18D4D}">
      <dgm:prSet phldrT="[Tekst]" custT="1"/>
      <dgm:spPr/>
      <dgm:t>
        <a:bodyPr/>
        <a:lstStyle/>
        <a:p>
          <a:r>
            <a:rPr lang="pl-PL" sz="1200">
              <a:latin typeface="Arial Narrow" panose="020B0606020202030204" pitchFamily="34" charset="0"/>
            </a:rPr>
            <a:t>CAPEX i OPEX w farmie i opis udziału polskich dostawców</a:t>
          </a:r>
        </a:p>
      </dgm:t>
    </dgm:pt>
    <dgm:pt modelId="{C762A7E1-D8BF-4B89-AE0F-17F068E894E2}" type="parTrans" cxnId="{8EC6E86B-D27D-42A5-90F8-2942C93A2CAE}">
      <dgm:prSet/>
      <dgm:spPr/>
      <dgm:t>
        <a:bodyPr/>
        <a:lstStyle/>
        <a:p>
          <a:endParaRPr lang="pl-PL"/>
        </a:p>
      </dgm:t>
    </dgm:pt>
    <dgm:pt modelId="{9DE6C2B8-110C-402A-8518-955D64F9ED19}" type="sibTrans" cxnId="{8EC6E86B-D27D-42A5-90F8-2942C93A2CAE}">
      <dgm:prSet/>
      <dgm:spPr/>
      <dgm:t>
        <a:bodyPr/>
        <a:lstStyle/>
        <a:p>
          <a:endParaRPr lang="pl-PL"/>
        </a:p>
      </dgm:t>
    </dgm:pt>
    <dgm:pt modelId="{AE6CBB3B-5FDE-4AD7-85A4-D991440DA44C}">
      <dgm:prSet phldrT="[Tekst]" custT="1"/>
      <dgm:spPr/>
      <dgm:t>
        <a:bodyPr/>
        <a:lstStyle/>
        <a:p>
          <a:r>
            <a:rPr lang="pl-PL" sz="1800">
              <a:latin typeface="Arial Narrow" panose="020B0606020202030204" pitchFamily="34" charset="0"/>
            </a:rPr>
            <a:t>Porty</a:t>
          </a:r>
        </a:p>
      </dgm:t>
    </dgm:pt>
    <dgm:pt modelId="{EFDD36C3-F014-4763-A2B8-6A61837C13C2}" type="parTrans" cxnId="{0BE3487A-CD18-45A4-9C94-04F92C54F0CB}">
      <dgm:prSet/>
      <dgm:spPr/>
      <dgm:t>
        <a:bodyPr/>
        <a:lstStyle/>
        <a:p>
          <a:endParaRPr lang="pl-PL"/>
        </a:p>
      </dgm:t>
    </dgm:pt>
    <dgm:pt modelId="{61484284-E557-40EC-A038-95FCCD433CA0}" type="sibTrans" cxnId="{0BE3487A-CD18-45A4-9C94-04F92C54F0CB}">
      <dgm:prSet/>
      <dgm:spPr/>
      <dgm:t>
        <a:bodyPr/>
        <a:lstStyle/>
        <a:p>
          <a:endParaRPr lang="pl-PL"/>
        </a:p>
      </dgm:t>
    </dgm:pt>
    <dgm:pt modelId="{F26DFA99-CFC0-462A-B22D-4E5B85C40D88}">
      <dgm:prSet phldrT="[Tekst]" custT="1"/>
      <dgm:spPr/>
      <dgm:t>
        <a:bodyPr/>
        <a:lstStyle/>
        <a:p>
          <a:r>
            <a:rPr lang="pl-PL" sz="1200">
              <a:latin typeface="Arial Narrow" panose="020B0606020202030204" pitchFamily="34" charset="0"/>
            </a:rPr>
            <a:t>Podsumowanie dialogu z portami
Podejście do wykorzystania portów w łańcuchu dostaw</a:t>
          </a:r>
        </a:p>
      </dgm:t>
    </dgm:pt>
    <dgm:pt modelId="{41814CCD-983C-4452-BECE-C2FFD0D3376F}" type="parTrans" cxnId="{C95CC976-56D3-4D3D-825C-16031F66410E}">
      <dgm:prSet/>
      <dgm:spPr/>
      <dgm:t>
        <a:bodyPr/>
        <a:lstStyle/>
        <a:p>
          <a:endParaRPr lang="pl-PL"/>
        </a:p>
      </dgm:t>
    </dgm:pt>
    <dgm:pt modelId="{4203A32C-B713-49AB-8D6A-F4D39ED22BF7}" type="sibTrans" cxnId="{C95CC976-56D3-4D3D-825C-16031F66410E}">
      <dgm:prSet/>
      <dgm:spPr/>
      <dgm:t>
        <a:bodyPr/>
        <a:lstStyle/>
        <a:p>
          <a:endParaRPr lang="pl-PL"/>
        </a:p>
      </dgm:t>
    </dgm:pt>
    <dgm:pt modelId="{A574E8D4-63D7-4E18-B80F-D63D8AD6DD6F}">
      <dgm:prSet phldrT="[Tekst]" custT="1"/>
      <dgm:spPr/>
      <dgm:t>
        <a:bodyPr/>
        <a:lstStyle/>
        <a:p>
          <a:endParaRPr lang="pl-PL" sz="1200">
            <a:latin typeface="Arial Narrow" panose="020B0606020202030204" pitchFamily="34" charset="0"/>
          </a:endParaRPr>
        </a:p>
      </dgm:t>
    </dgm:pt>
    <dgm:pt modelId="{B22EC525-5893-49E3-B983-97D107C8B5C8}" type="parTrans" cxnId="{75DC29C4-4325-40B0-B6C7-463B4072558F}">
      <dgm:prSet/>
      <dgm:spPr/>
      <dgm:t>
        <a:bodyPr/>
        <a:lstStyle/>
        <a:p>
          <a:endParaRPr lang="pl-PL"/>
        </a:p>
      </dgm:t>
    </dgm:pt>
    <dgm:pt modelId="{86FBF98B-8640-4709-BBF4-A7DF34432385}" type="sibTrans" cxnId="{75DC29C4-4325-40B0-B6C7-463B4072558F}">
      <dgm:prSet/>
      <dgm:spPr/>
      <dgm:t>
        <a:bodyPr/>
        <a:lstStyle/>
        <a:p>
          <a:endParaRPr lang="pl-PL"/>
        </a:p>
      </dgm:t>
    </dgm:pt>
    <dgm:pt modelId="{67488A5C-FA85-478C-B59D-E667DF1E2953}">
      <dgm:prSet phldrT="[Tekst]" custT="1"/>
      <dgm:spPr/>
      <dgm:t>
        <a:bodyPr/>
        <a:lstStyle/>
        <a:p>
          <a:r>
            <a:rPr lang="pl-PL" sz="1200">
              <a:latin typeface="Arial Narrow" panose="020B0606020202030204" pitchFamily="34" charset="0"/>
            </a:rPr>
            <a:t>Data rozpoczęcia funkcjonowania</a:t>
          </a:r>
        </a:p>
      </dgm:t>
    </dgm:pt>
    <dgm:pt modelId="{33815495-4B80-4DB8-B345-E5251F84FDFC}" type="parTrans" cxnId="{7FF78707-A7F5-404B-A1DD-0F022618602A}">
      <dgm:prSet/>
      <dgm:spPr/>
      <dgm:t>
        <a:bodyPr/>
        <a:lstStyle/>
        <a:p>
          <a:endParaRPr lang="pl-PL"/>
        </a:p>
      </dgm:t>
    </dgm:pt>
    <dgm:pt modelId="{C54C699A-75C5-4A8F-8CA4-379E6B4B4CFC}" type="sibTrans" cxnId="{7FF78707-A7F5-404B-A1DD-0F022618602A}">
      <dgm:prSet/>
      <dgm:spPr/>
      <dgm:t>
        <a:bodyPr/>
        <a:lstStyle/>
        <a:p>
          <a:endParaRPr lang="pl-PL"/>
        </a:p>
      </dgm:t>
    </dgm:pt>
    <dgm:pt modelId="{20C67F64-5173-4B84-A015-C704C19E5643}">
      <dgm:prSet phldrT="[Tekst]" custT="1"/>
      <dgm:spPr/>
      <dgm:t>
        <a:bodyPr/>
        <a:lstStyle/>
        <a:p>
          <a:r>
            <a:rPr lang="pl-PL" sz="1200">
              <a:latin typeface="Arial Narrow" panose="020B0606020202030204" pitchFamily="34" charset="0"/>
            </a:rPr>
            <a:t>Opis udziału polskich poddostawców</a:t>
          </a:r>
        </a:p>
      </dgm:t>
    </dgm:pt>
    <dgm:pt modelId="{826C04C6-2890-4FAD-9F1C-759463B54665}" type="parTrans" cxnId="{58D656E0-8AFC-4DE7-83E2-6ECBE13A3913}">
      <dgm:prSet/>
      <dgm:spPr/>
      <dgm:t>
        <a:bodyPr/>
        <a:lstStyle/>
        <a:p>
          <a:endParaRPr lang="pl-PL"/>
        </a:p>
      </dgm:t>
    </dgm:pt>
    <dgm:pt modelId="{E14D415C-2BF0-4475-9845-74D176AAE4C7}" type="sibTrans" cxnId="{58D656E0-8AFC-4DE7-83E2-6ECBE13A3913}">
      <dgm:prSet/>
      <dgm:spPr/>
      <dgm:t>
        <a:bodyPr/>
        <a:lstStyle/>
        <a:p>
          <a:endParaRPr lang="pl-PL"/>
        </a:p>
      </dgm:t>
    </dgm:pt>
    <dgm:pt modelId="{708E27AB-D8DE-42A1-A10F-A690D87BA238}" type="pres">
      <dgm:prSet presAssocID="{9387AFC8-EABF-4FBD-83DC-BE0FF05EA8F5}" presName="Name0" presStyleCnt="0">
        <dgm:presLayoutVars>
          <dgm:dir/>
          <dgm:animLvl val="lvl"/>
          <dgm:resizeHandles val="exact"/>
        </dgm:presLayoutVars>
      </dgm:prSet>
      <dgm:spPr/>
    </dgm:pt>
    <dgm:pt modelId="{7E358C3D-68EF-4B7A-A84E-84EBDF132092}" type="pres">
      <dgm:prSet presAssocID="{EF0ADB9C-7826-4A68-8A30-3E90A3CE7B99}" presName="composite" presStyleCnt="0"/>
      <dgm:spPr/>
    </dgm:pt>
    <dgm:pt modelId="{ACC0334C-E9C0-4DCC-9D83-64D01484D3D4}" type="pres">
      <dgm:prSet presAssocID="{EF0ADB9C-7826-4A68-8A30-3E90A3CE7B99}" presName="parTx" presStyleLbl="alignNode1" presStyleIdx="0" presStyleCnt="7" custLinFactNeighborY="0">
        <dgm:presLayoutVars>
          <dgm:chMax val="0"/>
          <dgm:chPref val="0"/>
          <dgm:bulletEnabled val="1"/>
        </dgm:presLayoutVars>
      </dgm:prSet>
      <dgm:spPr/>
    </dgm:pt>
    <dgm:pt modelId="{AA00C59C-BBC2-42D1-B21B-275C687284EA}" type="pres">
      <dgm:prSet presAssocID="{EF0ADB9C-7826-4A68-8A30-3E90A3CE7B99}" presName="desTx" presStyleLbl="alignAccFollowNode1" presStyleIdx="0" presStyleCnt="7">
        <dgm:presLayoutVars>
          <dgm:bulletEnabled val="1"/>
        </dgm:presLayoutVars>
      </dgm:prSet>
      <dgm:spPr/>
    </dgm:pt>
    <dgm:pt modelId="{1B56B57F-02DE-451F-9BFF-F0CCB49BF0AB}" type="pres">
      <dgm:prSet presAssocID="{CAC96CD3-62E1-4D01-ABE4-A6073C2B97FC}" presName="space" presStyleCnt="0"/>
      <dgm:spPr/>
    </dgm:pt>
    <dgm:pt modelId="{93DA638D-D44C-4A9A-8802-BE804BA4441A}" type="pres">
      <dgm:prSet presAssocID="{E3F62EA0-6226-4B76-80E2-3377230A8513}" presName="composite" presStyleCnt="0"/>
      <dgm:spPr/>
    </dgm:pt>
    <dgm:pt modelId="{C48E940F-0E85-49AF-BD9C-3A03D1F70E67}" type="pres">
      <dgm:prSet presAssocID="{E3F62EA0-6226-4B76-80E2-3377230A8513}" presName="parTx" presStyleLbl="alignNode1" presStyleIdx="1" presStyleCnt="7">
        <dgm:presLayoutVars>
          <dgm:chMax val="0"/>
          <dgm:chPref val="0"/>
          <dgm:bulletEnabled val="1"/>
        </dgm:presLayoutVars>
      </dgm:prSet>
      <dgm:spPr/>
    </dgm:pt>
    <dgm:pt modelId="{0A89A25C-E3A9-412F-94C6-623E66379EAB}" type="pres">
      <dgm:prSet presAssocID="{E3F62EA0-6226-4B76-80E2-3377230A8513}" presName="desTx" presStyleLbl="alignAccFollowNode1" presStyleIdx="1" presStyleCnt="7">
        <dgm:presLayoutVars>
          <dgm:bulletEnabled val="1"/>
        </dgm:presLayoutVars>
      </dgm:prSet>
      <dgm:spPr/>
    </dgm:pt>
    <dgm:pt modelId="{E882E8A6-7B87-43E6-AEBB-150702C650F0}" type="pres">
      <dgm:prSet presAssocID="{93782E23-7F2E-48B5-9304-E3BE088A2C82}" presName="space" presStyleCnt="0"/>
      <dgm:spPr/>
    </dgm:pt>
    <dgm:pt modelId="{CBDF363A-74BC-4D27-8099-ED2849BA44C8}" type="pres">
      <dgm:prSet presAssocID="{0C68273E-03A2-4189-AC5B-EAA75A8316F3}" presName="composite" presStyleCnt="0"/>
      <dgm:spPr/>
    </dgm:pt>
    <dgm:pt modelId="{78E897FD-16F7-411F-A10F-722954126A49}" type="pres">
      <dgm:prSet presAssocID="{0C68273E-03A2-4189-AC5B-EAA75A8316F3}" presName="parTx" presStyleLbl="alignNode1" presStyleIdx="2" presStyleCnt="7">
        <dgm:presLayoutVars>
          <dgm:chMax val="0"/>
          <dgm:chPref val="0"/>
          <dgm:bulletEnabled val="1"/>
        </dgm:presLayoutVars>
      </dgm:prSet>
      <dgm:spPr/>
    </dgm:pt>
    <dgm:pt modelId="{5DC8F784-70D6-411D-9FFE-7416DD833965}" type="pres">
      <dgm:prSet presAssocID="{0C68273E-03A2-4189-AC5B-EAA75A8316F3}" presName="desTx" presStyleLbl="alignAccFollowNode1" presStyleIdx="2" presStyleCnt="7">
        <dgm:presLayoutVars>
          <dgm:bulletEnabled val="1"/>
        </dgm:presLayoutVars>
      </dgm:prSet>
      <dgm:spPr/>
    </dgm:pt>
    <dgm:pt modelId="{A4633E32-EE6B-499D-AC4F-BE663CCEEA24}" type="pres">
      <dgm:prSet presAssocID="{372F844F-800D-4197-8360-6BD46155D0E1}" presName="space" presStyleCnt="0"/>
      <dgm:spPr/>
    </dgm:pt>
    <dgm:pt modelId="{83CF4D06-1E4F-48FD-86CC-5536FAB98355}" type="pres">
      <dgm:prSet presAssocID="{3FD7597B-711E-4BF8-B6DE-0FB62D8BBF60}" presName="composite" presStyleCnt="0"/>
      <dgm:spPr/>
    </dgm:pt>
    <dgm:pt modelId="{7557A299-396E-4467-92F5-0E6D511B7382}" type="pres">
      <dgm:prSet presAssocID="{3FD7597B-711E-4BF8-B6DE-0FB62D8BBF60}" presName="parTx" presStyleLbl="alignNode1" presStyleIdx="3" presStyleCnt="7">
        <dgm:presLayoutVars>
          <dgm:chMax val="0"/>
          <dgm:chPref val="0"/>
          <dgm:bulletEnabled val="1"/>
        </dgm:presLayoutVars>
      </dgm:prSet>
      <dgm:spPr/>
    </dgm:pt>
    <dgm:pt modelId="{D93A1E56-3F7B-411C-AF83-B92B639ED291}" type="pres">
      <dgm:prSet presAssocID="{3FD7597B-711E-4BF8-B6DE-0FB62D8BBF60}" presName="desTx" presStyleLbl="alignAccFollowNode1" presStyleIdx="3" presStyleCnt="7">
        <dgm:presLayoutVars>
          <dgm:bulletEnabled val="1"/>
        </dgm:presLayoutVars>
      </dgm:prSet>
      <dgm:spPr/>
    </dgm:pt>
    <dgm:pt modelId="{9C0904F2-150B-4915-ABB5-E582DE121BF6}" type="pres">
      <dgm:prSet presAssocID="{339F8D1B-CBDB-4D2C-A204-61DE7440D38A}" presName="space" presStyleCnt="0"/>
      <dgm:spPr/>
    </dgm:pt>
    <dgm:pt modelId="{D59B728E-3CC3-4C42-AD42-08FB45C62ECC}" type="pres">
      <dgm:prSet presAssocID="{E619E62C-1679-4D3E-9C4C-BDF32FB5C32E}" presName="composite" presStyleCnt="0"/>
      <dgm:spPr/>
    </dgm:pt>
    <dgm:pt modelId="{87E665F1-17BC-4850-B2D4-0A9F28E89951}" type="pres">
      <dgm:prSet presAssocID="{E619E62C-1679-4D3E-9C4C-BDF32FB5C32E}" presName="parTx" presStyleLbl="alignNode1" presStyleIdx="4" presStyleCnt="7">
        <dgm:presLayoutVars>
          <dgm:chMax val="0"/>
          <dgm:chPref val="0"/>
          <dgm:bulletEnabled val="1"/>
        </dgm:presLayoutVars>
      </dgm:prSet>
      <dgm:spPr/>
    </dgm:pt>
    <dgm:pt modelId="{2CCCEEF9-D4B3-4891-9D74-9C30448394CF}" type="pres">
      <dgm:prSet presAssocID="{E619E62C-1679-4D3E-9C4C-BDF32FB5C32E}" presName="desTx" presStyleLbl="alignAccFollowNode1" presStyleIdx="4" presStyleCnt="7">
        <dgm:presLayoutVars>
          <dgm:bulletEnabled val="1"/>
        </dgm:presLayoutVars>
      </dgm:prSet>
      <dgm:spPr/>
    </dgm:pt>
    <dgm:pt modelId="{969203D1-EBDF-4222-8D1B-80A6488A4771}" type="pres">
      <dgm:prSet presAssocID="{7DCB617F-7AB4-410D-AEE3-4FB314F6F950}" presName="space" presStyleCnt="0"/>
      <dgm:spPr/>
    </dgm:pt>
    <dgm:pt modelId="{2FABF61A-3308-427C-BAF1-4C82DF3DB867}" type="pres">
      <dgm:prSet presAssocID="{89B89E27-4582-448D-BB2C-DEC819E9ECE3}" presName="composite" presStyleCnt="0"/>
      <dgm:spPr/>
    </dgm:pt>
    <dgm:pt modelId="{167508A7-4797-4CEA-9B93-E2E900E3EF31}" type="pres">
      <dgm:prSet presAssocID="{89B89E27-4582-448D-BB2C-DEC819E9ECE3}" presName="parTx" presStyleLbl="alignNode1" presStyleIdx="5" presStyleCnt="7">
        <dgm:presLayoutVars>
          <dgm:chMax val="0"/>
          <dgm:chPref val="0"/>
          <dgm:bulletEnabled val="1"/>
        </dgm:presLayoutVars>
      </dgm:prSet>
      <dgm:spPr/>
    </dgm:pt>
    <dgm:pt modelId="{2B5DC97D-B797-4E68-BD9A-61D991A82406}" type="pres">
      <dgm:prSet presAssocID="{89B89E27-4582-448D-BB2C-DEC819E9ECE3}" presName="desTx" presStyleLbl="alignAccFollowNode1" presStyleIdx="5" presStyleCnt="7">
        <dgm:presLayoutVars>
          <dgm:bulletEnabled val="1"/>
        </dgm:presLayoutVars>
      </dgm:prSet>
      <dgm:spPr/>
    </dgm:pt>
    <dgm:pt modelId="{D70A71D2-C929-4E49-A728-D55A4C40F298}" type="pres">
      <dgm:prSet presAssocID="{78E3DA78-65D1-4749-8FE4-8512B4E29F9A}" presName="space" presStyleCnt="0"/>
      <dgm:spPr/>
    </dgm:pt>
    <dgm:pt modelId="{4100A3FE-A210-44B0-939A-EFADD0AE3772}" type="pres">
      <dgm:prSet presAssocID="{AE6CBB3B-5FDE-4AD7-85A4-D991440DA44C}" presName="composite" presStyleCnt="0"/>
      <dgm:spPr/>
    </dgm:pt>
    <dgm:pt modelId="{3AB79DDF-9E10-4D2F-B961-0DA61FABB1B7}" type="pres">
      <dgm:prSet presAssocID="{AE6CBB3B-5FDE-4AD7-85A4-D991440DA44C}" presName="parTx" presStyleLbl="alignNode1" presStyleIdx="6" presStyleCnt="7">
        <dgm:presLayoutVars>
          <dgm:chMax val="0"/>
          <dgm:chPref val="0"/>
          <dgm:bulletEnabled val="1"/>
        </dgm:presLayoutVars>
      </dgm:prSet>
      <dgm:spPr/>
    </dgm:pt>
    <dgm:pt modelId="{795E4F95-3945-4FC3-AB60-CCCC8DCF771B}" type="pres">
      <dgm:prSet presAssocID="{AE6CBB3B-5FDE-4AD7-85A4-D991440DA44C}" presName="desTx" presStyleLbl="alignAccFollowNode1" presStyleIdx="6" presStyleCnt="7">
        <dgm:presLayoutVars>
          <dgm:bulletEnabled val="1"/>
        </dgm:presLayoutVars>
      </dgm:prSet>
      <dgm:spPr/>
    </dgm:pt>
  </dgm:ptLst>
  <dgm:cxnLst>
    <dgm:cxn modelId="{7FF78707-A7F5-404B-A1DD-0F022618602A}" srcId="{E3F62EA0-6226-4B76-80E2-3377230A8513}" destId="{67488A5C-FA85-478C-B59D-E667DF1E2953}" srcOrd="3" destOrd="0" parTransId="{33815495-4B80-4DB8-B345-E5251F84FDFC}" sibTransId="{C54C699A-75C5-4A8F-8CA4-379E6B4B4CFC}"/>
    <dgm:cxn modelId="{6DE3810B-8B13-4C6E-B3B4-C477688343E1}" srcId="{E3F62EA0-6226-4B76-80E2-3377230A8513}" destId="{74DFD2C8-A173-453B-BA60-DF9086763099}" srcOrd="4" destOrd="0" parTransId="{4F3BAA1E-8060-441F-A9BE-C177C589C756}" sibTransId="{AB54C05F-632C-4ECD-9094-AA87320D931A}"/>
    <dgm:cxn modelId="{F4634A10-5058-458A-8F42-BB524F60E1AC}" srcId="{9387AFC8-EABF-4FBD-83DC-BE0FF05EA8F5}" destId="{E619E62C-1679-4D3E-9C4C-BDF32FB5C32E}" srcOrd="4" destOrd="0" parTransId="{5E94910C-773B-4FE4-AC01-3DFE7E21EA7B}" sibTransId="{7DCB617F-7AB4-410D-AEE3-4FB314F6F950}"/>
    <dgm:cxn modelId="{6A027311-78B8-4442-987A-E0A7BC0C99AF}" srcId="{EF0ADB9C-7826-4A68-8A30-3E90A3CE7B99}" destId="{1ABA59EE-DF49-4117-936C-ED33AFC80109}" srcOrd="1" destOrd="0" parTransId="{9F671AED-727D-4EBE-B6EB-5C887E5EF1D3}" sibTransId="{44F286D5-B13C-41F9-8C0C-56612E6067B3}"/>
    <dgm:cxn modelId="{1D719212-D8D3-407F-8C1F-F707EB1F5787}" srcId="{EF0ADB9C-7826-4A68-8A30-3E90A3CE7B99}" destId="{BBB0E21F-D536-4E47-88C3-911FAD956300}" srcOrd="0" destOrd="0" parTransId="{9E4F4FB5-A437-4D87-BB2A-1009AC4087C6}" sibTransId="{C013E975-24FD-4C6A-8CFE-C148F9B16AEC}"/>
    <dgm:cxn modelId="{64135D1F-218A-44F1-809D-77E70EE8C717}" type="presOf" srcId="{4A4A7971-BAE2-4E55-A64A-0B666192132E}" destId="{0A89A25C-E3A9-412F-94C6-623E66379EAB}" srcOrd="0" destOrd="0" presId="urn:microsoft.com/office/officeart/2005/8/layout/hList1"/>
    <dgm:cxn modelId="{E16AC727-2232-4F37-AA29-82CC4A4E72E5}" type="presOf" srcId="{0C68273E-03A2-4189-AC5B-EAA75A8316F3}" destId="{78E897FD-16F7-411F-A10F-722954126A49}" srcOrd="0" destOrd="0" presId="urn:microsoft.com/office/officeart/2005/8/layout/hList1"/>
    <dgm:cxn modelId="{F045B433-4037-4657-B16D-FA05DBFBB445}" srcId="{9387AFC8-EABF-4FBD-83DC-BE0FF05EA8F5}" destId="{0C68273E-03A2-4189-AC5B-EAA75A8316F3}" srcOrd="2" destOrd="0" parTransId="{F59E68C5-180E-4C88-846F-AF96DD683348}" sibTransId="{372F844F-800D-4197-8360-6BD46155D0E1}"/>
    <dgm:cxn modelId="{4585CE37-CA96-4CE4-B327-CB0590E50430}" srcId="{9387AFC8-EABF-4FBD-83DC-BE0FF05EA8F5}" destId="{89B89E27-4582-448D-BB2C-DEC819E9ECE3}" srcOrd="5" destOrd="0" parTransId="{77F94252-CBE4-4587-A887-0869FB56904A}" sibTransId="{78E3DA78-65D1-4749-8FE4-8512B4E29F9A}"/>
    <dgm:cxn modelId="{E5D4935E-CF29-4AFD-B01B-A0DC1E5555CF}" type="presOf" srcId="{1ABA59EE-DF49-4117-936C-ED33AFC80109}" destId="{AA00C59C-BBC2-42D1-B21B-275C687284EA}" srcOrd="0" destOrd="1" presId="urn:microsoft.com/office/officeart/2005/8/layout/hList1"/>
    <dgm:cxn modelId="{25C4CF5F-F7DF-4438-8739-EF3249D79151}" srcId="{0C68273E-03A2-4189-AC5B-EAA75A8316F3}" destId="{102F9529-173E-4DA1-AA27-A575E31AA17B}" srcOrd="0" destOrd="0" parTransId="{EDF16149-B4AD-4F37-BD9F-262DDE20A7DE}" sibTransId="{34E82A18-590C-49FA-8EC2-658CFCE55B5D}"/>
    <dgm:cxn modelId="{9E6E1360-3B9F-43F2-8DB3-8F64DF8FCF71}" type="presOf" srcId="{AE6CBB3B-5FDE-4AD7-85A4-D991440DA44C}" destId="{3AB79DDF-9E10-4D2F-B961-0DA61FABB1B7}" srcOrd="0" destOrd="0" presId="urn:microsoft.com/office/officeart/2005/8/layout/hList1"/>
    <dgm:cxn modelId="{69D61D60-E5E6-41D4-A851-3E80ABF61604}" srcId="{E3F62EA0-6226-4B76-80E2-3377230A8513}" destId="{676811AA-1E56-404B-9CAC-C9E3D69BF69A}" srcOrd="2" destOrd="0" parTransId="{FC188E18-DF35-4DB7-ADC8-2A88D1C7D37D}" sibTransId="{BBFC5453-350F-48EF-B64B-F799E8986741}"/>
    <dgm:cxn modelId="{94AADA61-7DAF-495B-9D7A-15BD74D35D32}" type="presOf" srcId="{5D593172-9D55-4B58-BE8C-9E74F5B18D4D}" destId="{D93A1E56-3F7B-411C-AF83-B92B639ED291}" srcOrd="0" destOrd="0" presId="urn:microsoft.com/office/officeart/2005/8/layout/hList1"/>
    <dgm:cxn modelId="{8EE9B442-737E-4115-8D15-762F2C4E6025}" srcId="{EF0ADB9C-7826-4A68-8A30-3E90A3CE7B99}" destId="{34152364-CD20-46C5-8390-41B28883FABC}" srcOrd="3" destOrd="0" parTransId="{A8218A13-63DD-42DA-82EC-1DD6C225C297}" sibTransId="{834D8329-25C3-4DC8-B0DB-4B7C088CA3A2}"/>
    <dgm:cxn modelId="{C65A186A-77DA-4992-A546-DBAB724CA60B}" srcId="{9387AFC8-EABF-4FBD-83DC-BE0FF05EA8F5}" destId="{3FD7597B-711E-4BF8-B6DE-0FB62D8BBF60}" srcOrd="3" destOrd="0" parTransId="{DAEB4A49-B9F8-48F5-A8D5-08B4A9F454AA}" sibTransId="{339F8D1B-CBDB-4D2C-A204-61DE7440D38A}"/>
    <dgm:cxn modelId="{12D2DD6B-14CE-431A-AF17-7759A002E8C7}" type="presOf" srcId="{9387AFC8-EABF-4FBD-83DC-BE0FF05EA8F5}" destId="{708E27AB-D8DE-42A1-A10F-A690D87BA238}" srcOrd="0" destOrd="0" presId="urn:microsoft.com/office/officeart/2005/8/layout/hList1"/>
    <dgm:cxn modelId="{8EC6E86B-D27D-42A5-90F8-2942C93A2CAE}" srcId="{3FD7597B-711E-4BF8-B6DE-0FB62D8BBF60}" destId="{5D593172-9D55-4B58-BE8C-9E74F5B18D4D}" srcOrd="0" destOrd="0" parTransId="{C762A7E1-D8BF-4B89-AE0F-17F068E894E2}" sibTransId="{9DE6C2B8-110C-402A-8518-955D64F9ED19}"/>
    <dgm:cxn modelId="{06A9424C-FB71-41BE-8294-963CAB76A48D}" type="presOf" srcId="{BBB0E21F-D536-4E47-88C3-911FAD956300}" destId="{AA00C59C-BBC2-42D1-B21B-275C687284EA}" srcOrd="0" destOrd="0" presId="urn:microsoft.com/office/officeart/2005/8/layout/hList1"/>
    <dgm:cxn modelId="{7738034D-4504-4815-B3D5-703806BD7C84}" type="presOf" srcId="{DBB18C46-2C01-4E51-889D-4774300645BD}" destId="{AA00C59C-BBC2-42D1-B21B-275C687284EA}" srcOrd="0" destOrd="4" presId="urn:microsoft.com/office/officeart/2005/8/layout/hList1"/>
    <dgm:cxn modelId="{150EB670-66A0-4D15-8410-590D18569BEB}" type="presOf" srcId="{20C67F64-5173-4B84-A015-C704C19E5643}" destId="{D93A1E56-3F7B-411C-AF83-B92B639ED291}" srcOrd="0" destOrd="1" presId="urn:microsoft.com/office/officeart/2005/8/layout/hList1"/>
    <dgm:cxn modelId="{DAE42153-9359-4117-B426-9C56EE92B728}" type="presOf" srcId="{34152364-CD20-46C5-8390-41B28883FABC}" destId="{AA00C59C-BBC2-42D1-B21B-275C687284EA}" srcOrd="0" destOrd="3" presId="urn:microsoft.com/office/officeart/2005/8/layout/hList1"/>
    <dgm:cxn modelId="{1FB6DC53-CE12-4084-AF56-955A099773FE}" type="presOf" srcId="{102F9529-173E-4DA1-AA27-A575E31AA17B}" destId="{5DC8F784-70D6-411D-9FFE-7416DD833965}" srcOrd="0" destOrd="0" presId="urn:microsoft.com/office/officeart/2005/8/layout/hList1"/>
    <dgm:cxn modelId="{C95CC976-56D3-4D3D-825C-16031F66410E}" srcId="{AE6CBB3B-5FDE-4AD7-85A4-D991440DA44C}" destId="{F26DFA99-CFC0-462A-B22D-4E5B85C40D88}" srcOrd="0" destOrd="0" parTransId="{41814CCD-983C-4452-BECE-C2FFD0D3376F}" sibTransId="{4203A32C-B713-49AB-8D6A-F4D39ED22BF7}"/>
    <dgm:cxn modelId="{55876358-F3EA-4305-A277-CB1FF63250A7}" srcId="{EF0ADB9C-7826-4A68-8A30-3E90A3CE7B99}" destId="{A99740CD-2321-4F29-867F-BE89345AF5CA}" srcOrd="5" destOrd="0" parTransId="{9D1C0DCF-6BC1-422A-9A7E-22489C921AB9}" sibTransId="{98200B99-2EE1-4CF9-B124-9ABAD686AF59}"/>
    <dgm:cxn modelId="{8817047A-3A37-4609-9AF2-5D2257D8AEC7}" type="presOf" srcId="{89B89E27-4582-448D-BB2C-DEC819E9ECE3}" destId="{167508A7-4797-4CEA-9B93-E2E900E3EF31}" srcOrd="0" destOrd="0" presId="urn:microsoft.com/office/officeart/2005/8/layout/hList1"/>
    <dgm:cxn modelId="{0BE3487A-CD18-45A4-9C94-04F92C54F0CB}" srcId="{9387AFC8-EABF-4FBD-83DC-BE0FF05EA8F5}" destId="{AE6CBB3B-5FDE-4AD7-85A4-D991440DA44C}" srcOrd="6" destOrd="0" parTransId="{EFDD36C3-F014-4763-A2B8-6A61837C13C2}" sibTransId="{61484284-E557-40EC-A038-95FCCD433CA0}"/>
    <dgm:cxn modelId="{CB95FB7A-84E6-4300-923A-B1526707D045}" type="presOf" srcId="{67488A5C-FA85-478C-B59D-E667DF1E2953}" destId="{0A89A25C-E3A9-412F-94C6-623E66379EAB}" srcOrd="0" destOrd="3" presId="urn:microsoft.com/office/officeart/2005/8/layout/hList1"/>
    <dgm:cxn modelId="{93B2157B-397C-454D-9808-8CA9350E20B3}" type="presOf" srcId="{63577359-CB8B-4F6F-9EB2-B2A7E5F645F8}" destId="{0A89A25C-E3A9-412F-94C6-623E66379EAB}" srcOrd="0" destOrd="1" presId="urn:microsoft.com/office/officeart/2005/8/layout/hList1"/>
    <dgm:cxn modelId="{F1A2087F-028F-4306-911E-B94AA810826E}" type="presOf" srcId="{5A047C2C-3B12-41BE-9F30-BD6D44AFD624}" destId="{2CCCEEF9-D4B3-4891-9D74-9C30448394CF}" srcOrd="0" destOrd="0" presId="urn:microsoft.com/office/officeart/2005/8/layout/hList1"/>
    <dgm:cxn modelId="{9FE5E383-8D62-4E63-AFCF-15ED84A3B004}" srcId="{E3F62EA0-6226-4B76-80E2-3377230A8513}" destId="{4A4A7971-BAE2-4E55-A64A-0B666192132E}" srcOrd="0" destOrd="0" parTransId="{17A95C99-6549-462E-B27C-253AB2950AC0}" sibTransId="{AAFA1C8D-C8C6-4B8A-9AAE-E84CB3715FCF}"/>
    <dgm:cxn modelId="{C0F9CC87-D601-4E8A-94CA-1852FB317358}" srcId="{9387AFC8-EABF-4FBD-83DC-BE0FF05EA8F5}" destId="{E3F62EA0-6226-4B76-80E2-3377230A8513}" srcOrd="1" destOrd="0" parTransId="{FC28DA31-E8EF-4793-87EE-CBA2013D966F}" sibTransId="{93782E23-7F2E-48B5-9304-E3BE088A2C82}"/>
    <dgm:cxn modelId="{879CEF8E-6A58-475E-ADD5-28D24C40ED6F}" type="presOf" srcId="{EF0ADB9C-7826-4A68-8A30-3E90A3CE7B99}" destId="{ACC0334C-E9C0-4DCC-9D83-64D01484D3D4}" srcOrd="0" destOrd="0" presId="urn:microsoft.com/office/officeart/2005/8/layout/hList1"/>
    <dgm:cxn modelId="{DE01038F-C30D-4D3C-A241-BE6FB35399B4}" type="presOf" srcId="{676811AA-1E56-404B-9CAC-C9E3D69BF69A}" destId="{0A89A25C-E3A9-412F-94C6-623E66379EAB}" srcOrd="0" destOrd="2" presId="urn:microsoft.com/office/officeart/2005/8/layout/hList1"/>
    <dgm:cxn modelId="{7643B78F-C054-4290-99F5-7092E08A6E7B}" type="presOf" srcId="{74DFD2C8-A173-453B-BA60-DF9086763099}" destId="{0A89A25C-E3A9-412F-94C6-623E66379EAB}" srcOrd="0" destOrd="4" presId="urn:microsoft.com/office/officeart/2005/8/layout/hList1"/>
    <dgm:cxn modelId="{55A5ED92-4043-45A3-9F5A-0360E75808A8}" srcId="{9387AFC8-EABF-4FBD-83DC-BE0FF05EA8F5}" destId="{EF0ADB9C-7826-4A68-8A30-3E90A3CE7B99}" srcOrd="0" destOrd="0" parTransId="{945E4C22-20B6-4267-A39D-A12AB418F67A}" sibTransId="{CAC96CD3-62E1-4D01-ABE4-A6073C2B97FC}"/>
    <dgm:cxn modelId="{E3CFD59B-8F4C-4B1D-BF59-0943116D9778}" type="presOf" srcId="{F26DFA99-CFC0-462A-B22D-4E5B85C40D88}" destId="{795E4F95-3945-4FC3-AB60-CCCC8DCF771B}" srcOrd="0" destOrd="0" presId="urn:microsoft.com/office/officeart/2005/8/layout/hList1"/>
    <dgm:cxn modelId="{89B7EC9D-FBB0-42EC-BFBD-75C68CA7ACE6}" type="presOf" srcId="{D93A6535-8920-419F-9B14-231C4D59608D}" destId="{5DC8F784-70D6-411D-9FFE-7416DD833965}" srcOrd="0" destOrd="2" presId="urn:microsoft.com/office/officeart/2005/8/layout/hList1"/>
    <dgm:cxn modelId="{93917A9F-0450-412A-84B4-ACAA675F528E}" srcId="{89B89E27-4582-448D-BB2C-DEC819E9ECE3}" destId="{B0855EB9-9553-4BD0-9764-A6092251548F}" srcOrd="0" destOrd="0" parTransId="{E6C6B504-9889-434A-A33A-2ED4A6678E2C}" sibTransId="{AEC4166D-D160-4145-9FC3-BD2F4316C622}"/>
    <dgm:cxn modelId="{25D2C0A4-9FA9-4839-B6AF-EE6FBF6AC80B}" type="presOf" srcId="{A574E8D4-63D7-4E18-B80F-D63D8AD6DD6F}" destId="{795E4F95-3945-4FC3-AB60-CCCC8DCF771B}" srcOrd="0" destOrd="1" presId="urn:microsoft.com/office/officeart/2005/8/layout/hList1"/>
    <dgm:cxn modelId="{7EC1B4B6-8391-4AA6-AB91-9D1BDF5ECC13}" type="presOf" srcId="{E619E62C-1679-4D3E-9C4C-BDF32FB5C32E}" destId="{87E665F1-17BC-4850-B2D4-0A9F28E89951}" srcOrd="0" destOrd="0" presId="urn:microsoft.com/office/officeart/2005/8/layout/hList1"/>
    <dgm:cxn modelId="{ED6251BC-A548-45D9-B245-C677C77A0723}" srcId="{EF0ADB9C-7826-4A68-8A30-3E90A3CE7B99}" destId="{DBB18C46-2C01-4E51-889D-4774300645BD}" srcOrd="4" destOrd="0" parTransId="{65489E4B-497D-4BF3-A07E-9158290B6C13}" sibTransId="{D936B94A-0F4C-40ED-A7DD-2431F2C95AD8}"/>
    <dgm:cxn modelId="{88F0B1BF-761C-4805-89E0-96C3922AFEA4}" type="presOf" srcId="{B0855EB9-9553-4BD0-9764-A6092251548F}" destId="{2B5DC97D-B797-4E68-BD9A-61D991A82406}" srcOrd="0" destOrd="0" presId="urn:microsoft.com/office/officeart/2005/8/layout/hList1"/>
    <dgm:cxn modelId="{75DC29C4-4325-40B0-B6C7-463B4072558F}" srcId="{AE6CBB3B-5FDE-4AD7-85A4-D991440DA44C}" destId="{A574E8D4-63D7-4E18-B80F-D63D8AD6DD6F}" srcOrd="1" destOrd="0" parTransId="{B22EC525-5893-49E3-B983-97D107C8B5C8}" sibTransId="{86FBF98B-8640-4709-BBF4-A7DF34432385}"/>
    <dgm:cxn modelId="{4EA334CA-9DB6-4A38-B927-2CA1037050CE}" type="presOf" srcId="{C2DCC249-B6DD-4090-9149-485DB71CC41B}" destId="{5DC8F784-70D6-411D-9FFE-7416DD833965}" srcOrd="0" destOrd="1" presId="urn:microsoft.com/office/officeart/2005/8/layout/hList1"/>
    <dgm:cxn modelId="{754BF3D1-E5D1-4BEB-99BF-BF62CD1796F8}" srcId="{0C68273E-03A2-4189-AC5B-EAA75A8316F3}" destId="{D93A6535-8920-419F-9B14-231C4D59608D}" srcOrd="2" destOrd="0" parTransId="{18EA98A1-E362-4302-B7C2-A2850521D3D4}" sibTransId="{1D6CBF04-1DC7-47EC-9975-211B54DAEC9C}"/>
    <dgm:cxn modelId="{AFD3BAD5-98D8-4378-BB2A-E599DB127577}" type="presOf" srcId="{3FD7597B-711E-4BF8-B6DE-0FB62D8BBF60}" destId="{7557A299-396E-4467-92F5-0E6D511B7382}" srcOrd="0" destOrd="0" presId="urn:microsoft.com/office/officeart/2005/8/layout/hList1"/>
    <dgm:cxn modelId="{6F1786D6-50F3-4F68-9D46-F186D91B9429}" type="presOf" srcId="{EDE6CF83-D78B-4822-AF8D-616D289AB50C}" destId="{AA00C59C-BBC2-42D1-B21B-275C687284EA}" srcOrd="0" destOrd="2" presId="urn:microsoft.com/office/officeart/2005/8/layout/hList1"/>
    <dgm:cxn modelId="{409B87D6-8D71-4A5C-B03C-3DBEC2D3FDAE}" srcId="{EF0ADB9C-7826-4A68-8A30-3E90A3CE7B99}" destId="{EDE6CF83-D78B-4822-AF8D-616D289AB50C}" srcOrd="2" destOrd="0" parTransId="{FB0536AB-33B0-4A92-98B5-506F4B880BE9}" sibTransId="{3F00AC83-A332-4765-8652-C10FDA36953F}"/>
    <dgm:cxn modelId="{58D656E0-8AFC-4DE7-83E2-6ECBE13A3913}" srcId="{3FD7597B-711E-4BF8-B6DE-0FB62D8BBF60}" destId="{20C67F64-5173-4B84-A015-C704C19E5643}" srcOrd="1" destOrd="0" parTransId="{826C04C6-2890-4FAD-9F1C-759463B54665}" sibTransId="{E14D415C-2BF0-4475-9845-74D176AAE4C7}"/>
    <dgm:cxn modelId="{097633EA-5210-4C09-9B2C-A645F73F29F3}" type="presOf" srcId="{E3F62EA0-6226-4B76-80E2-3377230A8513}" destId="{C48E940F-0E85-49AF-BD9C-3A03D1F70E67}" srcOrd="0" destOrd="0" presId="urn:microsoft.com/office/officeart/2005/8/layout/hList1"/>
    <dgm:cxn modelId="{E169A9EC-E7BF-44BA-B9BF-8FC12B4F537E}" srcId="{E3F62EA0-6226-4B76-80E2-3377230A8513}" destId="{63577359-CB8B-4F6F-9EB2-B2A7E5F645F8}" srcOrd="1" destOrd="0" parTransId="{B1EF362B-86D8-4285-9894-46926A08E13C}" sibTransId="{D0F0E2A9-4F09-43EF-8E86-4FDCB0FEE1EC}"/>
    <dgm:cxn modelId="{731A19ED-5155-41A5-A34A-7792B436E5B9}" srcId="{E619E62C-1679-4D3E-9C4C-BDF32FB5C32E}" destId="{5A047C2C-3B12-41BE-9F30-BD6D44AFD624}" srcOrd="0" destOrd="0" parTransId="{D4BE5F8C-8D2F-4723-A340-F759D2A8CA66}" sibTransId="{4881BCBD-0DFA-4AE3-9C4E-67DBF35CD0C7}"/>
    <dgm:cxn modelId="{09EBDCF6-F76A-478A-87D7-D4077645A2F1}" type="presOf" srcId="{A99740CD-2321-4F29-867F-BE89345AF5CA}" destId="{AA00C59C-BBC2-42D1-B21B-275C687284EA}" srcOrd="0" destOrd="5" presId="urn:microsoft.com/office/officeart/2005/8/layout/hList1"/>
    <dgm:cxn modelId="{1D9637FB-7493-4F3A-8020-26D337C27B5A}" srcId="{0C68273E-03A2-4189-AC5B-EAA75A8316F3}" destId="{C2DCC249-B6DD-4090-9149-485DB71CC41B}" srcOrd="1" destOrd="0" parTransId="{D830F7D4-8CA7-4C19-AFA2-CB879638F2BE}" sibTransId="{C80A4C57-0BFE-4BFF-A585-D625653F2C37}"/>
    <dgm:cxn modelId="{6D373767-1087-4655-A9ED-34808B069794}" type="presParOf" srcId="{708E27AB-D8DE-42A1-A10F-A690D87BA238}" destId="{7E358C3D-68EF-4B7A-A84E-84EBDF132092}" srcOrd="0" destOrd="0" presId="urn:microsoft.com/office/officeart/2005/8/layout/hList1"/>
    <dgm:cxn modelId="{22181C15-5067-46DE-8C8E-D2281017EF91}" type="presParOf" srcId="{7E358C3D-68EF-4B7A-A84E-84EBDF132092}" destId="{ACC0334C-E9C0-4DCC-9D83-64D01484D3D4}" srcOrd="0" destOrd="0" presId="urn:microsoft.com/office/officeart/2005/8/layout/hList1"/>
    <dgm:cxn modelId="{B49B642D-B08E-49B2-8951-CC2D851F863B}" type="presParOf" srcId="{7E358C3D-68EF-4B7A-A84E-84EBDF132092}" destId="{AA00C59C-BBC2-42D1-B21B-275C687284EA}" srcOrd="1" destOrd="0" presId="urn:microsoft.com/office/officeart/2005/8/layout/hList1"/>
    <dgm:cxn modelId="{B57BF42D-E857-405F-B535-49D38F4D0E3F}" type="presParOf" srcId="{708E27AB-D8DE-42A1-A10F-A690D87BA238}" destId="{1B56B57F-02DE-451F-9BFF-F0CCB49BF0AB}" srcOrd="1" destOrd="0" presId="urn:microsoft.com/office/officeart/2005/8/layout/hList1"/>
    <dgm:cxn modelId="{CE847D5C-2528-484E-A7AE-E235F761E402}" type="presParOf" srcId="{708E27AB-D8DE-42A1-A10F-A690D87BA238}" destId="{93DA638D-D44C-4A9A-8802-BE804BA4441A}" srcOrd="2" destOrd="0" presId="urn:microsoft.com/office/officeart/2005/8/layout/hList1"/>
    <dgm:cxn modelId="{C1E40B16-351A-4384-9F42-75BA8689E865}" type="presParOf" srcId="{93DA638D-D44C-4A9A-8802-BE804BA4441A}" destId="{C48E940F-0E85-49AF-BD9C-3A03D1F70E67}" srcOrd="0" destOrd="0" presId="urn:microsoft.com/office/officeart/2005/8/layout/hList1"/>
    <dgm:cxn modelId="{47522657-9312-4739-BE29-B8DD7D173030}" type="presParOf" srcId="{93DA638D-D44C-4A9A-8802-BE804BA4441A}" destId="{0A89A25C-E3A9-412F-94C6-623E66379EAB}" srcOrd="1" destOrd="0" presId="urn:microsoft.com/office/officeart/2005/8/layout/hList1"/>
    <dgm:cxn modelId="{E1DCD723-4370-4C87-8963-C6CFB1F4582D}" type="presParOf" srcId="{708E27AB-D8DE-42A1-A10F-A690D87BA238}" destId="{E882E8A6-7B87-43E6-AEBB-150702C650F0}" srcOrd="3" destOrd="0" presId="urn:microsoft.com/office/officeart/2005/8/layout/hList1"/>
    <dgm:cxn modelId="{7715CB5F-0FB9-42FA-9D1D-10E3E7B6E18A}" type="presParOf" srcId="{708E27AB-D8DE-42A1-A10F-A690D87BA238}" destId="{CBDF363A-74BC-4D27-8099-ED2849BA44C8}" srcOrd="4" destOrd="0" presId="urn:microsoft.com/office/officeart/2005/8/layout/hList1"/>
    <dgm:cxn modelId="{679D3CAF-D256-4003-9278-4FE1225410D9}" type="presParOf" srcId="{CBDF363A-74BC-4D27-8099-ED2849BA44C8}" destId="{78E897FD-16F7-411F-A10F-722954126A49}" srcOrd="0" destOrd="0" presId="urn:microsoft.com/office/officeart/2005/8/layout/hList1"/>
    <dgm:cxn modelId="{502EEB7A-2581-40E1-AA80-E2FC6169570B}" type="presParOf" srcId="{CBDF363A-74BC-4D27-8099-ED2849BA44C8}" destId="{5DC8F784-70D6-411D-9FFE-7416DD833965}" srcOrd="1" destOrd="0" presId="urn:microsoft.com/office/officeart/2005/8/layout/hList1"/>
    <dgm:cxn modelId="{7AB1925A-11DE-4D73-8A5D-C129CB9016E3}" type="presParOf" srcId="{708E27AB-D8DE-42A1-A10F-A690D87BA238}" destId="{A4633E32-EE6B-499D-AC4F-BE663CCEEA24}" srcOrd="5" destOrd="0" presId="urn:microsoft.com/office/officeart/2005/8/layout/hList1"/>
    <dgm:cxn modelId="{93CF012B-77DE-44B2-919C-54CDB821AE27}" type="presParOf" srcId="{708E27AB-D8DE-42A1-A10F-A690D87BA238}" destId="{83CF4D06-1E4F-48FD-86CC-5536FAB98355}" srcOrd="6" destOrd="0" presId="urn:microsoft.com/office/officeart/2005/8/layout/hList1"/>
    <dgm:cxn modelId="{7ADC1E69-A648-4A16-8BC7-B6254CCE5B49}" type="presParOf" srcId="{83CF4D06-1E4F-48FD-86CC-5536FAB98355}" destId="{7557A299-396E-4467-92F5-0E6D511B7382}" srcOrd="0" destOrd="0" presId="urn:microsoft.com/office/officeart/2005/8/layout/hList1"/>
    <dgm:cxn modelId="{79F6C50D-C8F2-4ACE-A43F-2B6C07F76EBD}" type="presParOf" srcId="{83CF4D06-1E4F-48FD-86CC-5536FAB98355}" destId="{D93A1E56-3F7B-411C-AF83-B92B639ED291}" srcOrd="1" destOrd="0" presId="urn:microsoft.com/office/officeart/2005/8/layout/hList1"/>
    <dgm:cxn modelId="{53C28E2D-1896-42D5-BC87-BC9FD42405A4}" type="presParOf" srcId="{708E27AB-D8DE-42A1-A10F-A690D87BA238}" destId="{9C0904F2-150B-4915-ABB5-E582DE121BF6}" srcOrd="7" destOrd="0" presId="urn:microsoft.com/office/officeart/2005/8/layout/hList1"/>
    <dgm:cxn modelId="{29F106FB-81A2-4130-A017-7EBA2CCB7C55}" type="presParOf" srcId="{708E27AB-D8DE-42A1-A10F-A690D87BA238}" destId="{D59B728E-3CC3-4C42-AD42-08FB45C62ECC}" srcOrd="8" destOrd="0" presId="urn:microsoft.com/office/officeart/2005/8/layout/hList1"/>
    <dgm:cxn modelId="{B77ED761-4EDC-413E-BEF5-5DC98EDF1F46}" type="presParOf" srcId="{D59B728E-3CC3-4C42-AD42-08FB45C62ECC}" destId="{87E665F1-17BC-4850-B2D4-0A9F28E89951}" srcOrd="0" destOrd="0" presId="urn:microsoft.com/office/officeart/2005/8/layout/hList1"/>
    <dgm:cxn modelId="{414CCBCB-2433-45B8-A97D-2A8025AF3069}" type="presParOf" srcId="{D59B728E-3CC3-4C42-AD42-08FB45C62ECC}" destId="{2CCCEEF9-D4B3-4891-9D74-9C30448394CF}" srcOrd="1" destOrd="0" presId="urn:microsoft.com/office/officeart/2005/8/layout/hList1"/>
    <dgm:cxn modelId="{CDD03209-44CB-4517-B4C3-CFCA1CF00183}" type="presParOf" srcId="{708E27AB-D8DE-42A1-A10F-A690D87BA238}" destId="{969203D1-EBDF-4222-8D1B-80A6488A4771}" srcOrd="9" destOrd="0" presId="urn:microsoft.com/office/officeart/2005/8/layout/hList1"/>
    <dgm:cxn modelId="{67DC3407-17EE-4791-8171-B053442D58E2}" type="presParOf" srcId="{708E27AB-D8DE-42A1-A10F-A690D87BA238}" destId="{2FABF61A-3308-427C-BAF1-4C82DF3DB867}" srcOrd="10" destOrd="0" presId="urn:microsoft.com/office/officeart/2005/8/layout/hList1"/>
    <dgm:cxn modelId="{E06ED367-0B50-4595-9E3B-437E82CD8E7D}" type="presParOf" srcId="{2FABF61A-3308-427C-BAF1-4C82DF3DB867}" destId="{167508A7-4797-4CEA-9B93-E2E900E3EF31}" srcOrd="0" destOrd="0" presId="urn:microsoft.com/office/officeart/2005/8/layout/hList1"/>
    <dgm:cxn modelId="{0B502AF3-F257-43B8-9BE3-2E934C26C30B}" type="presParOf" srcId="{2FABF61A-3308-427C-BAF1-4C82DF3DB867}" destId="{2B5DC97D-B797-4E68-BD9A-61D991A82406}" srcOrd="1" destOrd="0" presId="urn:microsoft.com/office/officeart/2005/8/layout/hList1"/>
    <dgm:cxn modelId="{4FB1613C-3714-4AA9-8DD0-A6B27F63D484}" type="presParOf" srcId="{708E27AB-D8DE-42A1-A10F-A690D87BA238}" destId="{D70A71D2-C929-4E49-A728-D55A4C40F298}" srcOrd="11" destOrd="0" presId="urn:microsoft.com/office/officeart/2005/8/layout/hList1"/>
    <dgm:cxn modelId="{CC333A44-7F7C-4E4F-BD58-16EC33F32607}" type="presParOf" srcId="{708E27AB-D8DE-42A1-A10F-A690D87BA238}" destId="{4100A3FE-A210-44B0-939A-EFADD0AE3772}" srcOrd="12" destOrd="0" presId="urn:microsoft.com/office/officeart/2005/8/layout/hList1"/>
    <dgm:cxn modelId="{81F1D681-E3E1-4DE3-9075-DDEE6FBDFF65}" type="presParOf" srcId="{4100A3FE-A210-44B0-939A-EFADD0AE3772}" destId="{3AB79DDF-9E10-4D2F-B961-0DA61FABB1B7}" srcOrd="0" destOrd="0" presId="urn:microsoft.com/office/officeart/2005/8/layout/hList1"/>
    <dgm:cxn modelId="{1A7B2086-008E-4FC6-B94E-85DC243A8C75}" type="presParOf" srcId="{4100A3FE-A210-44B0-939A-EFADD0AE3772}" destId="{795E4F95-3945-4FC3-AB60-CCCC8DCF771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87AFC8-EABF-4FBD-83DC-BE0FF05EA8F5}"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pl-PL"/>
        </a:p>
      </dgm:t>
    </dgm:pt>
    <dgm:pt modelId="{1EDFA31B-36F2-4B0E-8F54-8220D65A56AD}">
      <dgm:prSet phldrT="[Tekst]" custT="1"/>
      <dgm:spPr/>
      <dgm:t>
        <a:bodyPr/>
        <a:lstStyle/>
        <a:p>
          <a:pPr algn="ctr"/>
          <a:r>
            <a:rPr lang="pl-PL" sz="1800" dirty="0">
              <a:latin typeface="Arial Narrow" panose="020B0606020202030204" pitchFamily="34" charset="0"/>
            </a:rPr>
            <a:t>USTAWA O PROMOWANIU MORSKICH FARM WIATROWYCH</a:t>
          </a:r>
        </a:p>
      </dgm:t>
    </dgm:pt>
    <dgm:pt modelId="{920C80FE-F60D-49F9-AE13-CF734A174D84}" type="parTrans" cxnId="{FB155B03-34B6-445E-B8A5-DAF2709A9417}">
      <dgm:prSet/>
      <dgm:spPr/>
      <dgm:t>
        <a:bodyPr/>
        <a:lstStyle/>
        <a:p>
          <a:pPr algn="ctr"/>
          <a:endParaRPr lang="pl-PL" sz="1200">
            <a:latin typeface="Arial Narrow" panose="020B0606020202030204" pitchFamily="34" charset="0"/>
          </a:endParaRPr>
        </a:p>
      </dgm:t>
    </dgm:pt>
    <dgm:pt modelId="{1D74806C-947A-47BA-A42A-50E12FF82E08}" type="sibTrans" cxnId="{FB155B03-34B6-445E-B8A5-DAF2709A9417}">
      <dgm:prSet/>
      <dgm:spPr/>
      <dgm:t>
        <a:bodyPr/>
        <a:lstStyle/>
        <a:p>
          <a:pPr algn="ctr"/>
          <a:endParaRPr lang="pl-PL" sz="1200">
            <a:latin typeface="Arial Narrow" panose="020B0606020202030204" pitchFamily="34" charset="0"/>
          </a:endParaRPr>
        </a:p>
      </dgm:t>
    </dgm:pt>
    <dgm:pt modelId="{E8203082-E6F3-45F2-8702-4687DE2B92C9}">
      <dgm:prSet phldrT="[Tekst]" custT="1"/>
      <dgm:spPr/>
      <dgm:t>
        <a:bodyPr/>
        <a:lstStyle/>
        <a:p>
          <a:pPr algn="ctr"/>
          <a:r>
            <a:rPr lang="pl-PL" sz="1200">
              <a:latin typeface="Arial Narrow" panose="020B0606020202030204" pitchFamily="34" charset="0"/>
            </a:rPr>
            <a:t>Załącznikiem do wniosków o tzw. „Kontrakt różnicowy” są Plany Łańćucha Dostaw</a:t>
          </a:r>
        </a:p>
      </dgm:t>
    </dgm:pt>
    <dgm:pt modelId="{1B4A7B6A-7713-4D38-B15B-4570FA86BBD7}" type="parTrans" cxnId="{F34B5B1F-A0E8-4BDC-9C5D-64060F181830}">
      <dgm:prSet/>
      <dgm:spPr/>
      <dgm:t>
        <a:bodyPr/>
        <a:lstStyle/>
        <a:p>
          <a:pPr algn="ctr"/>
          <a:endParaRPr lang="pl-PL" sz="1200">
            <a:latin typeface="Arial Narrow" panose="020B0606020202030204" pitchFamily="34" charset="0"/>
          </a:endParaRPr>
        </a:p>
      </dgm:t>
    </dgm:pt>
    <dgm:pt modelId="{6006E0A6-BF5D-46FA-8D41-B64DE110C328}" type="sibTrans" cxnId="{F34B5B1F-A0E8-4BDC-9C5D-64060F181830}">
      <dgm:prSet/>
      <dgm:spPr/>
      <dgm:t>
        <a:bodyPr/>
        <a:lstStyle/>
        <a:p>
          <a:pPr algn="ctr"/>
          <a:endParaRPr lang="pl-PL" sz="1200">
            <a:latin typeface="Arial Narrow" panose="020B0606020202030204" pitchFamily="34" charset="0"/>
          </a:endParaRPr>
        </a:p>
      </dgm:t>
    </dgm:pt>
    <dgm:pt modelId="{708E27AB-D8DE-42A1-A10F-A690D87BA238}" type="pres">
      <dgm:prSet presAssocID="{9387AFC8-EABF-4FBD-83DC-BE0FF05EA8F5}" presName="Name0" presStyleCnt="0">
        <dgm:presLayoutVars>
          <dgm:dir/>
          <dgm:animLvl val="lvl"/>
          <dgm:resizeHandles val="exact"/>
        </dgm:presLayoutVars>
      </dgm:prSet>
      <dgm:spPr/>
    </dgm:pt>
    <dgm:pt modelId="{61031E9C-8A90-4E4A-8990-D391F16AB5B8}" type="pres">
      <dgm:prSet presAssocID="{1EDFA31B-36F2-4B0E-8F54-8220D65A56AD}" presName="composite" presStyleCnt="0"/>
      <dgm:spPr/>
    </dgm:pt>
    <dgm:pt modelId="{20301BB4-B885-435E-B6CF-35BF4EBDEDF7}" type="pres">
      <dgm:prSet presAssocID="{1EDFA31B-36F2-4B0E-8F54-8220D65A56AD}" presName="parTx" presStyleLbl="alignNode1" presStyleIdx="0" presStyleCnt="1">
        <dgm:presLayoutVars>
          <dgm:chMax val="0"/>
          <dgm:chPref val="0"/>
          <dgm:bulletEnabled val="1"/>
        </dgm:presLayoutVars>
      </dgm:prSet>
      <dgm:spPr/>
    </dgm:pt>
    <dgm:pt modelId="{6BA3147E-3650-425D-B8D7-3B0DB3558A40}" type="pres">
      <dgm:prSet presAssocID="{1EDFA31B-36F2-4B0E-8F54-8220D65A56AD}" presName="desTx" presStyleLbl="alignAccFollowNode1" presStyleIdx="0" presStyleCnt="1">
        <dgm:presLayoutVars>
          <dgm:bulletEnabled val="1"/>
        </dgm:presLayoutVars>
      </dgm:prSet>
      <dgm:spPr/>
    </dgm:pt>
  </dgm:ptLst>
  <dgm:cxnLst>
    <dgm:cxn modelId="{FB155B03-34B6-445E-B8A5-DAF2709A9417}" srcId="{9387AFC8-EABF-4FBD-83DC-BE0FF05EA8F5}" destId="{1EDFA31B-36F2-4B0E-8F54-8220D65A56AD}" srcOrd="0" destOrd="0" parTransId="{920C80FE-F60D-49F9-AE13-CF734A174D84}" sibTransId="{1D74806C-947A-47BA-A42A-50E12FF82E08}"/>
    <dgm:cxn modelId="{F34B5B1F-A0E8-4BDC-9C5D-64060F181830}" srcId="{1EDFA31B-36F2-4B0E-8F54-8220D65A56AD}" destId="{E8203082-E6F3-45F2-8702-4687DE2B92C9}" srcOrd="0" destOrd="0" parTransId="{1B4A7B6A-7713-4D38-B15B-4570FA86BBD7}" sibTransId="{6006E0A6-BF5D-46FA-8D41-B64DE110C328}"/>
    <dgm:cxn modelId="{060FE25C-3869-42CB-9733-1AA6125363C7}" type="presOf" srcId="{E8203082-E6F3-45F2-8702-4687DE2B92C9}" destId="{6BA3147E-3650-425D-B8D7-3B0DB3558A40}" srcOrd="0" destOrd="0" presId="urn:microsoft.com/office/officeart/2005/8/layout/hList1"/>
    <dgm:cxn modelId="{12D2DD6B-14CE-431A-AF17-7759A002E8C7}" type="presOf" srcId="{9387AFC8-EABF-4FBD-83DC-BE0FF05EA8F5}" destId="{708E27AB-D8DE-42A1-A10F-A690D87BA238}" srcOrd="0" destOrd="0" presId="urn:microsoft.com/office/officeart/2005/8/layout/hList1"/>
    <dgm:cxn modelId="{530DD47F-1DE5-4A4E-B80E-0E276B4FC69A}" type="presOf" srcId="{1EDFA31B-36F2-4B0E-8F54-8220D65A56AD}" destId="{20301BB4-B885-435E-B6CF-35BF4EBDEDF7}" srcOrd="0" destOrd="0" presId="urn:microsoft.com/office/officeart/2005/8/layout/hList1"/>
    <dgm:cxn modelId="{541ABB3A-25D4-4779-8281-0C6ED72A67A2}" type="presParOf" srcId="{708E27AB-D8DE-42A1-A10F-A690D87BA238}" destId="{61031E9C-8A90-4E4A-8990-D391F16AB5B8}" srcOrd="0" destOrd="0" presId="urn:microsoft.com/office/officeart/2005/8/layout/hList1"/>
    <dgm:cxn modelId="{4F58A615-35F1-44B8-A6DC-B5304BED66EB}" type="presParOf" srcId="{61031E9C-8A90-4E4A-8990-D391F16AB5B8}" destId="{20301BB4-B885-435E-B6CF-35BF4EBDEDF7}" srcOrd="0" destOrd="0" presId="urn:microsoft.com/office/officeart/2005/8/layout/hList1"/>
    <dgm:cxn modelId="{95AEDB1F-7CE2-4405-B048-93E1FB3CC0E1}" type="presParOf" srcId="{61031E9C-8A90-4E4A-8990-D391F16AB5B8}" destId="{6BA3147E-3650-425D-B8D7-3B0DB3558A40}"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0334C-E9C0-4DCC-9D83-64D01484D3D4}">
      <dsp:nvSpPr>
        <dsp:cNvPr id="0" name=""/>
        <dsp:cNvSpPr/>
      </dsp:nvSpPr>
      <dsp:spPr>
        <a:xfrm>
          <a:off x="4970" y="55921"/>
          <a:ext cx="1474204" cy="5896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pl-PL" sz="1800" kern="1200">
              <a:latin typeface="Arial Narrow" panose="020B0606020202030204" pitchFamily="34" charset="0"/>
            </a:rPr>
            <a:t>Opis projektu</a:t>
          </a:r>
        </a:p>
      </dsp:txBody>
      <dsp:txXfrm>
        <a:off x="4970" y="55921"/>
        <a:ext cx="1474204" cy="589681"/>
      </dsp:txXfrm>
    </dsp:sp>
    <dsp:sp modelId="{AA00C59C-BBC2-42D1-B21B-275C687284EA}">
      <dsp:nvSpPr>
        <dsp:cNvPr id="0" name=""/>
        <dsp:cNvSpPr/>
      </dsp:nvSpPr>
      <dsp:spPr>
        <a:xfrm>
          <a:off x="4970" y="645602"/>
          <a:ext cx="1474204"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pl-PL" sz="1200" kern="1200">
              <a:latin typeface="Arial Narrow" panose="020B0606020202030204" pitchFamily="34" charset="0"/>
            </a:rPr>
            <a:t>Lokalizacja</a:t>
          </a:r>
        </a:p>
        <a:p>
          <a:pPr marL="114300" lvl="1" indent="-114300" algn="l" defTabSz="533400">
            <a:lnSpc>
              <a:spcPct val="90000"/>
            </a:lnSpc>
            <a:spcBef>
              <a:spcPct val="0"/>
            </a:spcBef>
            <a:spcAft>
              <a:spcPct val="15000"/>
            </a:spcAft>
            <a:buChar char="•"/>
          </a:pPr>
          <a:r>
            <a:rPr lang="pl-PL" sz="1200" kern="1200">
              <a:latin typeface="Arial Narrow" panose="020B0606020202030204" pitchFamily="34" charset="0"/>
            </a:rPr>
            <a:t>Wielkość</a:t>
          </a:r>
        </a:p>
        <a:p>
          <a:pPr marL="114300" lvl="1" indent="-114300" algn="l" defTabSz="533400">
            <a:lnSpc>
              <a:spcPct val="90000"/>
            </a:lnSpc>
            <a:spcBef>
              <a:spcPct val="0"/>
            </a:spcBef>
            <a:spcAft>
              <a:spcPct val="15000"/>
            </a:spcAft>
            <a:buChar char="•"/>
          </a:pPr>
          <a:r>
            <a:rPr lang="pl-PL" sz="1200" kern="1200">
              <a:latin typeface="Arial Narrow" panose="020B0606020202030204" pitchFamily="34" charset="0"/>
            </a:rPr>
            <a:t>Stopień zaawansowania projektu</a:t>
          </a:r>
        </a:p>
        <a:p>
          <a:pPr marL="114300" lvl="1" indent="-114300" algn="l" defTabSz="533400">
            <a:lnSpc>
              <a:spcPct val="90000"/>
            </a:lnSpc>
            <a:spcBef>
              <a:spcPct val="0"/>
            </a:spcBef>
            <a:spcAft>
              <a:spcPct val="15000"/>
            </a:spcAft>
            <a:buChar char="•"/>
          </a:pPr>
          <a:r>
            <a:rPr lang="pl-PL" sz="1200" kern="1200">
              <a:latin typeface="Arial Narrow" panose="020B0606020202030204" pitchFamily="34" charset="0"/>
            </a:rPr>
            <a:t>Własność</a:t>
          </a:r>
        </a:p>
        <a:p>
          <a:pPr marL="114300" lvl="1" indent="-114300" algn="l" defTabSz="533400">
            <a:lnSpc>
              <a:spcPct val="90000"/>
            </a:lnSpc>
            <a:spcBef>
              <a:spcPct val="0"/>
            </a:spcBef>
            <a:spcAft>
              <a:spcPct val="15000"/>
            </a:spcAft>
            <a:buChar char="•"/>
          </a:pPr>
          <a:r>
            <a:rPr lang="pl-PL" sz="1200" kern="1200">
              <a:latin typeface="Arial Narrow" panose="020B0606020202030204" pitchFamily="34" charset="0"/>
            </a:rPr>
            <a:t>Harmonogram</a:t>
          </a:r>
        </a:p>
        <a:p>
          <a:pPr marL="114300" lvl="1" indent="-114300" algn="l" defTabSz="533400">
            <a:lnSpc>
              <a:spcPct val="90000"/>
            </a:lnSpc>
            <a:spcBef>
              <a:spcPct val="0"/>
            </a:spcBef>
            <a:spcAft>
              <a:spcPct val="15000"/>
            </a:spcAft>
            <a:buChar char="•"/>
          </a:pPr>
          <a:r>
            <a:rPr lang="pl-PL" sz="1200" kern="1200">
              <a:latin typeface="Arial Narrow" panose="020B0606020202030204" pitchFamily="34" charset="0"/>
            </a:rPr>
            <a:t>Parametry techniczne</a:t>
          </a:r>
        </a:p>
      </dsp:txBody>
      <dsp:txXfrm>
        <a:off x="4970" y="645602"/>
        <a:ext cx="1474204" cy="2810880"/>
      </dsp:txXfrm>
    </dsp:sp>
    <dsp:sp modelId="{C48E940F-0E85-49AF-BD9C-3A03D1F70E67}">
      <dsp:nvSpPr>
        <dsp:cNvPr id="0" name=""/>
        <dsp:cNvSpPr/>
      </dsp:nvSpPr>
      <dsp:spPr>
        <a:xfrm>
          <a:off x="1685563" y="55921"/>
          <a:ext cx="1474204" cy="5896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pl-PL" sz="1800" kern="1200">
              <a:latin typeface="Arial Narrow" panose="020B0606020202030204" pitchFamily="34" charset="0"/>
            </a:rPr>
            <a:t>Strategia zakupowa</a:t>
          </a:r>
        </a:p>
      </dsp:txBody>
      <dsp:txXfrm>
        <a:off x="1685563" y="55921"/>
        <a:ext cx="1474204" cy="589681"/>
      </dsp:txXfrm>
    </dsp:sp>
    <dsp:sp modelId="{0A89A25C-E3A9-412F-94C6-623E66379EAB}">
      <dsp:nvSpPr>
        <dsp:cNvPr id="0" name=""/>
        <dsp:cNvSpPr/>
      </dsp:nvSpPr>
      <dsp:spPr>
        <a:xfrm>
          <a:off x="1685563" y="645602"/>
          <a:ext cx="1474204"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pl-PL" sz="1200" kern="1200">
              <a:latin typeface="Arial Narrow" panose="020B0606020202030204" pitchFamily="34" charset="0"/>
            </a:rPr>
            <a:t>Podejście ogólne</a:t>
          </a:r>
        </a:p>
        <a:p>
          <a:pPr marL="114300" lvl="1" indent="-114300" algn="l" defTabSz="533400">
            <a:lnSpc>
              <a:spcPct val="90000"/>
            </a:lnSpc>
            <a:spcBef>
              <a:spcPct val="0"/>
            </a:spcBef>
            <a:spcAft>
              <a:spcPct val="15000"/>
            </a:spcAft>
            <a:buChar char="•"/>
          </a:pPr>
          <a:r>
            <a:rPr lang="pl-PL" sz="1200" kern="1200">
              <a:latin typeface="Arial Narrow" panose="020B0606020202030204" pitchFamily="34" charset="0"/>
            </a:rPr>
            <a:t>Pakiety zakupowe</a:t>
          </a:r>
        </a:p>
        <a:p>
          <a:pPr marL="114300" lvl="1" indent="-114300" algn="l" defTabSz="533400">
            <a:lnSpc>
              <a:spcPct val="90000"/>
            </a:lnSpc>
            <a:spcBef>
              <a:spcPct val="0"/>
            </a:spcBef>
            <a:spcAft>
              <a:spcPct val="15000"/>
            </a:spcAft>
            <a:buChar char="•"/>
          </a:pPr>
          <a:r>
            <a:rPr lang="pl-PL" sz="1200" kern="1200">
              <a:latin typeface="Arial Narrow" panose="020B0606020202030204" pitchFamily="34" charset="0"/>
            </a:rPr>
            <a:t>Harmonogram</a:t>
          </a:r>
        </a:p>
        <a:p>
          <a:pPr marL="114300" lvl="1" indent="-114300" algn="l" defTabSz="533400">
            <a:lnSpc>
              <a:spcPct val="90000"/>
            </a:lnSpc>
            <a:spcBef>
              <a:spcPct val="0"/>
            </a:spcBef>
            <a:spcAft>
              <a:spcPct val="15000"/>
            </a:spcAft>
            <a:buChar char="•"/>
          </a:pPr>
          <a:r>
            <a:rPr lang="pl-PL" sz="1200" kern="1200">
              <a:latin typeface="Arial Narrow" panose="020B0606020202030204" pitchFamily="34" charset="0"/>
            </a:rPr>
            <a:t>Data rozpoczęcia funkcjonowania</a:t>
          </a:r>
        </a:p>
        <a:p>
          <a:pPr marL="114300" lvl="1" indent="-114300" algn="l" defTabSz="533400">
            <a:lnSpc>
              <a:spcPct val="90000"/>
            </a:lnSpc>
            <a:spcBef>
              <a:spcPct val="0"/>
            </a:spcBef>
            <a:spcAft>
              <a:spcPct val="15000"/>
            </a:spcAft>
            <a:buChar char="•"/>
          </a:pPr>
          <a:endParaRPr lang="pl-PL" sz="1200" kern="1200">
            <a:latin typeface="Arial Narrow" panose="020B0606020202030204" pitchFamily="34" charset="0"/>
          </a:endParaRPr>
        </a:p>
      </dsp:txBody>
      <dsp:txXfrm>
        <a:off x="1685563" y="645602"/>
        <a:ext cx="1474204" cy="2810880"/>
      </dsp:txXfrm>
    </dsp:sp>
    <dsp:sp modelId="{78E897FD-16F7-411F-A10F-722954126A49}">
      <dsp:nvSpPr>
        <dsp:cNvPr id="0" name=""/>
        <dsp:cNvSpPr/>
      </dsp:nvSpPr>
      <dsp:spPr>
        <a:xfrm>
          <a:off x="3366156" y="55921"/>
          <a:ext cx="1474204" cy="5896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pl-PL" sz="1400" kern="1200">
              <a:latin typeface="Arial Narrow" panose="020B0606020202030204" pitchFamily="34" charset="0"/>
            </a:rPr>
            <a:t>Konkurencyjność</a:t>
          </a:r>
        </a:p>
      </dsp:txBody>
      <dsp:txXfrm>
        <a:off x="3366156" y="55921"/>
        <a:ext cx="1474204" cy="589681"/>
      </dsp:txXfrm>
    </dsp:sp>
    <dsp:sp modelId="{5DC8F784-70D6-411D-9FFE-7416DD833965}">
      <dsp:nvSpPr>
        <dsp:cNvPr id="0" name=""/>
        <dsp:cNvSpPr/>
      </dsp:nvSpPr>
      <dsp:spPr>
        <a:xfrm>
          <a:off x="3366156" y="645602"/>
          <a:ext cx="1474204"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pl-PL" sz="1200" kern="1200">
              <a:latin typeface="Arial Narrow" panose="020B0606020202030204" pitchFamily="34" charset="0"/>
            </a:rPr>
            <a:t>Opis rozwoju polskiego łańcucha dostaw</a:t>
          </a:r>
        </a:p>
        <a:p>
          <a:pPr marL="114300" lvl="1" indent="-114300" algn="l" defTabSz="533400">
            <a:lnSpc>
              <a:spcPct val="90000"/>
            </a:lnSpc>
            <a:spcBef>
              <a:spcPct val="0"/>
            </a:spcBef>
            <a:spcAft>
              <a:spcPct val="15000"/>
            </a:spcAft>
            <a:buChar char="•"/>
          </a:pPr>
          <a:r>
            <a:rPr lang="pl-PL" sz="1200" kern="1200">
              <a:latin typeface="Arial Narrow" panose="020B0606020202030204" pitchFamily="34" charset="0"/>
            </a:rPr>
            <a:t>Opis działań zwiększających dostęp polskich firm</a:t>
          </a:r>
        </a:p>
        <a:p>
          <a:pPr marL="114300" lvl="1" indent="-114300" algn="l" defTabSz="533400">
            <a:lnSpc>
              <a:spcPct val="90000"/>
            </a:lnSpc>
            <a:spcBef>
              <a:spcPct val="0"/>
            </a:spcBef>
            <a:spcAft>
              <a:spcPct val="15000"/>
            </a:spcAft>
            <a:buChar char="•"/>
          </a:pPr>
          <a:r>
            <a:rPr lang="pl-PL" sz="1200" kern="1200">
              <a:latin typeface="Arial Narrow" panose="020B0606020202030204" pitchFamily="34" charset="0"/>
            </a:rPr>
            <a:t>Opis podejścia do konkurencyjności procesów zakupowych</a:t>
          </a:r>
        </a:p>
      </dsp:txBody>
      <dsp:txXfrm>
        <a:off x="3366156" y="645602"/>
        <a:ext cx="1474204" cy="2810880"/>
      </dsp:txXfrm>
    </dsp:sp>
    <dsp:sp modelId="{7557A299-396E-4467-92F5-0E6D511B7382}">
      <dsp:nvSpPr>
        <dsp:cNvPr id="0" name=""/>
        <dsp:cNvSpPr/>
      </dsp:nvSpPr>
      <dsp:spPr>
        <a:xfrm>
          <a:off x="5046748" y="55921"/>
          <a:ext cx="1474204" cy="5896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pl-PL" sz="1600" kern="1200">
              <a:latin typeface="Arial Narrow" panose="020B0606020202030204" pitchFamily="34" charset="0"/>
            </a:rPr>
            <a:t>Udział polskich dostawców</a:t>
          </a:r>
        </a:p>
      </dsp:txBody>
      <dsp:txXfrm>
        <a:off x="5046748" y="55921"/>
        <a:ext cx="1474204" cy="589681"/>
      </dsp:txXfrm>
    </dsp:sp>
    <dsp:sp modelId="{D93A1E56-3F7B-411C-AF83-B92B639ED291}">
      <dsp:nvSpPr>
        <dsp:cNvPr id="0" name=""/>
        <dsp:cNvSpPr/>
      </dsp:nvSpPr>
      <dsp:spPr>
        <a:xfrm>
          <a:off x="5046748" y="645602"/>
          <a:ext cx="1474204"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pl-PL" sz="1200" kern="1200">
              <a:latin typeface="Arial Narrow" panose="020B0606020202030204" pitchFamily="34" charset="0"/>
            </a:rPr>
            <a:t>CAPEX i OPEX w farmie i opis udziału polskich dostawców</a:t>
          </a:r>
        </a:p>
        <a:p>
          <a:pPr marL="114300" lvl="1" indent="-114300" algn="l" defTabSz="533400">
            <a:lnSpc>
              <a:spcPct val="90000"/>
            </a:lnSpc>
            <a:spcBef>
              <a:spcPct val="0"/>
            </a:spcBef>
            <a:spcAft>
              <a:spcPct val="15000"/>
            </a:spcAft>
            <a:buChar char="•"/>
          </a:pPr>
          <a:r>
            <a:rPr lang="pl-PL" sz="1200" kern="1200">
              <a:latin typeface="Arial Narrow" panose="020B0606020202030204" pitchFamily="34" charset="0"/>
            </a:rPr>
            <a:t>Opis udziału polskich poddostawców</a:t>
          </a:r>
        </a:p>
      </dsp:txBody>
      <dsp:txXfrm>
        <a:off x="5046748" y="645602"/>
        <a:ext cx="1474204" cy="2810880"/>
      </dsp:txXfrm>
    </dsp:sp>
    <dsp:sp modelId="{87E665F1-17BC-4850-B2D4-0A9F28E89951}">
      <dsp:nvSpPr>
        <dsp:cNvPr id="0" name=""/>
        <dsp:cNvSpPr/>
      </dsp:nvSpPr>
      <dsp:spPr>
        <a:xfrm>
          <a:off x="6727341" y="55921"/>
          <a:ext cx="1474204" cy="5896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pl-PL" sz="1800" kern="1200">
              <a:latin typeface="Arial Narrow" panose="020B0606020202030204" pitchFamily="34" charset="0"/>
            </a:rPr>
            <a:t>Innowacje</a:t>
          </a:r>
        </a:p>
      </dsp:txBody>
      <dsp:txXfrm>
        <a:off x="6727341" y="55921"/>
        <a:ext cx="1474204" cy="589681"/>
      </dsp:txXfrm>
    </dsp:sp>
    <dsp:sp modelId="{2CCCEEF9-D4B3-4891-9D74-9C30448394CF}">
      <dsp:nvSpPr>
        <dsp:cNvPr id="0" name=""/>
        <dsp:cNvSpPr/>
      </dsp:nvSpPr>
      <dsp:spPr>
        <a:xfrm>
          <a:off x="6727341" y="645602"/>
          <a:ext cx="1474204"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pl-PL" sz="1200" kern="1200">
              <a:latin typeface="Arial Narrow" panose="020B0606020202030204" pitchFamily="34" charset="0"/>
            </a:rPr>
            <a:t>Ogólne podejście do innowacji w projekcie
Działania w zakresie innowacji wspierających w pakietach łańcucha dostaw i procesach zarządzania (QHSE, finansowanie, zaopatrzenie)</a:t>
          </a:r>
        </a:p>
      </dsp:txBody>
      <dsp:txXfrm>
        <a:off x="6727341" y="645602"/>
        <a:ext cx="1474204" cy="2810880"/>
      </dsp:txXfrm>
    </dsp:sp>
    <dsp:sp modelId="{167508A7-4797-4CEA-9B93-E2E900E3EF31}">
      <dsp:nvSpPr>
        <dsp:cNvPr id="0" name=""/>
        <dsp:cNvSpPr/>
      </dsp:nvSpPr>
      <dsp:spPr>
        <a:xfrm>
          <a:off x="8407934" y="55921"/>
          <a:ext cx="1474204" cy="5896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pl-PL" sz="1800" kern="1200">
              <a:latin typeface="Arial Narrow" panose="020B0606020202030204" pitchFamily="34" charset="0"/>
            </a:rPr>
            <a:t>Kadry</a:t>
          </a:r>
        </a:p>
      </dsp:txBody>
      <dsp:txXfrm>
        <a:off x="8407934" y="55921"/>
        <a:ext cx="1474204" cy="589681"/>
      </dsp:txXfrm>
    </dsp:sp>
    <dsp:sp modelId="{2B5DC97D-B797-4E68-BD9A-61D991A82406}">
      <dsp:nvSpPr>
        <dsp:cNvPr id="0" name=""/>
        <dsp:cNvSpPr/>
      </dsp:nvSpPr>
      <dsp:spPr>
        <a:xfrm>
          <a:off x="8407934" y="645602"/>
          <a:ext cx="1474204"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pl-PL" sz="1200" kern="1200">
              <a:latin typeface="Arial Narrow" panose="020B0606020202030204" pitchFamily="34" charset="0"/>
            </a:rPr>
            <a:t>Tworzenie miejsc pracy
Opis wymaganych umiejętności
Praktykanci i działania związane z podnoszeniem umiejętności
Promocja umiejętności
Najlepsze praktyki i rozpowszechnianie</a:t>
          </a:r>
        </a:p>
      </dsp:txBody>
      <dsp:txXfrm>
        <a:off x="8407934" y="645602"/>
        <a:ext cx="1474204" cy="2810880"/>
      </dsp:txXfrm>
    </dsp:sp>
    <dsp:sp modelId="{3AB79DDF-9E10-4D2F-B961-0DA61FABB1B7}">
      <dsp:nvSpPr>
        <dsp:cNvPr id="0" name=""/>
        <dsp:cNvSpPr/>
      </dsp:nvSpPr>
      <dsp:spPr>
        <a:xfrm>
          <a:off x="10088527" y="55921"/>
          <a:ext cx="1474204" cy="5896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pl-PL" sz="1800" kern="1200">
              <a:latin typeface="Arial Narrow" panose="020B0606020202030204" pitchFamily="34" charset="0"/>
            </a:rPr>
            <a:t>Porty</a:t>
          </a:r>
        </a:p>
      </dsp:txBody>
      <dsp:txXfrm>
        <a:off x="10088527" y="55921"/>
        <a:ext cx="1474204" cy="589681"/>
      </dsp:txXfrm>
    </dsp:sp>
    <dsp:sp modelId="{795E4F95-3945-4FC3-AB60-CCCC8DCF771B}">
      <dsp:nvSpPr>
        <dsp:cNvPr id="0" name=""/>
        <dsp:cNvSpPr/>
      </dsp:nvSpPr>
      <dsp:spPr>
        <a:xfrm>
          <a:off x="10088527" y="645602"/>
          <a:ext cx="1474204"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pl-PL" sz="1200" kern="1200">
              <a:latin typeface="Arial Narrow" panose="020B0606020202030204" pitchFamily="34" charset="0"/>
            </a:rPr>
            <a:t>Podsumowanie dialogu z portami
Podejście do wykorzystania portów w łańcuchu dostaw</a:t>
          </a:r>
        </a:p>
        <a:p>
          <a:pPr marL="114300" lvl="1" indent="-114300" algn="l" defTabSz="533400">
            <a:lnSpc>
              <a:spcPct val="90000"/>
            </a:lnSpc>
            <a:spcBef>
              <a:spcPct val="0"/>
            </a:spcBef>
            <a:spcAft>
              <a:spcPct val="15000"/>
            </a:spcAft>
            <a:buChar char="•"/>
          </a:pPr>
          <a:endParaRPr lang="pl-PL" sz="1200" kern="1200">
            <a:latin typeface="Arial Narrow" panose="020B0606020202030204" pitchFamily="34" charset="0"/>
          </a:endParaRPr>
        </a:p>
      </dsp:txBody>
      <dsp:txXfrm>
        <a:off x="10088527" y="645602"/>
        <a:ext cx="1474204" cy="2810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01BB4-B885-435E-B6CF-35BF4EBDEDF7}">
      <dsp:nvSpPr>
        <dsp:cNvPr id="0" name=""/>
        <dsp:cNvSpPr/>
      </dsp:nvSpPr>
      <dsp:spPr>
        <a:xfrm>
          <a:off x="0" y="2898"/>
          <a:ext cx="11567702" cy="47939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pl-PL" sz="1800" kern="1200" dirty="0">
              <a:latin typeface="Arial Narrow" panose="020B0606020202030204" pitchFamily="34" charset="0"/>
            </a:rPr>
            <a:t>USTAWA O PROMOWANIU MORSKICH FARM WIATROWYCH</a:t>
          </a:r>
        </a:p>
      </dsp:txBody>
      <dsp:txXfrm>
        <a:off x="0" y="2898"/>
        <a:ext cx="11567702" cy="479396"/>
      </dsp:txXfrm>
    </dsp:sp>
    <dsp:sp modelId="{6BA3147E-3650-425D-B8D7-3B0DB3558A40}">
      <dsp:nvSpPr>
        <dsp:cNvPr id="0" name=""/>
        <dsp:cNvSpPr/>
      </dsp:nvSpPr>
      <dsp:spPr>
        <a:xfrm>
          <a:off x="0" y="482294"/>
          <a:ext cx="11567702" cy="5270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ctr" defTabSz="533400">
            <a:lnSpc>
              <a:spcPct val="90000"/>
            </a:lnSpc>
            <a:spcBef>
              <a:spcPct val="0"/>
            </a:spcBef>
            <a:spcAft>
              <a:spcPct val="15000"/>
            </a:spcAft>
            <a:buChar char="•"/>
          </a:pPr>
          <a:r>
            <a:rPr lang="pl-PL" sz="1200" kern="1200">
              <a:latin typeface="Arial Narrow" panose="020B0606020202030204" pitchFamily="34" charset="0"/>
            </a:rPr>
            <a:t>Załącznikiem do wniosków o tzw. „Kontrakt różnicowy” są Plany Łańćucha Dostaw</a:t>
          </a:r>
        </a:p>
      </dsp:txBody>
      <dsp:txXfrm>
        <a:off x="0" y="482294"/>
        <a:ext cx="11567702" cy="5270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0699e1b16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g90699e1b16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966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0699e1b16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g90699e1b16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0" name="Google Shape;32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2347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0" name="Google Shape;32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854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0" name="Google Shape;32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8840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0" name="Google Shape;32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9234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0699e1b16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g90699e1b16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0928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ajd tytułowy" type="title">
  <p:cSld name="TITLE">
    <p:spTree>
      <p:nvGrpSpPr>
        <p:cNvPr id="1" name="Shape 11"/>
        <p:cNvGrpSpPr/>
        <p:nvPr/>
      </p:nvGrpSpPr>
      <p:grpSpPr>
        <a:xfrm>
          <a:off x="0" y="0"/>
          <a:ext cx="0" cy="0"/>
          <a:chOff x="0" y="0"/>
          <a:chExt cx="0" cy="0"/>
        </a:xfrm>
      </p:grpSpPr>
      <p:sp>
        <p:nvSpPr>
          <p:cNvPr id="12" name="Google Shape;12;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ytuł i zawartość" type="obj">
  <p:cSld name="OBJECT">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agłówek sekcji" type="secHead">
  <p:cSld name="SECTION_HEADER">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33"/>
        <p:cNvGrpSpPr/>
        <p:nvPr/>
      </p:nvGrpSpPr>
      <p:grpSpPr>
        <a:xfrm>
          <a:off x="0" y="0"/>
          <a:ext cx="0" cy="0"/>
          <a:chOff x="0" y="0"/>
          <a:chExt cx="0" cy="0"/>
        </a:xfrm>
      </p:grpSpPr>
      <p:sp>
        <p:nvSpPr>
          <p:cNvPr id="34" name="Google Shape;3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40"/>
        <p:cNvGrpSpPr/>
        <p:nvPr/>
      </p:nvGrpSpPr>
      <p:grpSpPr>
        <a:xfrm>
          <a:off x="0" y="0"/>
          <a:ext cx="0" cy="0"/>
          <a:chOff x="0" y="0"/>
          <a:chExt cx="0" cy="0"/>
        </a:xfrm>
      </p:grpSpPr>
      <p:sp>
        <p:nvSpPr>
          <p:cNvPr id="41" name="Google Shape;41;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49"/>
        <p:cNvGrpSpPr/>
        <p:nvPr/>
      </p:nvGrpSpPr>
      <p:grpSpPr>
        <a:xfrm>
          <a:off x="0" y="0"/>
          <a:ext cx="0" cy="0"/>
          <a:chOff x="0" y="0"/>
          <a:chExt cx="0" cy="0"/>
        </a:xfrm>
      </p:grpSpPr>
      <p:sp>
        <p:nvSpPr>
          <p:cNvPr id="50" name="Google Shape;5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awartość z podpisem" type="objTx">
  <p:cSld name="OBJECT_WITH_CAPTION_TEXT">
    <p:spTree>
      <p:nvGrpSpPr>
        <p:cNvPr id="1" name="Shape 54"/>
        <p:cNvGrpSpPr/>
        <p:nvPr/>
      </p:nvGrpSpPr>
      <p:grpSpPr>
        <a:xfrm>
          <a:off x="0" y="0"/>
          <a:ext cx="0" cy="0"/>
          <a:chOff x="0" y="0"/>
          <a:chExt cx="0" cy="0"/>
        </a:xfrm>
      </p:grpSpPr>
      <p:sp>
        <p:nvSpPr>
          <p:cNvPr id="55" name="Google Shape;55;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raz z podpisem" type="picTx">
  <p:cSld name="PICTURE_WITH_CAPTION_TEXT">
    <p:spTree>
      <p:nvGrpSpPr>
        <p:cNvPr id="1" name="Shape 61"/>
        <p:cNvGrpSpPr/>
        <p:nvPr/>
      </p:nvGrpSpPr>
      <p:grpSpPr>
        <a:xfrm>
          <a:off x="0" y="0"/>
          <a:ext cx="0" cy="0"/>
          <a:chOff x="0" y="0"/>
          <a:chExt cx="0" cy="0"/>
        </a:xfrm>
      </p:grpSpPr>
      <p:sp>
        <p:nvSpPr>
          <p:cNvPr id="62" name="Google Shape;62;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68"/>
        <p:cNvGrpSpPr/>
        <p:nvPr/>
      </p:nvGrpSpPr>
      <p:grpSpPr>
        <a:xfrm>
          <a:off x="0" y="0"/>
          <a:ext cx="0" cy="0"/>
          <a:chOff x="0" y="0"/>
          <a:chExt cx="0" cy="0"/>
        </a:xfrm>
      </p:grpSpPr>
      <p:sp>
        <p:nvSpPr>
          <p:cNvPr id="69" name="Google Shape;69;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9.svg"/><Relationship Id="rId7" Type="http://schemas.openxmlformats.org/officeDocument/2006/relationships/image" Target="../media/image13.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1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png"/><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4.jpeg"/><Relationship Id="rId4" Type="http://schemas.openxmlformats.org/officeDocument/2006/relationships/image" Target="../media/image5.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4.jpeg"/><Relationship Id="rId4" Type="http://schemas.openxmlformats.org/officeDocument/2006/relationships/image" Target="../media/image5.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emf"/><Relationship Id="rId7"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p:nvPr/>
        </p:nvSpPr>
        <p:spPr>
          <a:xfrm>
            <a:off x="298578" y="2502156"/>
            <a:ext cx="11280600" cy="19235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pl-PL" sz="2400" b="1" i="0" u="none" strike="noStrike" cap="none">
                <a:solidFill>
                  <a:schemeClr val="dk1"/>
                </a:solidFill>
                <a:latin typeface="Arial Narrow"/>
                <a:ea typeface="Arial Narrow"/>
                <a:cs typeface="Arial Narrow"/>
                <a:sym typeface="Arial Narrow"/>
              </a:rPr>
              <a:t>Wstępna agenda innowacyjności offshore wind Województwa Pomorskiego</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pl-PL" sz="2000" b="0" i="0" u="none" strike="noStrike" cap="none">
                <a:solidFill>
                  <a:schemeClr val="dk1"/>
                </a:solidFill>
                <a:latin typeface="Arial Narrow"/>
                <a:ea typeface="Arial Narrow"/>
                <a:cs typeface="Arial Narrow"/>
                <a:sym typeface="Arial Narrow"/>
              </a:rPr>
              <a:t>Budowa potencjału łańcucha dostaw w oparciu o innowacyjność</a:t>
            </a:r>
          </a:p>
          <a:p>
            <a:pPr marL="0" marR="0" lvl="0" indent="0" algn="l" rtl="0">
              <a:lnSpc>
                <a:spcPct val="100000"/>
              </a:lnSpc>
              <a:spcBef>
                <a:spcPts val="0"/>
              </a:spcBef>
              <a:spcAft>
                <a:spcPts val="0"/>
              </a:spcAft>
              <a:buClr>
                <a:srgbClr val="000000"/>
              </a:buClr>
              <a:buSzPts val="2000"/>
              <a:buFont typeface="Arial"/>
              <a:buNone/>
            </a:pPr>
            <a:endParaRPr lang="pl-PL" sz="2000">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000"/>
              <a:buFont typeface="Arial"/>
              <a:buNone/>
            </a:pPr>
            <a:r>
              <a:rPr lang="pl-PL" sz="2000" b="0" i="0" u="none" strike="noStrike" cap="none">
                <a:solidFill>
                  <a:schemeClr val="dk1"/>
                </a:solidFill>
                <a:latin typeface="Arial Narrow"/>
                <a:ea typeface="Arial Narrow"/>
                <a:cs typeface="Arial Narrow"/>
                <a:sym typeface="Arial Narrow"/>
              </a:rPr>
              <a:t>Prezentacja na spotkanie Pomorskiej Platformy Rozwoju MEW na Bałtyku</a:t>
            </a:r>
            <a:br>
              <a:rPr lang="pl-PL" sz="2000" b="0" i="0" u="none" strike="noStrike" cap="none" dirty="0">
                <a:solidFill>
                  <a:schemeClr val="dk1"/>
                </a:solidFill>
                <a:latin typeface="Arial Narrow"/>
                <a:ea typeface="Arial Narrow"/>
                <a:cs typeface="Arial Narrow"/>
                <a:sym typeface="Arial Narrow"/>
              </a:rPr>
            </a:br>
            <a:br>
              <a:rPr lang="pl-PL" sz="2000" b="0" i="0" u="none" strike="noStrike" cap="none">
                <a:solidFill>
                  <a:schemeClr val="dk1"/>
                </a:solidFill>
                <a:latin typeface="Arial Narrow"/>
                <a:ea typeface="Arial Narrow"/>
                <a:cs typeface="Arial Narrow"/>
                <a:sym typeface="Arial Narrow"/>
              </a:rPr>
            </a:br>
            <a:r>
              <a:rPr lang="pl-PL" sz="1500">
                <a:solidFill>
                  <a:schemeClr val="dk1"/>
                </a:solidFill>
                <a:latin typeface="Arial Narrow"/>
                <a:ea typeface="Arial Narrow"/>
                <a:cs typeface="Arial Narrow"/>
                <a:sym typeface="Arial Narrow"/>
              </a:rPr>
              <a:t>24 WRZEŚNIA 2021</a:t>
            </a:r>
            <a:endParaRPr sz="1500" b="0" i="0" u="none" strike="noStrike" cap="none" dirty="0">
              <a:solidFill>
                <a:schemeClr val="dk1"/>
              </a:solidFill>
              <a:latin typeface="Arial Narrow"/>
              <a:ea typeface="Arial Narrow"/>
              <a:cs typeface="Arial Narrow"/>
              <a:sym typeface="Arial Narrow"/>
            </a:endParaRPr>
          </a:p>
        </p:txBody>
      </p:sp>
      <p:sp>
        <p:nvSpPr>
          <p:cNvPr id="86" name="Google Shape;86;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1</a:t>
            </a:fld>
            <a:endParaRPr/>
          </a:p>
        </p:txBody>
      </p:sp>
      <p:pic>
        <p:nvPicPr>
          <p:cNvPr id="7" name="Obraz 6">
            <a:extLst>
              <a:ext uri="{FF2B5EF4-FFF2-40B4-BE49-F238E27FC236}">
                <a16:creationId xmlns:a16="http://schemas.microsoft.com/office/drawing/2014/main" id="{60966470-F6B9-4599-BE5E-E3CFA1688FBD}"/>
              </a:ext>
            </a:extLst>
          </p:cNvPr>
          <p:cNvPicPr>
            <a:picLocks noChangeAspect="1"/>
          </p:cNvPicPr>
          <p:nvPr/>
        </p:nvPicPr>
        <p:blipFill>
          <a:blip r:embed="rId3"/>
          <a:stretch>
            <a:fillRect/>
          </a:stretch>
        </p:blipFill>
        <p:spPr>
          <a:xfrm>
            <a:off x="298578" y="277155"/>
            <a:ext cx="3296110" cy="1324160"/>
          </a:xfrm>
          <a:prstGeom prst="rect">
            <a:avLst/>
          </a:prstGeom>
        </p:spPr>
      </p:pic>
      <p:pic>
        <p:nvPicPr>
          <p:cNvPr id="8" name="Obraz 7">
            <a:extLst>
              <a:ext uri="{FF2B5EF4-FFF2-40B4-BE49-F238E27FC236}">
                <a16:creationId xmlns:a16="http://schemas.microsoft.com/office/drawing/2014/main" id="{CD58D0D6-ECEC-4D1A-8369-8D356C2393B2}"/>
              </a:ext>
            </a:extLst>
          </p:cNvPr>
          <p:cNvPicPr>
            <a:picLocks noChangeAspect="1"/>
          </p:cNvPicPr>
          <p:nvPr/>
        </p:nvPicPr>
        <p:blipFill>
          <a:blip r:embed="rId4"/>
          <a:stretch>
            <a:fillRect/>
          </a:stretch>
        </p:blipFill>
        <p:spPr>
          <a:xfrm>
            <a:off x="298578" y="5481339"/>
            <a:ext cx="1343409" cy="1110121"/>
          </a:xfrm>
          <a:prstGeom prst="rect">
            <a:avLst/>
          </a:prstGeom>
        </p:spPr>
      </p:pic>
      <p:pic>
        <p:nvPicPr>
          <p:cNvPr id="9" name="Grafika 78">
            <a:extLst>
              <a:ext uri="{FF2B5EF4-FFF2-40B4-BE49-F238E27FC236}">
                <a16:creationId xmlns:a16="http://schemas.microsoft.com/office/drawing/2014/main" id="{8EF8FC71-33E9-4239-8358-38E4E880075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07988" y="1773238"/>
            <a:ext cx="3072631" cy="677184"/>
          </a:xfrm>
          <a:prstGeom prst="rect">
            <a:avLst/>
          </a:prstGeom>
        </p:spPr>
      </p:pic>
      <p:pic>
        <p:nvPicPr>
          <p:cNvPr id="2050" name="Picture 2" descr="CEE Energy Group">
            <a:extLst>
              <a:ext uri="{FF2B5EF4-FFF2-40B4-BE49-F238E27FC236}">
                <a16:creationId xmlns:a16="http://schemas.microsoft.com/office/drawing/2014/main" id="{7F8F9D22-AB68-4C85-A0F5-07628BA5F9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4807" y="5466262"/>
            <a:ext cx="1996594" cy="1072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8" name="Google Shape;328;p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10</a:t>
            </a:fld>
            <a:endParaRPr/>
          </a:p>
        </p:txBody>
      </p:sp>
      <p:sp>
        <p:nvSpPr>
          <p:cNvPr id="3" name="Google Shape;322;p41">
            <a:extLst>
              <a:ext uri="{FF2B5EF4-FFF2-40B4-BE49-F238E27FC236}">
                <a16:creationId xmlns:a16="http://schemas.microsoft.com/office/drawing/2014/main" id="{26D658DD-537C-4091-B237-835E451FAA55}"/>
              </a:ext>
            </a:extLst>
          </p:cNvPr>
          <p:cNvSpPr txBox="1"/>
          <p:nvPr/>
        </p:nvSpPr>
        <p:spPr>
          <a:xfrm>
            <a:off x="298578" y="205273"/>
            <a:ext cx="1128071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pl-PL" sz="2400" b="1">
                <a:solidFill>
                  <a:schemeClr val="dk1"/>
                </a:solidFill>
                <a:latin typeface="Arial Narrow"/>
                <a:ea typeface="Arial Narrow"/>
                <a:cs typeface="Arial Narrow"/>
                <a:sym typeface="Arial Narrow"/>
              </a:rPr>
              <a:t>Rozwój morskich farm wiatrowych na całym Morzu Bałtyckim to długoterminowy potencjał</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pl-PL" sz="2000" b="0" i="0" u="none" strike="noStrike" cap="none">
                <a:solidFill>
                  <a:schemeClr val="dk1"/>
                </a:solidFill>
                <a:latin typeface="Arial Narrow"/>
                <a:ea typeface="Arial Narrow"/>
                <a:cs typeface="Arial Narrow"/>
                <a:sym typeface="Arial Narrow"/>
              </a:rPr>
              <a:t>Pomorski ekosystem innowacji może być regionalnym liderem dla farm wiatrowych na Bałtyku</a:t>
            </a:r>
            <a:endParaRPr sz="1400" b="0" i="0" u="none" strike="noStrike" cap="none" dirty="0">
              <a:solidFill>
                <a:srgbClr val="000000"/>
              </a:solidFill>
              <a:latin typeface="Arial"/>
              <a:ea typeface="Arial"/>
              <a:cs typeface="Arial"/>
              <a:sym typeface="Arial"/>
            </a:endParaRPr>
          </a:p>
        </p:txBody>
      </p:sp>
      <p:pic>
        <p:nvPicPr>
          <p:cNvPr id="9" name="Obraz 8">
            <a:extLst>
              <a:ext uri="{FF2B5EF4-FFF2-40B4-BE49-F238E27FC236}">
                <a16:creationId xmlns:a16="http://schemas.microsoft.com/office/drawing/2014/main" id="{95AE0C2F-5B6A-4DC0-B82A-F639BFA498EC}"/>
              </a:ext>
            </a:extLst>
          </p:cNvPr>
          <p:cNvPicPr>
            <a:picLocks noChangeAspect="1"/>
          </p:cNvPicPr>
          <p:nvPr/>
        </p:nvPicPr>
        <p:blipFill>
          <a:blip r:embed="rId3"/>
          <a:stretch>
            <a:fillRect/>
          </a:stretch>
        </p:blipFill>
        <p:spPr>
          <a:xfrm>
            <a:off x="407988" y="1177805"/>
            <a:ext cx="3418515" cy="5178543"/>
          </a:xfrm>
          <a:prstGeom prst="rect">
            <a:avLst/>
          </a:prstGeom>
        </p:spPr>
      </p:pic>
      <p:sp>
        <p:nvSpPr>
          <p:cNvPr id="19" name="Owal 18">
            <a:extLst>
              <a:ext uri="{FF2B5EF4-FFF2-40B4-BE49-F238E27FC236}">
                <a16:creationId xmlns:a16="http://schemas.microsoft.com/office/drawing/2014/main" id="{AADC5BE1-85A5-47E3-BA65-FC2D57B0BFB9}"/>
              </a:ext>
            </a:extLst>
          </p:cNvPr>
          <p:cNvSpPr/>
          <p:nvPr/>
        </p:nvSpPr>
        <p:spPr>
          <a:xfrm>
            <a:off x="2411771" y="4805796"/>
            <a:ext cx="383458" cy="383458"/>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Google Shape;1073;g8ef62ff883_0_66">
            <a:extLst>
              <a:ext uri="{FF2B5EF4-FFF2-40B4-BE49-F238E27FC236}">
                <a16:creationId xmlns:a16="http://schemas.microsoft.com/office/drawing/2014/main" id="{C41C2844-D52F-49E8-841D-73F0A358EDA3}"/>
              </a:ext>
            </a:extLst>
          </p:cNvPr>
          <p:cNvSpPr/>
          <p:nvPr/>
        </p:nvSpPr>
        <p:spPr>
          <a:xfrm>
            <a:off x="1061078" y="2879769"/>
            <a:ext cx="1587960" cy="438291"/>
          </a:xfrm>
          <a:prstGeom prst="rect">
            <a:avLst/>
          </a:prstGeom>
          <a:solidFill>
            <a:schemeClr val="bg1">
              <a:lumMod val="8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l-PL" sz="1200" b="1" i="0" u="none" strike="noStrike" cap="none">
                <a:solidFill>
                  <a:srgbClr val="000000"/>
                </a:solidFill>
                <a:latin typeface="Arial Narrow" panose="020B0606020202030204" pitchFamily="34" charset="0"/>
                <a:sym typeface="Arial"/>
              </a:rPr>
              <a:t>INNOWACYJNE FUNDAMENTY</a:t>
            </a:r>
            <a:endParaRPr lang="pl-PL" sz="1200" i="0" u="none" strike="noStrike" cap="none" dirty="0">
              <a:solidFill>
                <a:srgbClr val="000000"/>
              </a:solidFill>
              <a:latin typeface="Arial Narrow" panose="020B0606020202030204" pitchFamily="34" charset="0"/>
              <a:sym typeface="Arial"/>
            </a:endParaRPr>
          </a:p>
        </p:txBody>
      </p:sp>
      <p:sp>
        <p:nvSpPr>
          <p:cNvPr id="85" name="Google Shape;1073;g8ef62ff883_0_66">
            <a:extLst>
              <a:ext uri="{FF2B5EF4-FFF2-40B4-BE49-F238E27FC236}">
                <a16:creationId xmlns:a16="http://schemas.microsoft.com/office/drawing/2014/main" id="{F9762171-77D8-48E9-B0BF-8559AF9D55F2}"/>
              </a:ext>
            </a:extLst>
          </p:cNvPr>
          <p:cNvSpPr/>
          <p:nvPr/>
        </p:nvSpPr>
        <p:spPr>
          <a:xfrm>
            <a:off x="871379" y="5477322"/>
            <a:ext cx="1281087" cy="646756"/>
          </a:xfrm>
          <a:prstGeom prst="rect">
            <a:avLst/>
          </a:prstGeom>
          <a:solidFill>
            <a:schemeClr val="bg1">
              <a:lumMod val="8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l-PL" sz="1200" b="1" i="0" u="none" strike="noStrike" cap="none">
                <a:solidFill>
                  <a:srgbClr val="000000"/>
                </a:solidFill>
                <a:latin typeface="Arial Narrow" panose="020B0606020202030204" pitchFamily="34" charset="0"/>
                <a:sym typeface="Arial"/>
              </a:rPr>
              <a:t>FUNDAMENTY</a:t>
            </a:r>
            <a:endParaRPr lang="pl-PL" sz="1200" i="0" u="none" strike="noStrike" cap="none" dirty="0">
              <a:solidFill>
                <a:srgbClr val="000000"/>
              </a:solidFill>
              <a:latin typeface="Arial Narrow" panose="020B0606020202030204" pitchFamily="34" charset="0"/>
              <a:sym typeface="Arial"/>
            </a:endParaRPr>
          </a:p>
        </p:txBody>
      </p:sp>
      <p:sp>
        <p:nvSpPr>
          <p:cNvPr id="22" name="Google Shape;1073;g8ef62ff883_0_66">
            <a:extLst>
              <a:ext uri="{FF2B5EF4-FFF2-40B4-BE49-F238E27FC236}">
                <a16:creationId xmlns:a16="http://schemas.microsoft.com/office/drawing/2014/main" id="{9C7BD85A-2B9E-4D6E-932D-492D8AB5B336}"/>
              </a:ext>
            </a:extLst>
          </p:cNvPr>
          <p:cNvSpPr/>
          <p:nvPr/>
        </p:nvSpPr>
        <p:spPr>
          <a:xfrm>
            <a:off x="509281" y="4203193"/>
            <a:ext cx="1281087" cy="646756"/>
          </a:xfrm>
          <a:prstGeom prst="rect">
            <a:avLst/>
          </a:prstGeom>
          <a:solidFill>
            <a:schemeClr val="bg1">
              <a:lumMod val="8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l-PL" sz="1200" b="1" i="0" u="none" strike="noStrike" cap="none">
                <a:solidFill>
                  <a:srgbClr val="000000"/>
                </a:solidFill>
                <a:latin typeface="Arial Narrow" panose="020B0606020202030204" pitchFamily="34" charset="0"/>
                <a:sym typeface="Arial"/>
              </a:rPr>
              <a:t>TURBINY, O&amp;M</a:t>
            </a:r>
            <a:endParaRPr lang="pl-PL" sz="1200" i="0" u="none" strike="noStrike" cap="none" dirty="0">
              <a:solidFill>
                <a:srgbClr val="000000"/>
              </a:solidFill>
              <a:latin typeface="Arial Narrow" panose="020B0606020202030204" pitchFamily="34" charset="0"/>
              <a:sym typeface="Arial"/>
            </a:endParaRPr>
          </a:p>
        </p:txBody>
      </p:sp>
      <p:sp>
        <p:nvSpPr>
          <p:cNvPr id="23" name="Google Shape;265;p47">
            <a:extLst>
              <a:ext uri="{FF2B5EF4-FFF2-40B4-BE49-F238E27FC236}">
                <a16:creationId xmlns:a16="http://schemas.microsoft.com/office/drawing/2014/main" id="{AEACD67D-E15B-44ED-A20D-3CC380093AE5}"/>
              </a:ext>
            </a:extLst>
          </p:cNvPr>
          <p:cNvSpPr/>
          <p:nvPr/>
        </p:nvSpPr>
        <p:spPr>
          <a:xfrm>
            <a:off x="407988" y="970153"/>
            <a:ext cx="2445314" cy="334733"/>
          </a:xfrm>
          <a:prstGeom prst="rect">
            <a:avLst/>
          </a:prstGeom>
          <a:solidFill>
            <a:schemeClr val="accent6">
              <a:lumMod val="60000"/>
              <a:lumOff val="40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l-PL" sz="1000" b="1" u="none" strike="noStrike" cap="none">
                <a:solidFill>
                  <a:schemeClr val="bg1"/>
                </a:solidFill>
                <a:latin typeface="Arial Narrow" panose="020B0606020202030204" pitchFamily="34" charset="0"/>
                <a:ea typeface="Arial Narrow"/>
                <a:cs typeface="Arial Narrow"/>
                <a:sym typeface="Arial Narrow"/>
              </a:rPr>
              <a:t>RYNEK</a:t>
            </a:r>
            <a:endParaRPr sz="1000" b="1" u="none" strike="noStrike" cap="none">
              <a:solidFill>
                <a:schemeClr val="bg1"/>
              </a:solidFill>
              <a:latin typeface="Arial Narrow" panose="020B0606020202030204" pitchFamily="34" charset="0"/>
              <a:ea typeface="Arial Narrow"/>
              <a:cs typeface="Arial Narrow"/>
              <a:sym typeface="Arial Narrow"/>
            </a:endParaRPr>
          </a:p>
        </p:txBody>
      </p:sp>
      <p:sp>
        <p:nvSpPr>
          <p:cNvPr id="14" name="Google Shape;1073;g8ef62ff883_0_66">
            <a:extLst>
              <a:ext uri="{FF2B5EF4-FFF2-40B4-BE49-F238E27FC236}">
                <a16:creationId xmlns:a16="http://schemas.microsoft.com/office/drawing/2014/main" id="{7B8F46BC-10E9-4BBB-AF3D-5DCCA3056D6E}"/>
              </a:ext>
            </a:extLst>
          </p:cNvPr>
          <p:cNvSpPr/>
          <p:nvPr/>
        </p:nvSpPr>
        <p:spPr>
          <a:xfrm>
            <a:off x="4172088" y="1177805"/>
            <a:ext cx="7688517" cy="769401"/>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l-PL" sz="1800" b="1" i="0" u="none" strike="noStrike" cap="none">
                <a:solidFill>
                  <a:srgbClr val="000000"/>
                </a:solidFill>
                <a:latin typeface="Arial Narrow" panose="020B0606020202030204" pitchFamily="34" charset="0"/>
                <a:sym typeface="Arial"/>
              </a:rPr>
              <a:t>Akwen Morza Bałtyckiego to potencjał 50-60 GW mocy zainstalowanej</a:t>
            </a:r>
            <a:endParaRPr lang="pl-PL" sz="1800" b="1" i="0" u="none" strike="noStrike" cap="none" dirty="0">
              <a:solidFill>
                <a:srgbClr val="000000"/>
              </a:solidFill>
              <a:latin typeface="Arial Narrow" panose="020B0606020202030204" pitchFamily="34" charset="0"/>
              <a:sym typeface="Arial"/>
            </a:endParaRPr>
          </a:p>
        </p:txBody>
      </p:sp>
      <p:sp>
        <p:nvSpPr>
          <p:cNvPr id="16" name="Google Shape;331;p41">
            <a:extLst>
              <a:ext uri="{FF2B5EF4-FFF2-40B4-BE49-F238E27FC236}">
                <a16:creationId xmlns:a16="http://schemas.microsoft.com/office/drawing/2014/main" id="{B62386D4-9DBE-44A0-B1E2-11DBCA0F7535}"/>
              </a:ext>
            </a:extLst>
          </p:cNvPr>
          <p:cNvSpPr/>
          <p:nvPr/>
        </p:nvSpPr>
        <p:spPr>
          <a:xfrm>
            <a:off x="4172089" y="2150297"/>
            <a:ext cx="3565243" cy="1337684"/>
          </a:xfrm>
          <a:prstGeom prst="rect">
            <a:avLst/>
          </a:prstGeom>
          <a:solidFill>
            <a:srgbClr val="CFE2F3"/>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800"/>
              <a:buFont typeface="Arial"/>
              <a:buNone/>
            </a:pPr>
            <a:r>
              <a:rPr lang="pl-PL" b="1">
                <a:solidFill>
                  <a:schemeClr val="dk1"/>
                </a:solidFill>
                <a:latin typeface="Arial Narrow"/>
                <a:sym typeface="Arial Narrow"/>
              </a:rPr>
              <a:t>Polska jest pierwszym z państw „nowych” krajów EU z dostępem do Morza Bałtyckiego, które przyjęło tak znaczący program morskiej energetyki wiatrowej. Daje to szansę na zdobycie pozycji lidera innowacyjnego łańcucha dostaw.</a:t>
            </a:r>
            <a:endParaRPr lang="en-US" b="1" i="0" u="none" strike="noStrike" cap="none" dirty="0">
              <a:solidFill>
                <a:srgbClr val="000000"/>
              </a:solidFill>
              <a:latin typeface="Arial"/>
              <a:ea typeface="Arial"/>
              <a:cs typeface="Arial"/>
              <a:sym typeface="Arial"/>
            </a:endParaRPr>
          </a:p>
        </p:txBody>
      </p:sp>
      <p:sp>
        <p:nvSpPr>
          <p:cNvPr id="17" name="Google Shape;331;p41">
            <a:extLst>
              <a:ext uri="{FF2B5EF4-FFF2-40B4-BE49-F238E27FC236}">
                <a16:creationId xmlns:a16="http://schemas.microsoft.com/office/drawing/2014/main" id="{B1C67289-0110-4545-BE0D-89918D4B681C}"/>
              </a:ext>
            </a:extLst>
          </p:cNvPr>
          <p:cNvSpPr/>
          <p:nvPr/>
        </p:nvSpPr>
        <p:spPr>
          <a:xfrm>
            <a:off x="4183265" y="3605334"/>
            <a:ext cx="3565243" cy="1534814"/>
          </a:xfrm>
          <a:prstGeom prst="rect">
            <a:avLst/>
          </a:prstGeom>
          <a:solidFill>
            <a:srgbClr val="CFE2F3"/>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800"/>
              <a:buFont typeface="Arial"/>
              <a:buNone/>
            </a:pPr>
            <a:r>
              <a:rPr lang="pl-PL" b="1">
                <a:solidFill>
                  <a:schemeClr val="dk1"/>
                </a:solidFill>
                <a:latin typeface="Arial Narrow"/>
                <a:sym typeface="Arial Narrow"/>
              </a:rPr>
              <a:t>Niemcy i Dania to najbardziej znaczące ośrodki wiedzy i rozwoju technologicznego morskich farm wiatrowych. Silna współraca regionalna Pomorza z regionami tych państw to doatkowy atut na zdobycie kompetencji, dostępu do zasobów i możliwości realizacji wspólnych projektów.</a:t>
            </a:r>
            <a:endParaRPr lang="en-US" b="1" i="0" u="none" strike="noStrike" cap="none" dirty="0">
              <a:solidFill>
                <a:srgbClr val="000000"/>
              </a:solidFill>
              <a:latin typeface="Arial"/>
              <a:ea typeface="Arial"/>
              <a:cs typeface="Arial"/>
              <a:sym typeface="Arial"/>
            </a:endParaRPr>
          </a:p>
        </p:txBody>
      </p:sp>
      <p:sp>
        <p:nvSpPr>
          <p:cNvPr id="18" name="Google Shape;331;p41">
            <a:extLst>
              <a:ext uri="{FF2B5EF4-FFF2-40B4-BE49-F238E27FC236}">
                <a16:creationId xmlns:a16="http://schemas.microsoft.com/office/drawing/2014/main" id="{3CDE7424-578F-411C-91ED-276099368592}"/>
              </a:ext>
            </a:extLst>
          </p:cNvPr>
          <p:cNvSpPr/>
          <p:nvPr/>
        </p:nvSpPr>
        <p:spPr>
          <a:xfrm>
            <a:off x="4183265" y="5257501"/>
            <a:ext cx="3565243" cy="1086397"/>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a:buSzPts val="1500"/>
            </a:pPr>
            <a:r>
              <a:rPr lang="pl-PL" sz="1200" b="1">
                <a:latin typeface="Arial Narrow" panose="020B0606020202030204" pitchFamily="34" charset="0"/>
                <a:sym typeface="Arial Narrow"/>
              </a:rPr>
              <a:t>Ekonomiczne przewagi konkurencyjne regionu Pomorza sprawiają, że przy tak znaczącym rynku – zagraniczni inwestorzy będą zainteresowani lokowaniem tutaj swojej działalności.</a:t>
            </a:r>
            <a:endParaRPr lang="en-US" sz="1200" b="1" dirty="0">
              <a:latin typeface="Arial Narrow" panose="020B0606020202030204" pitchFamily="34" charset="0"/>
            </a:endParaRPr>
          </a:p>
        </p:txBody>
      </p:sp>
      <p:sp>
        <p:nvSpPr>
          <p:cNvPr id="21" name="Google Shape;1073;g8ef62ff883_0_66">
            <a:extLst>
              <a:ext uri="{FF2B5EF4-FFF2-40B4-BE49-F238E27FC236}">
                <a16:creationId xmlns:a16="http://schemas.microsoft.com/office/drawing/2014/main" id="{43E29285-D7E5-4BFD-93A2-EC5E21F9BD9C}"/>
              </a:ext>
            </a:extLst>
          </p:cNvPr>
          <p:cNvSpPr/>
          <p:nvPr/>
        </p:nvSpPr>
        <p:spPr>
          <a:xfrm>
            <a:off x="8285531" y="2234977"/>
            <a:ext cx="3565243" cy="769401"/>
          </a:xfrm>
          <a:prstGeom prst="rect">
            <a:avLst/>
          </a:prstGeom>
          <a:solidFill>
            <a:schemeClr val="bg1">
              <a:lumMod val="9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500"/>
              <a:buFont typeface="Arial"/>
              <a:buNone/>
            </a:pPr>
            <a:r>
              <a:rPr lang="pl-PL" sz="1200" b="1" i="0" u="none" strike="noStrike" cap="none">
                <a:solidFill>
                  <a:srgbClr val="000000"/>
                </a:solidFill>
                <a:latin typeface="Arial Narrow" panose="020B0606020202030204" pitchFamily="34" charset="0"/>
                <a:sym typeface="Arial"/>
              </a:rPr>
              <a:t>Istnieje wiele unikalnych aktywów mających potencjał dla produkcji i montażu konstrukcji stalowych. Niektóre mogą być dostępne w sprzedaży. Część z nich to solidni, wieloletni kontrahenci.</a:t>
            </a:r>
            <a:endParaRPr lang="pl-PL" sz="1200" b="1" i="0" u="none" strike="noStrike" cap="none" dirty="0">
              <a:solidFill>
                <a:srgbClr val="000000"/>
              </a:solidFill>
              <a:latin typeface="Arial Narrow" panose="020B0606020202030204" pitchFamily="34" charset="0"/>
              <a:sym typeface="Arial"/>
            </a:endParaRPr>
          </a:p>
        </p:txBody>
      </p:sp>
      <p:sp>
        <p:nvSpPr>
          <p:cNvPr id="25" name="Google Shape;1073;g8ef62ff883_0_66">
            <a:extLst>
              <a:ext uri="{FF2B5EF4-FFF2-40B4-BE49-F238E27FC236}">
                <a16:creationId xmlns:a16="http://schemas.microsoft.com/office/drawing/2014/main" id="{06261C43-B545-4CF3-B2AC-EBEB30BA91D8}"/>
              </a:ext>
            </a:extLst>
          </p:cNvPr>
          <p:cNvSpPr/>
          <p:nvPr/>
        </p:nvSpPr>
        <p:spPr>
          <a:xfrm>
            <a:off x="8285531" y="3124539"/>
            <a:ext cx="3565243" cy="1027213"/>
          </a:xfrm>
          <a:prstGeom prst="rect">
            <a:avLst/>
          </a:prstGeom>
          <a:solidFill>
            <a:schemeClr val="bg1">
              <a:lumMod val="9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500"/>
              <a:buFont typeface="Arial"/>
              <a:buNone/>
            </a:pPr>
            <a:r>
              <a:rPr lang="pl-PL" sz="1200" b="1" dirty="0">
                <a:latin typeface="Arial Narrow" panose="020B0606020202030204" pitchFamily="34" charset="0"/>
              </a:rPr>
              <a:t>Wiele polskich firm jest od dawna zaangażowanych jako podwykonawcy europejskich łańcuchów dostaw offshore wind ropy i gazu oraz niemieckiego przemysłu stoczniowego jako podwykonawcy inżynierii z min. 3x przewaga pozycji kosztów.</a:t>
            </a:r>
            <a:endParaRPr lang="pl-PL" sz="1200" b="1" i="0" u="none" strike="noStrike" cap="none" dirty="0">
              <a:solidFill>
                <a:srgbClr val="000000"/>
              </a:solidFill>
              <a:latin typeface="Arial Narrow" panose="020B0606020202030204" pitchFamily="34" charset="0"/>
              <a:sym typeface="Arial"/>
            </a:endParaRPr>
          </a:p>
        </p:txBody>
      </p:sp>
      <p:sp>
        <p:nvSpPr>
          <p:cNvPr id="27" name="Google Shape;1073;g8ef62ff883_0_66">
            <a:extLst>
              <a:ext uri="{FF2B5EF4-FFF2-40B4-BE49-F238E27FC236}">
                <a16:creationId xmlns:a16="http://schemas.microsoft.com/office/drawing/2014/main" id="{2A196B7E-55CC-4697-9F0D-95E897E2321F}"/>
              </a:ext>
            </a:extLst>
          </p:cNvPr>
          <p:cNvSpPr/>
          <p:nvPr/>
        </p:nvSpPr>
        <p:spPr>
          <a:xfrm>
            <a:off x="8285531" y="4279573"/>
            <a:ext cx="3565243" cy="909736"/>
          </a:xfrm>
          <a:prstGeom prst="rect">
            <a:avLst/>
          </a:prstGeom>
          <a:solidFill>
            <a:schemeClr val="bg1">
              <a:lumMod val="9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500"/>
              <a:buFont typeface="Arial"/>
              <a:buNone/>
            </a:pPr>
            <a:r>
              <a:rPr lang="pl-PL" sz="1200" b="1" i="0" u="none" strike="noStrike" cap="none">
                <a:solidFill>
                  <a:srgbClr val="000000"/>
                </a:solidFill>
                <a:latin typeface="Arial Narrow" panose="020B0606020202030204" pitchFamily="34" charset="0"/>
                <a:sym typeface="Arial"/>
              </a:rPr>
              <a:t>Polska jest znanym dostawcą korzystnych kosztowo zasobów kadrowych.</a:t>
            </a:r>
            <a:endParaRPr lang="pl-PL" sz="1200" b="1" i="0" u="none" strike="noStrike" cap="none" dirty="0">
              <a:solidFill>
                <a:srgbClr val="000000"/>
              </a:solidFill>
              <a:latin typeface="Arial Narrow" panose="020B0606020202030204" pitchFamily="34" charset="0"/>
              <a:sym typeface="Arial"/>
            </a:endParaRPr>
          </a:p>
        </p:txBody>
      </p:sp>
      <p:sp>
        <p:nvSpPr>
          <p:cNvPr id="29" name="Google Shape;1073;g8ef62ff883_0_66">
            <a:extLst>
              <a:ext uri="{FF2B5EF4-FFF2-40B4-BE49-F238E27FC236}">
                <a16:creationId xmlns:a16="http://schemas.microsoft.com/office/drawing/2014/main" id="{A4584DE2-096C-433E-A1AA-082FA5B425EF}"/>
              </a:ext>
            </a:extLst>
          </p:cNvPr>
          <p:cNvSpPr/>
          <p:nvPr/>
        </p:nvSpPr>
        <p:spPr>
          <a:xfrm>
            <a:off x="8285531" y="5378244"/>
            <a:ext cx="3565243" cy="909736"/>
          </a:xfrm>
          <a:prstGeom prst="rect">
            <a:avLst/>
          </a:prstGeom>
          <a:solidFill>
            <a:schemeClr val="bg1">
              <a:lumMod val="9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500"/>
              <a:buFont typeface="Arial"/>
              <a:buNone/>
            </a:pPr>
            <a:r>
              <a:rPr lang="pl-PL" sz="1200" b="1" i="0" u="none" strike="noStrike" cap="none">
                <a:solidFill>
                  <a:srgbClr val="000000"/>
                </a:solidFill>
                <a:latin typeface="Arial Narrow" panose="020B0606020202030204" pitchFamily="34" charset="0"/>
                <a:sym typeface="Arial"/>
              </a:rPr>
              <a:t>W Polsce są też firmy, które dostarczają części / wyposażenie instalacji elektrycznych lub całe systemy. Dziedzictwo budowy przemysłu węglowego i gazowego pozostawiło duże możliwości.</a:t>
            </a:r>
            <a:endParaRPr lang="pl-PL" sz="1200" b="1" i="0" u="none" strike="noStrike" cap="none" dirty="0">
              <a:solidFill>
                <a:srgbClr val="000000"/>
              </a:solidFill>
              <a:latin typeface="Arial Narrow" panose="020B0606020202030204" pitchFamily="34" charset="0"/>
              <a:sym typeface="Arial"/>
            </a:endParaRPr>
          </a:p>
        </p:txBody>
      </p:sp>
      <p:sp>
        <p:nvSpPr>
          <p:cNvPr id="5" name="Trójkąt równoramienny 4">
            <a:extLst>
              <a:ext uri="{FF2B5EF4-FFF2-40B4-BE49-F238E27FC236}">
                <a16:creationId xmlns:a16="http://schemas.microsoft.com/office/drawing/2014/main" id="{EB84F314-A9AE-4A08-A0DE-147136EAD7C9}"/>
              </a:ext>
            </a:extLst>
          </p:cNvPr>
          <p:cNvSpPr/>
          <p:nvPr/>
        </p:nvSpPr>
        <p:spPr>
          <a:xfrm rot="16200000">
            <a:off x="5998075" y="4051058"/>
            <a:ext cx="4043200" cy="411038"/>
          </a:xfrm>
          <a:prstGeom prst="triangle">
            <a:avLst>
              <a:gd name="adj" fmla="val 1558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116997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B7B67550-1B18-4BCB-92E4-2620CFDE22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11</a:t>
            </a:fld>
            <a:endParaRPr lang="pl-PL"/>
          </a:p>
        </p:txBody>
      </p:sp>
      <p:sp>
        <p:nvSpPr>
          <p:cNvPr id="32" name="Google Shape;322;p41">
            <a:extLst>
              <a:ext uri="{FF2B5EF4-FFF2-40B4-BE49-F238E27FC236}">
                <a16:creationId xmlns:a16="http://schemas.microsoft.com/office/drawing/2014/main" id="{9665266E-D7FB-42E2-90BB-B24781ED5685}"/>
              </a:ext>
            </a:extLst>
          </p:cNvPr>
          <p:cNvSpPr txBox="1"/>
          <p:nvPr/>
        </p:nvSpPr>
        <p:spPr>
          <a:xfrm>
            <a:off x="298578" y="205273"/>
            <a:ext cx="1128071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pl-PL" sz="2400" b="1">
                <a:solidFill>
                  <a:schemeClr val="dk1"/>
                </a:solidFill>
                <a:latin typeface="Arial Narrow"/>
                <a:ea typeface="Arial Narrow"/>
                <a:cs typeface="Arial Narrow"/>
                <a:sym typeface="Arial Narrow"/>
              </a:rPr>
              <a:t>Pomorska Platforma offshore wind w 2021 rozpoczęła identyfikację potencjału regionu</a:t>
            </a:r>
          </a:p>
          <a:p>
            <a:pPr marL="0" marR="0" lvl="0" indent="0" algn="l" rtl="0">
              <a:lnSpc>
                <a:spcPct val="100000"/>
              </a:lnSpc>
              <a:spcBef>
                <a:spcPts val="0"/>
              </a:spcBef>
              <a:spcAft>
                <a:spcPts val="0"/>
              </a:spcAft>
              <a:buClr>
                <a:srgbClr val="000000"/>
              </a:buClr>
              <a:buSzPts val="2400"/>
              <a:buFont typeface="Arial"/>
              <a:buNone/>
            </a:pPr>
            <a:r>
              <a:rPr lang="pl-PL" sz="2000" i="0" u="none" strike="noStrike" cap="none">
                <a:solidFill>
                  <a:schemeClr val="dk1"/>
                </a:solidFill>
                <a:latin typeface="Arial Narrow"/>
                <a:sym typeface="Arial Narrow"/>
              </a:rPr>
              <a:t>Wraz z kluczowymi ośrodkami B+R przeanalizowano łańcuch dostaw i wskazano obszary priorytetowe</a:t>
            </a:r>
            <a:endParaRPr sz="2000" i="0" u="none" strike="noStrike" cap="none" dirty="0">
              <a:solidFill>
                <a:srgbClr val="000000"/>
              </a:solidFill>
              <a:latin typeface="Arial"/>
              <a:ea typeface="Arial"/>
              <a:cs typeface="Arial"/>
              <a:sym typeface="Arial"/>
            </a:endParaRPr>
          </a:p>
        </p:txBody>
      </p:sp>
      <p:sp>
        <p:nvSpPr>
          <p:cNvPr id="5" name="Google Shape;331;p41">
            <a:extLst>
              <a:ext uri="{FF2B5EF4-FFF2-40B4-BE49-F238E27FC236}">
                <a16:creationId xmlns:a16="http://schemas.microsoft.com/office/drawing/2014/main" id="{B4A95DB5-B426-41CC-AA76-5DAA98E5F3F9}"/>
              </a:ext>
            </a:extLst>
          </p:cNvPr>
          <p:cNvSpPr/>
          <p:nvPr/>
        </p:nvSpPr>
        <p:spPr>
          <a:xfrm>
            <a:off x="1007756" y="1472190"/>
            <a:ext cx="2905484" cy="519766"/>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l-PL" sz="1600" b="1">
                <a:solidFill>
                  <a:schemeClr val="dk1"/>
                </a:solidFill>
                <a:latin typeface="Arial Narrow"/>
                <a:sym typeface="Arial Narrow"/>
              </a:rPr>
              <a:t>Analiza międzynarodowych</a:t>
            </a:r>
            <a:br>
              <a:rPr lang="pl-PL" sz="1600" b="1">
                <a:solidFill>
                  <a:schemeClr val="dk1"/>
                </a:solidFill>
                <a:latin typeface="Arial Narrow"/>
                <a:sym typeface="Arial Narrow"/>
              </a:rPr>
            </a:br>
            <a:r>
              <a:rPr lang="pl-PL" sz="1600" b="1">
                <a:solidFill>
                  <a:schemeClr val="dk1"/>
                </a:solidFill>
                <a:latin typeface="Arial Narrow"/>
                <a:sym typeface="Arial Narrow"/>
              </a:rPr>
              <a:t>agend innowacyjności</a:t>
            </a:r>
            <a:endParaRPr lang="en-US" sz="1600" b="1" i="0" u="none" strike="noStrike" cap="none" dirty="0">
              <a:solidFill>
                <a:srgbClr val="000000"/>
              </a:solidFill>
              <a:latin typeface="Arial"/>
              <a:ea typeface="Arial"/>
              <a:cs typeface="Arial"/>
              <a:sym typeface="Arial"/>
            </a:endParaRPr>
          </a:p>
        </p:txBody>
      </p:sp>
      <p:sp>
        <p:nvSpPr>
          <p:cNvPr id="6" name="Google Shape;331;p41">
            <a:extLst>
              <a:ext uri="{FF2B5EF4-FFF2-40B4-BE49-F238E27FC236}">
                <a16:creationId xmlns:a16="http://schemas.microsoft.com/office/drawing/2014/main" id="{50F04F8E-B1A1-4045-9541-F58EEFC7DC9C}"/>
              </a:ext>
            </a:extLst>
          </p:cNvPr>
          <p:cNvSpPr/>
          <p:nvPr/>
        </p:nvSpPr>
        <p:spPr>
          <a:xfrm>
            <a:off x="4122399" y="1472189"/>
            <a:ext cx="2905484" cy="519766"/>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l-PL" sz="1600" b="1" i="0" u="none" strike="noStrike" cap="none">
                <a:solidFill>
                  <a:schemeClr val="dk1"/>
                </a:solidFill>
                <a:latin typeface="Arial Narrow"/>
                <a:ea typeface="Arial"/>
                <a:cs typeface="Arial"/>
                <a:sym typeface="Arial Narrow"/>
              </a:rPr>
              <a:t>Konsultacje z ekspertami branżowymi</a:t>
            </a:r>
            <a:endParaRPr lang="en-US" sz="1600" b="1" i="0" u="none" strike="noStrike" cap="none" dirty="0">
              <a:solidFill>
                <a:srgbClr val="000000"/>
              </a:solidFill>
              <a:latin typeface="Arial"/>
              <a:ea typeface="Arial"/>
              <a:cs typeface="Arial"/>
              <a:sym typeface="Arial"/>
            </a:endParaRPr>
          </a:p>
        </p:txBody>
      </p:sp>
      <p:sp>
        <p:nvSpPr>
          <p:cNvPr id="7" name="Google Shape;331;p41">
            <a:extLst>
              <a:ext uri="{FF2B5EF4-FFF2-40B4-BE49-F238E27FC236}">
                <a16:creationId xmlns:a16="http://schemas.microsoft.com/office/drawing/2014/main" id="{53422C60-077A-4CF9-B39B-6B06A7A814A0}"/>
              </a:ext>
            </a:extLst>
          </p:cNvPr>
          <p:cNvSpPr/>
          <p:nvPr/>
        </p:nvSpPr>
        <p:spPr>
          <a:xfrm>
            <a:off x="7198966" y="1472189"/>
            <a:ext cx="2905484" cy="519766"/>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l-PL" sz="1600" b="1" i="0" u="none" strike="noStrike" cap="none">
                <a:solidFill>
                  <a:schemeClr val="dk1"/>
                </a:solidFill>
                <a:latin typeface="Arial Narrow"/>
                <a:ea typeface="Arial"/>
                <a:cs typeface="Arial"/>
                <a:sym typeface="Arial Narrow"/>
              </a:rPr>
              <a:t>Analiza potencjału B+R w regionie, realizowanych projektów</a:t>
            </a:r>
            <a:endParaRPr lang="en-US" sz="1600" b="1" i="0" u="none" strike="noStrike" cap="none" dirty="0">
              <a:solidFill>
                <a:srgbClr val="000000"/>
              </a:solidFill>
              <a:latin typeface="Arial"/>
              <a:ea typeface="Arial"/>
              <a:cs typeface="Arial"/>
              <a:sym typeface="Arial"/>
            </a:endParaRPr>
          </a:p>
        </p:txBody>
      </p:sp>
      <p:graphicFrame>
        <p:nvGraphicFramePr>
          <p:cNvPr id="3" name="Tabela 2">
            <a:extLst>
              <a:ext uri="{FF2B5EF4-FFF2-40B4-BE49-F238E27FC236}">
                <a16:creationId xmlns:a16="http://schemas.microsoft.com/office/drawing/2014/main" id="{FA97D410-64BF-4509-B4B7-4B9C285EEAAD}"/>
              </a:ext>
            </a:extLst>
          </p:cNvPr>
          <p:cNvGraphicFramePr>
            <a:graphicFrameLocks noGrp="1"/>
          </p:cNvGraphicFramePr>
          <p:nvPr>
            <p:extLst>
              <p:ext uri="{D42A27DB-BD31-4B8C-83A1-F6EECF244321}">
                <p14:modId xmlns:p14="http://schemas.microsoft.com/office/powerpoint/2010/main" val="2131498074"/>
              </p:ext>
            </p:extLst>
          </p:nvPr>
        </p:nvGraphicFramePr>
        <p:xfrm>
          <a:off x="407987" y="2458065"/>
          <a:ext cx="11160125" cy="4060721"/>
        </p:xfrm>
        <a:graphic>
          <a:graphicData uri="http://schemas.openxmlformats.org/drawingml/2006/table">
            <a:tbl>
              <a:tblPr firstRow="1" lastRow="1">
                <a:tableStyleId>{2D5ABB26-0587-4C30-8999-92F81FD0307C}</a:tableStyleId>
              </a:tblPr>
              <a:tblGrid>
                <a:gridCol w="2073516">
                  <a:extLst>
                    <a:ext uri="{9D8B030D-6E8A-4147-A177-3AD203B41FA5}">
                      <a16:colId xmlns:a16="http://schemas.microsoft.com/office/drawing/2014/main" val="626696788"/>
                    </a:ext>
                  </a:extLst>
                </a:gridCol>
                <a:gridCol w="1724105">
                  <a:extLst>
                    <a:ext uri="{9D8B030D-6E8A-4147-A177-3AD203B41FA5}">
                      <a16:colId xmlns:a16="http://schemas.microsoft.com/office/drawing/2014/main" val="4141141201"/>
                    </a:ext>
                  </a:extLst>
                </a:gridCol>
                <a:gridCol w="1456066">
                  <a:extLst>
                    <a:ext uri="{9D8B030D-6E8A-4147-A177-3AD203B41FA5}">
                      <a16:colId xmlns:a16="http://schemas.microsoft.com/office/drawing/2014/main" val="3719940111"/>
                    </a:ext>
                  </a:extLst>
                </a:gridCol>
                <a:gridCol w="1554326">
                  <a:extLst>
                    <a:ext uri="{9D8B030D-6E8A-4147-A177-3AD203B41FA5}">
                      <a16:colId xmlns:a16="http://schemas.microsoft.com/office/drawing/2014/main" val="307336964"/>
                    </a:ext>
                  </a:extLst>
                </a:gridCol>
                <a:gridCol w="2176056">
                  <a:extLst>
                    <a:ext uri="{9D8B030D-6E8A-4147-A177-3AD203B41FA5}">
                      <a16:colId xmlns:a16="http://schemas.microsoft.com/office/drawing/2014/main" val="2114603808"/>
                    </a:ext>
                  </a:extLst>
                </a:gridCol>
                <a:gridCol w="2176056">
                  <a:extLst>
                    <a:ext uri="{9D8B030D-6E8A-4147-A177-3AD203B41FA5}">
                      <a16:colId xmlns:a16="http://schemas.microsoft.com/office/drawing/2014/main" val="906322329"/>
                    </a:ext>
                  </a:extLst>
                </a:gridCol>
              </a:tblGrid>
              <a:tr h="1145279">
                <a:tc>
                  <a:txBody>
                    <a:bodyPr/>
                    <a:lstStyle/>
                    <a:p>
                      <a:pPr>
                        <a:lnSpc>
                          <a:spcPts val="1200"/>
                        </a:lnSpc>
                      </a:pPr>
                      <a:r>
                        <a:rPr lang="pl-PL" sz="1400" b="1">
                          <a:solidFill>
                            <a:schemeClr val="bg1"/>
                          </a:solidFill>
                          <a:effectLst/>
                          <a:latin typeface="Arial Narrow" panose="020B0606020202030204" pitchFamily="34" charset="0"/>
                        </a:rPr>
                        <a:t>Elementy inwestycji (część przygotowawcza i inżynieryjna zawarta w ramach poszczególnych pakietów)</a:t>
                      </a:r>
                      <a:endParaRPr lang="pl-PL" sz="1400" b="1">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002060"/>
                    </a:solidFill>
                  </a:tcPr>
                </a:tc>
                <a:tc>
                  <a:txBody>
                    <a:bodyPr/>
                    <a:lstStyle/>
                    <a:p>
                      <a:pPr algn="ctr">
                        <a:lnSpc>
                          <a:spcPts val="1200"/>
                        </a:lnSpc>
                      </a:pPr>
                      <a:r>
                        <a:rPr lang="pl-PL" sz="1400" b="1">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Udział w nakładach na budowę i eksploatację</a:t>
                      </a: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002060"/>
                    </a:solidFill>
                  </a:tcPr>
                </a:tc>
                <a:tc>
                  <a:txBody>
                    <a:bodyPr/>
                    <a:lstStyle/>
                    <a:p>
                      <a:pPr algn="ctr">
                        <a:lnSpc>
                          <a:spcPts val="1200"/>
                        </a:lnSpc>
                      </a:pPr>
                      <a:r>
                        <a:rPr lang="pl-PL" sz="1400" b="1">
                          <a:solidFill>
                            <a:schemeClr val="bg1"/>
                          </a:solidFill>
                          <a:effectLst/>
                          <a:latin typeface="Arial Narrow" panose="020B0606020202030204" pitchFamily="34" charset="0"/>
                        </a:rPr>
                        <a:t>Potencjał local content</a:t>
                      </a:r>
                      <a:endParaRPr lang="pl-PL" sz="1400" b="1">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002060"/>
                    </a:solidFill>
                  </a:tcPr>
                </a:tc>
                <a:tc>
                  <a:txBody>
                    <a:bodyPr/>
                    <a:lstStyle/>
                    <a:p>
                      <a:pPr algn="ctr">
                        <a:lnSpc>
                          <a:spcPts val="1200"/>
                        </a:lnSpc>
                      </a:pPr>
                      <a:r>
                        <a:rPr lang="pl-PL" sz="1400" b="1">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Doświadczenie ośrodków B+R</a:t>
                      </a: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002060"/>
                    </a:solidFill>
                  </a:tcPr>
                </a:tc>
                <a:tc>
                  <a:txBody>
                    <a:bodyPr/>
                    <a:lstStyle/>
                    <a:p>
                      <a:pPr marL="0" marR="0" lvl="0" indent="0" algn="ctr" defTabSz="914400" rtl="0" eaLnBrk="1" fontAlgn="auto" latinLnBrk="0" hangingPunct="1">
                        <a:lnSpc>
                          <a:spcPts val="1200"/>
                        </a:lnSpc>
                        <a:spcBef>
                          <a:spcPts val="0"/>
                        </a:spcBef>
                        <a:spcAft>
                          <a:spcPts val="0"/>
                        </a:spcAft>
                        <a:buClr>
                          <a:srgbClr val="000000"/>
                        </a:buClr>
                        <a:buSzTx/>
                        <a:buFont typeface="Arial"/>
                        <a:buNone/>
                        <a:tabLst/>
                        <a:defRPr/>
                      </a:pPr>
                      <a:r>
                        <a:rPr lang="pl-PL" sz="1400" b="1">
                          <a:solidFill>
                            <a:schemeClr val="bg1"/>
                          </a:solidFill>
                          <a:effectLst/>
                          <a:latin typeface="Arial Narrow" panose="020B0606020202030204" pitchFamily="34" charset="0"/>
                        </a:rPr>
                        <a:t>Potencjał ośrodków B+R</a:t>
                      </a:r>
                      <a:endParaRPr lang="pl-PL" sz="1400" b="1">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002060"/>
                    </a:solidFill>
                  </a:tcPr>
                </a:tc>
                <a:tc>
                  <a:txBody>
                    <a:bodyPr/>
                    <a:lstStyle/>
                    <a:p>
                      <a:pPr marL="0" marR="0" lvl="0" indent="0" algn="ctr" defTabSz="914400" rtl="0" eaLnBrk="1" fontAlgn="auto" latinLnBrk="0" hangingPunct="1">
                        <a:lnSpc>
                          <a:spcPts val="1200"/>
                        </a:lnSpc>
                        <a:spcBef>
                          <a:spcPts val="0"/>
                        </a:spcBef>
                        <a:spcAft>
                          <a:spcPts val="0"/>
                        </a:spcAft>
                        <a:buClr>
                          <a:srgbClr val="000000"/>
                        </a:buClr>
                        <a:buSzTx/>
                        <a:buFont typeface="Arial"/>
                        <a:buNone/>
                        <a:tabLst/>
                        <a:defRPr/>
                      </a:pPr>
                      <a:r>
                        <a:rPr lang="pl-PL" sz="1400" b="1">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Priorytet rozwoju obszarów innowacyjności</a:t>
                      </a: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002060"/>
                    </a:solidFill>
                  </a:tcPr>
                </a:tc>
                <a:extLst>
                  <a:ext uri="{0D108BD9-81ED-4DB2-BD59-A6C34878D82A}">
                    <a16:rowId xmlns:a16="http://schemas.microsoft.com/office/drawing/2014/main" val="749947425"/>
                  </a:ext>
                </a:extLst>
              </a:tr>
              <a:tr h="485907">
                <a:tc>
                  <a:txBody>
                    <a:bodyPr/>
                    <a:lstStyle/>
                    <a:p>
                      <a:pPr>
                        <a:lnSpc>
                          <a:spcPts val="1200"/>
                        </a:lnSpc>
                      </a:pPr>
                      <a:r>
                        <a:rPr lang="pl-PL" sz="1400" b="1">
                          <a:effectLst/>
                          <a:latin typeface="Arial Narrow" panose="020B0606020202030204" pitchFamily="34" charset="0"/>
                        </a:rPr>
                        <a:t>Turbina</a:t>
                      </a:r>
                      <a:endParaRPr lang="pl-PL" sz="1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rPr>
                        <a:t>20</a:t>
                      </a:r>
                      <a:r>
                        <a:rPr lang="en-GB" sz="1400" b="0">
                          <a:effectLst/>
                          <a:latin typeface="Arial Narrow" panose="020B0606020202030204" pitchFamily="34" charset="0"/>
                        </a:rPr>
                        <a:t>%</a:t>
                      </a:r>
                      <a:endParaRPr lang="pl-PL" sz="14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rPr>
                        <a:t>&lt;</a:t>
                      </a:r>
                      <a:r>
                        <a:rPr lang="en-GB" sz="1400" b="0">
                          <a:effectLst/>
                          <a:latin typeface="Arial Narrow" panose="020B0606020202030204" pitchFamily="34" charset="0"/>
                        </a:rPr>
                        <a:t>2</a:t>
                      </a:r>
                      <a:r>
                        <a:rPr lang="pl-PL" sz="1400" b="0">
                          <a:effectLst/>
                          <a:latin typeface="Arial Narrow" panose="020B0606020202030204" pitchFamily="34" charset="0"/>
                        </a:rPr>
                        <a:t>0</a:t>
                      </a:r>
                      <a:r>
                        <a:rPr lang="en-GB" sz="1400" b="0">
                          <a:effectLst/>
                          <a:latin typeface="Arial Narrow" panose="020B0606020202030204" pitchFamily="34" charset="0"/>
                        </a:rPr>
                        <a:t>%</a:t>
                      </a:r>
                      <a:endParaRPr lang="pl-PL" sz="14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endParaRPr lang="pl-PL" sz="1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extLst>
                  <a:ext uri="{0D108BD9-81ED-4DB2-BD59-A6C34878D82A}">
                    <a16:rowId xmlns:a16="http://schemas.microsoft.com/office/drawing/2014/main" val="4279110260"/>
                  </a:ext>
                </a:extLst>
              </a:tr>
              <a:tr h="485907">
                <a:tc>
                  <a:txBody>
                    <a:bodyPr/>
                    <a:lstStyle/>
                    <a:p>
                      <a:pPr>
                        <a:lnSpc>
                          <a:spcPts val="1200"/>
                        </a:lnSpc>
                      </a:pPr>
                      <a:r>
                        <a:rPr lang="pl-PL" sz="1400" b="1">
                          <a:effectLst/>
                          <a:latin typeface="Arial Narrow" panose="020B0606020202030204" pitchFamily="34" charset="0"/>
                        </a:rPr>
                        <a:t>Fundamenty</a:t>
                      </a:r>
                      <a:endParaRPr lang="pl-PL" sz="1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rPr>
                        <a:t>10</a:t>
                      </a:r>
                      <a:r>
                        <a:rPr lang="en-GB" sz="1400" b="0">
                          <a:effectLst/>
                          <a:latin typeface="Arial Narrow" panose="020B0606020202030204" pitchFamily="34" charset="0"/>
                        </a:rPr>
                        <a:t>%</a:t>
                      </a:r>
                      <a:endParaRPr lang="pl-PL" sz="14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rPr>
                        <a:t>&gt;20</a:t>
                      </a:r>
                      <a:r>
                        <a:rPr lang="en-GB" sz="1400" b="0">
                          <a:effectLst/>
                          <a:latin typeface="Arial Narrow" panose="020B0606020202030204" pitchFamily="34" charset="0"/>
                        </a:rPr>
                        <a:t>%</a:t>
                      </a:r>
                      <a:endParaRPr lang="pl-PL" sz="14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endParaRPr lang="pl-PL" sz="1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extLst>
                  <a:ext uri="{0D108BD9-81ED-4DB2-BD59-A6C34878D82A}">
                    <a16:rowId xmlns:a16="http://schemas.microsoft.com/office/drawing/2014/main" val="206039150"/>
                  </a:ext>
                </a:extLst>
              </a:tr>
              <a:tr h="485907">
                <a:tc>
                  <a:txBody>
                    <a:bodyPr/>
                    <a:lstStyle/>
                    <a:p>
                      <a:pPr>
                        <a:lnSpc>
                          <a:spcPts val="1200"/>
                        </a:lnSpc>
                      </a:pPr>
                      <a:r>
                        <a:rPr lang="pl-PL" sz="1400" b="1">
                          <a:effectLst/>
                          <a:latin typeface="Arial Narrow" panose="020B0606020202030204" pitchFamily="34" charset="0"/>
                        </a:rPr>
                        <a:t>Okablowanie</a:t>
                      </a:r>
                      <a:endParaRPr lang="pl-PL" sz="1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rPr>
                        <a:t>10</a:t>
                      </a:r>
                      <a:r>
                        <a:rPr lang="en-GB" sz="1400" b="0">
                          <a:effectLst/>
                          <a:latin typeface="Arial Narrow" panose="020B0606020202030204" pitchFamily="34" charset="0"/>
                        </a:rPr>
                        <a:t>%</a:t>
                      </a:r>
                      <a:endParaRPr lang="pl-PL" sz="14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rPr>
                        <a:t>&gt;</a:t>
                      </a:r>
                      <a:r>
                        <a:rPr lang="en-GB" sz="1400" b="0">
                          <a:effectLst/>
                          <a:latin typeface="Arial Narrow" panose="020B0606020202030204" pitchFamily="34" charset="0"/>
                        </a:rPr>
                        <a:t>2</a:t>
                      </a:r>
                      <a:r>
                        <a:rPr lang="pl-PL" sz="1400" b="0">
                          <a:effectLst/>
                          <a:latin typeface="Arial Narrow" panose="020B0606020202030204" pitchFamily="34" charset="0"/>
                        </a:rPr>
                        <a:t>0</a:t>
                      </a:r>
                      <a:r>
                        <a:rPr lang="en-GB" sz="1400" b="0">
                          <a:effectLst/>
                          <a:latin typeface="Arial Narrow" panose="020B0606020202030204" pitchFamily="34" charset="0"/>
                        </a:rPr>
                        <a:t>%</a:t>
                      </a:r>
                      <a:endParaRPr lang="pl-PL" sz="14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endParaRPr lang="pl-PL" sz="1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extLst>
                  <a:ext uri="{0D108BD9-81ED-4DB2-BD59-A6C34878D82A}">
                    <a16:rowId xmlns:a16="http://schemas.microsoft.com/office/drawing/2014/main" val="2463612192"/>
                  </a:ext>
                </a:extLst>
              </a:tr>
              <a:tr h="485907">
                <a:tc>
                  <a:txBody>
                    <a:bodyPr/>
                    <a:lstStyle/>
                    <a:p>
                      <a:pPr>
                        <a:lnSpc>
                          <a:spcPts val="1200"/>
                        </a:lnSpc>
                      </a:pPr>
                      <a:r>
                        <a:rPr lang="pl-PL" sz="1400" b="1">
                          <a:effectLst/>
                          <a:latin typeface="Arial Narrow" panose="020B0606020202030204" pitchFamily="34" charset="0"/>
                        </a:rPr>
                        <a:t>Wyposażenie elektryczne</a:t>
                      </a:r>
                      <a:endParaRPr lang="pl-PL" sz="1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rPr>
                        <a:t>10</a:t>
                      </a:r>
                      <a:r>
                        <a:rPr lang="en-GB" sz="1400" b="0">
                          <a:effectLst/>
                          <a:latin typeface="Arial Narrow" panose="020B0606020202030204" pitchFamily="34" charset="0"/>
                        </a:rPr>
                        <a:t>%</a:t>
                      </a:r>
                      <a:endParaRPr lang="pl-PL" sz="14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rPr>
                        <a:t>&gt;</a:t>
                      </a:r>
                      <a:r>
                        <a:rPr lang="en-GB" sz="1400" b="0">
                          <a:effectLst/>
                          <a:latin typeface="Arial Narrow" panose="020B0606020202030204" pitchFamily="34" charset="0"/>
                        </a:rPr>
                        <a:t>3</a:t>
                      </a:r>
                      <a:r>
                        <a:rPr lang="pl-PL" sz="1400" b="0">
                          <a:effectLst/>
                          <a:latin typeface="Arial Narrow" panose="020B0606020202030204" pitchFamily="34" charset="0"/>
                        </a:rPr>
                        <a:t>0</a:t>
                      </a:r>
                      <a:r>
                        <a:rPr lang="en-GB" sz="1400" b="0">
                          <a:effectLst/>
                          <a:latin typeface="Arial Narrow" panose="020B0606020202030204" pitchFamily="34" charset="0"/>
                        </a:rPr>
                        <a:t>%</a:t>
                      </a:r>
                      <a:endParaRPr lang="pl-PL" sz="14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endParaRPr lang="pl-PL" sz="1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extLst>
                  <a:ext uri="{0D108BD9-81ED-4DB2-BD59-A6C34878D82A}">
                    <a16:rowId xmlns:a16="http://schemas.microsoft.com/office/drawing/2014/main" val="2607142281"/>
                  </a:ext>
                </a:extLst>
              </a:tr>
              <a:tr h="485907">
                <a:tc>
                  <a:txBody>
                    <a:bodyPr/>
                    <a:lstStyle/>
                    <a:p>
                      <a:pPr>
                        <a:lnSpc>
                          <a:spcPts val="1200"/>
                        </a:lnSpc>
                      </a:pPr>
                      <a:r>
                        <a:rPr lang="pl-PL" sz="1400" b="1">
                          <a:effectLst/>
                          <a:latin typeface="Arial Narrow" panose="020B0606020202030204" pitchFamily="34" charset="0"/>
                        </a:rPr>
                        <a:t>Instalacja</a:t>
                      </a:r>
                      <a:endParaRPr lang="pl-PL" sz="1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rPr>
                        <a:t>20</a:t>
                      </a:r>
                      <a:r>
                        <a:rPr lang="en-GB" sz="1400" b="0">
                          <a:effectLst/>
                          <a:latin typeface="Arial Narrow" panose="020B0606020202030204" pitchFamily="34" charset="0"/>
                        </a:rPr>
                        <a:t>%</a:t>
                      </a:r>
                      <a:endParaRPr lang="pl-PL" sz="14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rPr>
                        <a:t>&lt;15</a:t>
                      </a:r>
                      <a:r>
                        <a:rPr lang="en-GB" sz="1400" b="0">
                          <a:effectLst/>
                          <a:latin typeface="Arial Narrow" panose="020B0606020202030204" pitchFamily="34" charset="0"/>
                        </a:rPr>
                        <a:t>%</a:t>
                      </a:r>
                      <a:endParaRPr lang="pl-PL" sz="14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endParaRPr lang="pl-PL" sz="1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extLst>
                  <a:ext uri="{0D108BD9-81ED-4DB2-BD59-A6C34878D82A}">
                    <a16:rowId xmlns:a16="http://schemas.microsoft.com/office/drawing/2014/main" val="3515530620"/>
                  </a:ext>
                </a:extLst>
              </a:tr>
              <a:tr h="485907">
                <a:tc>
                  <a:txBody>
                    <a:bodyPr/>
                    <a:lstStyle/>
                    <a:p>
                      <a:pPr>
                        <a:lnSpc>
                          <a:spcPts val="1200"/>
                        </a:lnSpc>
                      </a:pPr>
                      <a:r>
                        <a:rPr lang="pl-PL" sz="1400" b="1">
                          <a:effectLst/>
                          <a:latin typeface="Arial Narrow" panose="020B0606020202030204" pitchFamily="34" charset="0"/>
                        </a:rPr>
                        <a:t>Utrzymanie i eksploatacja</a:t>
                      </a:r>
                      <a:endParaRPr lang="pl-PL" sz="1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rPr>
                        <a:t>30</a:t>
                      </a:r>
                      <a:r>
                        <a:rPr lang="en-GB" sz="1400" b="0">
                          <a:effectLst/>
                          <a:latin typeface="Arial Narrow" panose="020B0606020202030204" pitchFamily="34" charset="0"/>
                        </a:rPr>
                        <a:t>%</a:t>
                      </a:r>
                      <a:endParaRPr lang="pl-PL" sz="14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rPr>
                        <a:t>&gt;60</a:t>
                      </a:r>
                      <a:r>
                        <a:rPr lang="en-GB" sz="1400" b="0">
                          <a:effectLst/>
                          <a:latin typeface="Arial Narrow" panose="020B0606020202030204" pitchFamily="34" charset="0"/>
                        </a:rPr>
                        <a:t>%</a:t>
                      </a:r>
                      <a:endParaRPr lang="pl-PL" sz="14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r>
                        <a:rPr lang="pl-PL" sz="1400" b="0">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lnSpc>
                          <a:spcPts val="1200"/>
                        </a:lnSpc>
                      </a:pPr>
                      <a:endParaRPr lang="pl-PL" sz="1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extLst>
                  <a:ext uri="{0D108BD9-81ED-4DB2-BD59-A6C34878D82A}">
                    <a16:rowId xmlns:a16="http://schemas.microsoft.com/office/drawing/2014/main" val="3672220749"/>
                  </a:ext>
                </a:extLst>
              </a:tr>
            </a:tbl>
          </a:graphicData>
        </a:graphic>
      </p:graphicFrame>
      <p:cxnSp>
        <p:nvCxnSpPr>
          <p:cNvPr id="10" name="Łącznik prosty 9">
            <a:extLst>
              <a:ext uri="{FF2B5EF4-FFF2-40B4-BE49-F238E27FC236}">
                <a16:creationId xmlns:a16="http://schemas.microsoft.com/office/drawing/2014/main" id="{0C1322D3-A788-4B99-93E8-FA4585AA2119}"/>
              </a:ext>
            </a:extLst>
          </p:cNvPr>
          <p:cNvCxnSpPr>
            <a:cxnSpLocks/>
          </p:cNvCxnSpPr>
          <p:nvPr/>
        </p:nvCxnSpPr>
        <p:spPr>
          <a:xfrm>
            <a:off x="406737" y="1374973"/>
            <a:ext cx="10280928"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a16="http://schemas.microsoft.com/office/drawing/2014/main" id="{243F75CD-F635-4A5C-B415-00AEA565E337}"/>
              </a:ext>
            </a:extLst>
          </p:cNvPr>
          <p:cNvSpPr txBox="1"/>
          <p:nvPr/>
        </p:nvSpPr>
        <p:spPr>
          <a:xfrm>
            <a:off x="4647563" y="1055256"/>
            <a:ext cx="2500489" cy="307777"/>
          </a:xfrm>
          <a:prstGeom prst="rect">
            <a:avLst/>
          </a:prstGeom>
          <a:noFill/>
        </p:spPr>
        <p:txBody>
          <a:bodyPr wrap="square">
            <a:spAutoFit/>
          </a:bodyPr>
          <a:lstStyle/>
          <a:p>
            <a:pPr algn="ctr"/>
            <a:r>
              <a:rPr lang="pl-PL" sz="1400" b="1" i="0" u="none" strike="noStrike" cap="none">
                <a:solidFill>
                  <a:schemeClr val="dk1"/>
                </a:solidFill>
                <a:latin typeface="Arial Narrow"/>
                <a:sym typeface="Arial Narrow"/>
              </a:rPr>
              <a:t>ŹRÓDŁA ANALIZY</a:t>
            </a:r>
            <a:endParaRPr lang="pl-PL"/>
          </a:p>
        </p:txBody>
      </p:sp>
      <p:cxnSp>
        <p:nvCxnSpPr>
          <p:cNvPr id="12" name="Łącznik prosty 11">
            <a:extLst>
              <a:ext uri="{FF2B5EF4-FFF2-40B4-BE49-F238E27FC236}">
                <a16:creationId xmlns:a16="http://schemas.microsoft.com/office/drawing/2014/main" id="{6AEDE76E-656F-460F-99BB-9122B814F9C0}"/>
              </a:ext>
            </a:extLst>
          </p:cNvPr>
          <p:cNvCxnSpPr>
            <a:cxnSpLocks/>
          </p:cNvCxnSpPr>
          <p:nvPr/>
        </p:nvCxnSpPr>
        <p:spPr>
          <a:xfrm>
            <a:off x="406737" y="2311673"/>
            <a:ext cx="11161375"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13" name="pole tekstowe 12">
            <a:extLst>
              <a:ext uri="{FF2B5EF4-FFF2-40B4-BE49-F238E27FC236}">
                <a16:creationId xmlns:a16="http://schemas.microsoft.com/office/drawing/2014/main" id="{578CB48D-E09A-43C7-88F5-FBF2B76120D1}"/>
              </a:ext>
            </a:extLst>
          </p:cNvPr>
          <p:cNvSpPr txBox="1"/>
          <p:nvPr/>
        </p:nvSpPr>
        <p:spPr>
          <a:xfrm>
            <a:off x="5296492" y="2060782"/>
            <a:ext cx="1170039" cy="307777"/>
          </a:xfrm>
          <a:prstGeom prst="rect">
            <a:avLst/>
          </a:prstGeom>
          <a:noFill/>
        </p:spPr>
        <p:txBody>
          <a:bodyPr wrap="square">
            <a:spAutoFit/>
          </a:bodyPr>
          <a:lstStyle/>
          <a:p>
            <a:pPr algn="ctr"/>
            <a:r>
              <a:rPr lang="pl-PL" sz="1400" b="1" i="0" u="none" strike="noStrike" cap="none">
                <a:solidFill>
                  <a:schemeClr val="dk1"/>
                </a:solidFill>
                <a:latin typeface="Arial Narrow"/>
                <a:sym typeface="Arial Narrow"/>
              </a:rPr>
              <a:t>REZULTATY</a:t>
            </a:r>
            <a:endParaRPr lang="pl-PL"/>
          </a:p>
        </p:txBody>
      </p:sp>
      <p:pic>
        <p:nvPicPr>
          <p:cNvPr id="15" name="Grafika 14" descr="Symbole Harveya 75%">
            <a:extLst>
              <a:ext uri="{FF2B5EF4-FFF2-40B4-BE49-F238E27FC236}">
                <a16:creationId xmlns:a16="http://schemas.microsoft.com/office/drawing/2014/main" id="{605E8F0F-2168-4C29-A740-C05D404CA0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02974" y="5588870"/>
            <a:ext cx="396072" cy="396072"/>
          </a:xfrm>
          <a:prstGeom prst="rect">
            <a:avLst/>
          </a:prstGeom>
        </p:spPr>
      </p:pic>
      <p:pic>
        <p:nvPicPr>
          <p:cNvPr id="17" name="Grafika 16" descr="Symbole Harveya 75%">
            <a:extLst>
              <a:ext uri="{FF2B5EF4-FFF2-40B4-BE49-F238E27FC236}">
                <a16:creationId xmlns:a16="http://schemas.microsoft.com/office/drawing/2014/main" id="{D2285855-BC97-43EF-9692-287E363938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02974" y="6076771"/>
            <a:ext cx="396072" cy="396072"/>
          </a:xfrm>
          <a:prstGeom prst="rect">
            <a:avLst/>
          </a:prstGeom>
        </p:spPr>
      </p:pic>
      <p:pic>
        <p:nvPicPr>
          <p:cNvPr id="18" name="Grafika 17" descr="Symbole Harveya 100%">
            <a:extLst>
              <a:ext uri="{FF2B5EF4-FFF2-40B4-BE49-F238E27FC236}">
                <a16:creationId xmlns:a16="http://schemas.microsoft.com/office/drawing/2014/main" id="{255F66D6-877A-44CB-AD6C-B5CA26808A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02974" y="4132628"/>
            <a:ext cx="396072" cy="396072"/>
          </a:xfrm>
          <a:prstGeom prst="rect">
            <a:avLst/>
          </a:prstGeom>
        </p:spPr>
      </p:pic>
      <p:pic>
        <p:nvPicPr>
          <p:cNvPr id="20" name="Grafika 19" descr="Symbole Harveya 25%">
            <a:extLst>
              <a:ext uri="{FF2B5EF4-FFF2-40B4-BE49-F238E27FC236}">
                <a16:creationId xmlns:a16="http://schemas.microsoft.com/office/drawing/2014/main" id="{3A074774-9309-4446-B3B2-61287A7FF3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84856" y="4634189"/>
            <a:ext cx="396072" cy="396072"/>
          </a:xfrm>
          <a:prstGeom prst="rect">
            <a:avLst/>
          </a:prstGeom>
        </p:spPr>
      </p:pic>
      <p:pic>
        <p:nvPicPr>
          <p:cNvPr id="22" name="Grafika 21" descr="Symbole Harveya 50%">
            <a:extLst>
              <a:ext uri="{FF2B5EF4-FFF2-40B4-BE49-F238E27FC236}">
                <a16:creationId xmlns:a16="http://schemas.microsoft.com/office/drawing/2014/main" id="{4DB60A4A-F584-4B1C-B0B2-C6A43721684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84856" y="5122090"/>
            <a:ext cx="396072" cy="396072"/>
          </a:xfrm>
          <a:prstGeom prst="rect">
            <a:avLst/>
          </a:prstGeom>
        </p:spPr>
      </p:pic>
      <p:pic>
        <p:nvPicPr>
          <p:cNvPr id="24" name="Grafika 23" descr="Symbole Harveya 50%">
            <a:extLst>
              <a:ext uri="{FF2B5EF4-FFF2-40B4-BE49-F238E27FC236}">
                <a16:creationId xmlns:a16="http://schemas.microsoft.com/office/drawing/2014/main" id="{253B356A-40F6-435B-910B-B83BDDB025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01097" y="3640899"/>
            <a:ext cx="396072" cy="396072"/>
          </a:xfrm>
          <a:prstGeom prst="rect">
            <a:avLst/>
          </a:prstGeom>
        </p:spPr>
      </p:pic>
      <p:sp>
        <p:nvSpPr>
          <p:cNvPr id="25" name="Google Shape;265;p47">
            <a:extLst>
              <a:ext uri="{FF2B5EF4-FFF2-40B4-BE49-F238E27FC236}">
                <a16:creationId xmlns:a16="http://schemas.microsoft.com/office/drawing/2014/main" id="{46EA555F-BC8D-49D8-9F8C-125346559F52}"/>
              </a:ext>
            </a:extLst>
          </p:cNvPr>
          <p:cNvSpPr/>
          <p:nvPr/>
        </p:nvSpPr>
        <p:spPr>
          <a:xfrm>
            <a:off x="407988" y="974714"/>
            <a:ext cx="2445314" cy="438623"/>
          </a:xfrm>
          <a:prstGeom prst="rect">
            <a:avLst/>
          </a:prstGeom>
          <a:solidFill>
            <a:srgbClr val="002060"/>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l-PL" sz="1000" b="1" u="none" strike="noStrike" cap="none">
                <a:solidFill>
                  <a:schemeClr val="bg1"/>
                </a:solidFill>
                <a:latin typeface="Arial Narrow" panose="020B0606020202030204" pitchFamily="34" charset="0"/>
                <a:ea typeface="Arial Narrow"/>
                <a:cs typeface="Arial Narrow"/>
                <a:sym typeface="Arial Narrow"/>
              </a:rPr>
              <a:t>POTENCJAŁ</a:t>
            </a:r>
            <a:endParaRPr sz="1000" b="1" u="none" strike="noStrike" cap="none">
              <a:solidFill>
                <a:schemeClr val="bg1"/>
              </a:solidFill>
              <a:latin typeface="Arial Narrow" panose="020B0606020202030204" pitchFamily="34" charset="0"/>
              <a:ea typeface="Arial Narrow"/>
              <a:cs typeface="Arial Narrow"/>
              <a:sym typeface="Arial Narrow"/>
            </a:endParaRPr>
          </a:p>
        </p:txBody>
      </p:sp>
    </p:spTree>
    <p:extLst>
      <p:ext uri="{BB962C8B-B14F-4D97-AF65-F5344CB8AC3E}">
        <p14:creationId xmlns:p14="http://schemas.microsoft.com/office/powerpoint/2010/main" val="2741531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B7B67550-1B18-4BCB-92E4-2620CFDE22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12</a:t>
            </a:fld>
            <a:endParaRPr lang="pl-PL"/>
          </a:p>
        </p:txBody>
      </p:sp>
      <p:sp>
        <p:nvSpPr>
          <p:cNvPr id="32" name="Google Shape;322;p41">
            <a:extLst>
              <a:ext uri="{FF2B5EF4-FFF2-40B4-BE49-F238E27FC236}">
                <a16:creationId xmlns:a16="http://schemas.microsoft.com/office/drawing/2014/main" id="{9665266E-D7FB-42E2-90BB-B24781ED5685}"/>
              </a:ext>
            </a:extLst>
          </p:cNvPr>
          <p:cNvSpPr txBox="1"/>
          <p:nvPr/>
        </p:nvSpPr>
        <p:spPr>
          <a:xfrm>
            <a:off x="298578" y="205273"/>
            <a:ext cx="11785268"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pl-PL" sz="2400" b="1">
                <a:solidFill>
                  <a:schemeClr val="dk1"/>
                </a:solidFill>
                <a:latin typeface="Arial Narrow"/>
                <a:ea typeface="Arial Narrow"/>
                <a:cs typeface="Arial Narrow"/>
                <a:sym typeface="Arial Narrow"/>
              </a:rPr>
              <a:t>Dla obszarów priorytetowych wskazaliśmy szczegółowe zagadnienia</a:t>
            </a:r>
          </a:p>
          <a:p>
            <a:pPr marL="0" marR="0" lvl="0" indent="0" algn="l" rtl="0">
              <a:lnSpc>
                <a:spcPct val="100000"/>
              </a:lnSpc>
              <a:spcBef>
                <a:spcPts val="0"/>
              </a:spcBef>
              <a:spcAft>
                <a:spcPts val="0"/>
              </a:spcAft>
              <a:buClr>
                <a:srgbClr val="000000"/>
              </a:buClr>
              <a:buSzPts val="2400"/>
              <a:buFont typeface="Arial"/>
              <a:buNone/>
            </a:pPr>
            <a:r>
              <a:rPr lang="pl-PL" sz="2000" i="0" u="none" strike="noStrike" cap="none">
                <a:solidFill>
                  <a:schemeClr val="dk1"/>
                </a:solidFill>
                <a:latin typeface="Arial Narrow"/>
                <a:sym typeface="Arial Narrow"/>
              </a:rPr>
              <a:t>W oparciu o międzynarodowe trendy staraliśmy się zidentyfikować te obszary, w których pomorski ekosystem ma potencjał</a:t>
            </a:r>
            <a:endParaRPr sz="2000" i="0" u="none" strike="noStrike" cap="none" dirty="0">
              <a:solidFill>
                <a:srgbClr val="000000"/>
              </a:solidFill>
              <a:latin typeface="Arial"/>
              <a:ea typeface="Arial"/>
              <a:cs typeface="Arial"/>
              <a:sym typeface="Arial"/>
            </a:endParaRPr>
          </a:p>
        </p:txBody>
      </p:sp>
      <p:graphicFrame>
        <p:nvGraphicFramePr>
          <p:cNvPr id="3" name="Tabela 2">
            <a:extLst>
              <a:ext uri="{FF2B5EF4-FFF2-40B4-BE49-F238E27FC236}">
                <a16:creationId xmlns:a16="http://schemas.microsoft.com/office/drawing/2014/main" id="{FA97D410-64BF-4509-B4B7-4B9C285EEAAD}"/>
              </a:ext>
            </a:extLst>
          </p:cNvPr>
          <p:cNvGraphicFramePr>
            <a:graphicFrameLocks noGrp="1"/>
          </p:cNvGraphicFramePr>
          <p:nvPr>
            <p:extLst>
              <p:ext uri="{D42A27DB-BD31-4B8C-83A1-F6EECF244321}">
                <p14:modId xmlns:p14="http://schemas.microsoft.com/office/powerpoint/2010/main" val="3378161230"/>
              </p:ext>
            </p:extLst>
          </p:nvPr>
        </p:nvGraphicFramePr>
        <p:xfrm>
          <a:off x="407985" y="1494510"/>
          <a:ext cx="11675861" cy="5267597"/>
        </p:xfrm>
        <a:graphic>
          <a:graphicData uri="http://schemas.openxmlformats.org/drawingml/2006/table">
            <a:tbl>
              <a:tblPr firstRow="1" lastRow="1">
                <a:tableStyleId>{2D5ABB26-0587-4C30-8999-92F81FD0307C}</a:tableStyleId>
              </a:tblPr>
              <a:tblGrid>
                <a:gridCol w="1467765">
                  <a:extLst>
                    <a:ext uri="{9D8B030D-6E8A-4147-A177-3AD203B41FA5}">
                      <a16:colId xmlns:a16="http://schemas.microsoft.com/office/drawing/2014/main" val="626696788"/>
                    </a:ext>
                  </a:extLst>
                </a:gridCol>
                <a:gridCol w="7671373">
                  <a:extLst>
                    <a:ext uri="{9D8B030D-6E8A-4147-A177-3AD203B41FA5}">
                      <a16:colId xmlns:a16="http://schemas.microsoft.com/office/drawing/2014/main" val="4141141201"/>
                    </a:ext>
                  </a:extLst>
                </a:gridCol>
                <a:gridCol w="2536723">
                  <a:extLst>
                    <a:ext uri="{9D8B030D-6E8A-4147-A177-3AD203B41FA5}">
                      <a16:colId xmlns:a16="http://schemas.microsoft.com/office/drawing/2014/main" val="134892186"/>
                    </a:ext>
                  </a:extLst>
                </a:gridCol>
              </a:tblGrid>
              <a:tr h="637958">
                <a:tc>
                  <a:txBody>
                    <a:bodyPr/>
                    <a:lstStyle/>
                    <a:p>
                      <a:pPr>
                        <a:lnSpc>
                          <a:spcPts val="1200"/>
                        </a:lnSpc>
                      </a:pPr>
                      <a:r>
                        <a:rPr lang="pl-PL" sz="1600" b="1">
                          <a:solidFill>
                            <a:schemeClr val="bg1"/>
                          </a:solidFill>
                          <a:effectLst/>
                          <a:latin typeface="Arial Narrow" panose="020B0606020202030204" pitchFamily="34" charset="0"/>
                        </a:rPr>
                        <a:t>Elementy inwestycji</a:t>
                      </a:r>
                      <a:endParaRPr lang="pl-PL" sz="1600" b="1">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002060"/>
                    </a:solidFill>
                  </a:tcPr>
                </a:tc>
                <a:tc>
                  <a:txBody>
                    <a:bodyPr/>
                    <a:lstStyle/>
                    <a:p>
                      <a:pPr algn="l">
                        <a:lnSpc>
                          <a:spcPts val="1200"/>
                        </a:lnSpc>
                      </a:pPr>
                      <a:r>
                        <a:rPr lang="pl-PL" sz="1600" b="1">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Obszary szczególnego zainteresowania</a:t>
                      </a: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002060"/>
                    </a:solidFill>
                  </a:tcPr>
                </a:tc>
                <a:tc>
                  <a:txBody>
                    <a:bodyPr/>
                    <a:lstStyle/>
                    <a:p>
                      <a:pPr algn="l">
                        <a:lnSpc>
                          <a:spcPts val="1200"/>
                        </a:lnSpc>
                      </a:pPr>
                      <a:r>
                        <a:rPr lang="pl-PL" sz="1600" b="1">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Grupy agendy badawczej</a:t>
                      </a: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002060"/>
                    </a:solidFill>
                  </a:tcPr>
                </a:tc>
                <a:extLst>
                  <a:ext uri="{0D108BD9-81ED-4DB2-BD59-A6C34878D82A}">
                    <a16:rowId xmlns:a16="http://schemas.microsoft.com/office/drawing/2014/main" val="749947425"/>
                  </a:ext>
                </a:extLst>
              </a:tr>
              <a:tr h="1033926">
                <a:tc>
                  <a:txBody>
                    <a:bodyPr/>
                    <a:lstStyle/>
                    <a:p>
                      <a:pPr>
                        <a:lnSpc>
                          <a:spcPts val="1200"/>
                        </a:lnSpc>
                      </a:pPr>
                      <a:r>
                        <a:rPr lang="pl-PL" sz="1600" b="1">
                          <a:effectLst/>
                          <a:latin typeface="Arial Narrow" panose="020B0606020202030204" pitchFamily="34" charset="0"/>
                        </a:rPr>
                        <a:t>Turbina</a:t>
                      </a:r>
                      <a:endParaRPr lang="pl-PL" sz="16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lumMod val="85000"/>
                      </a:schemeClr>
                    </a:solidFill>
                  </a:tcPr>
                </a:tc>
                <a:tc>
                  <a:txBody>
                    <a:bodyPr/>
                    <a:lstStyle/>
                    <a:p>
                      <a:pPr algn="l">
                        <a:lnSpc>
                          <a:spcPct val="100000"/>
                        </a:lnSpc>
                      </a:pPr>
                      <a:r>
                        <a:rPr lang="pl-PL" sz="1600" b="0">
                          <a:effectLst/>
                          <a:latin typeface="Arial Narrow" panose="020B0606020202030204" pitchFamily="34" charset="0"/>
                          <a:ea typeface="Times New Roman" panose="02020603050405020304" pitchFamily="18" charset="0"/>
                          <a:cs typeface="Times New Roman" panose="02020603050405020304" pitchFamily="18" charset="0"/>
                        </a:rPr>
                        <a:t>Alternatywne projekty turbin (np. pływające), zaawansowane testowanie i walidacja, wykorzystanie alternatywnych zaawansowanych materiałów, optymalizacja wież i łopat, predictive maintenance, artificial intelligence, machine learning</a:t>
                      </a: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l">
                        <a:lnSpc>
                          <a:spcPct val="100000"/>
                        </a:lnSpc>
                      </a:pPr>
                      <a:endParaRPr lang="pl-PL" sz="16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extLst>
                  <a:ext uri="{0D108BD9-81ED-4DB2-BD59-A6C34878D82A}">
                    <a16:rowId xmlns:a16="http://schemas.microsoft.com/office/drawing/2014/main" val="4279110260"/>
                  </a:ext>
                </a:extLst>
              </a:tr>
              <a:tr h="1395237">
                <a:tc>
                  <a:txBody>
                    <a:bodyPr/>
                    <a:lstStyle/>
                    <a:p>
                      <a:pPr>
                        <a:lnSpc>
                          <a:spcPts val="1200"/>
                        </a:lnSpc>
                      </a:pPr>
                      <a:r>
                        <a:rPr lang="pl-PL" sz="1600" b="1">
                          <a:effectLst/>
                          <a:latin typeface="Arial Narrow" panose="020B0606020202030204" pitchFamily="34" charset="0"/>
                        </a:rPr>
                        <a:t>Fundamenty</a:t>
                      </a:r>
                      <a:endParaRPr lang="pl-PL" sz="16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lumMod val="85000"/>
                      </a:schemeClr>
                    </a:solidFill>
                  </a:tcPr>
                </a:tc>
                <a:tc>
                  <a:txBody>
                    <a:bodyPr/>
                    <a:lstStyle/>
                    <a:p>
                      <a:pPr algn="l">
                        <a:lnSpc>
                          <a:spcPct val="100000"/>
                        </a:lnSpc>
                      </a:pPr>
                      <a:r>
                        <a:rPr lang="pl-PL" sz="1600" b="0">
                          <a:effectLst/>
                          <a:latin typeface="Arial Narrow" panose="020B0606020202030204" pitchFamily="34" charset="0"/>
                          <a:ea typeface="Times New Roman" panose="02020603050405020304" pitchFamily="18" charset="0"/>
                          <a:cs typeface="Times New Roman" panose="02020603050405020304" pitchFamily="18" charset="0"/>
                        </a:rPr>
                        <a:t>Alternatywne fundamenty typu „fixed bottom”, fundamenty pływające, jacket, materiały ochronne, antykorozja, zaawansowane metody spawania, optymalizacja projektowania i budowy jacketów, produkcja fundamantów w idei gospodarki w obiegu zamkniętym, </a:t>
                      </a: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l">
                        <a:lnSpc>
                          <a:spcPct val="100000"/>
                        </a:lnSpc>
                      </a:pPr>
                      <a:endParaRPr lang="pl-PL" sz="16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extLst>
                  <a:ext uri="{0D108BD9-81ED-4DB2-BD59-A6C34878D82A}">
                    <a16:rowId xmlns:a16="http://schemas.microsoft.com/office/drawing/2014/main" val="206039150"/>
                  </a:ext>
                </a:extLst>
              </a:tr>
              <a:tr h="1121419">
                <a:tc>
                  <a:txBody>
                    <a:bodyPr/>
                    <a:lstStyle/>
                    <a:p>
                      <a:pPr>
                        <a:lnSpc>
                          <a:spcPts val="1200"/>
                        </a:lnSpc>
                      </a:pPr>
                      <a:r>
                        <a:rPr lang="pl-PL" sz="1600" b="1">
                          <a:effectLst/>
                          <a:latin typeface="Arial Narrow" panose="020B0606020202030204" pitchFamily="34" charset="0"/>
                        </a:rPr>
                        <a:t>Instalacja</a:t>
                      </a:r>
                      <a:endParaRPr lang="pl-PL" sz="16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lumMod val="85000"/>
                      </a:schemeClr>
                    </a:solidFill>
                  </a:tcPr>
                </a:tc>
                <a:tc>
                  <a:txBody>
                    <a:bodyPr/>
                    <a:lstStyle/>
                    <a:p>
                      <a:pPr algn="l">
                        <a:lnSpc>
                          <a:spcPct val="100000"/>
                        </a:lnSpc>
                      </a:pPr>
                      <a:r>
                        <a:rPr lang="pl-PL" sz="1600" b="0">
                          <a:effectLst/>
                          <a:latin typeface="Arial Narrow" panose="020B0606020202030204" pitchFamily="34" charset="0"/>
                          <a:ea typeface="Times New Roman" panose="02020603050405020304" pitchFamily="18" charset="0"/>
                          <a:cs typeface="Times New Roman" panose="02020603050405020304" pitchFamily="18" charset="0"/>
                        </a:rPr>
                        <a:t>Innowacyjne jednostki instalacyjne, nowoczesne napędy.</a:t>
                      </a: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l">
                        <a:lnSpc>
                          <a:spcPct val="100000"/>
                        </a:lnSpc>
                      </a:pPr>
                      <a:endParaRPr lang="pl-PL" sz="16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extLst>
                  <a:ext uri="{0D108BD9-81ED-4DB2-BD59-A6C34878D82A}">
                    <a16:rowId xmlns:a16="http://schemas.microsoft.com/office/drawing/2014/main" val="3515530620"/>
                  </a:ext>
                </a:extLst>
              </a:tr>
              <a:tr h="1079057">
                <a:tc>
                  <a:txBody>
                    <a:bodyPr/>
                    <a:lstStyle/>
                    <a:p>
                      <a:pPr>
                        <a:lnSpc>
                          <a:spcPts val="1200"/>
                        </a:lnSpc>
                      </a:pPr>
                      <a:r>
                        <a:rPr lang="pl-PL" sz="1600" b="1">
                          <a:effectLst/>
                          <a:latin typeface="Arial Narrow" panose="020B0606020202030204" pitchFamily="34" charset="0"/>
                        </a:rPr>
                        <a:t>Utrzymanie i eksploatacja</a:t>
                      </a:r>
                      <a:endParaRPr lang="pl-PL" sz="16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lumMod val="85000"/>
                      </a:schemeClr>
                    </a:solidFill>
                  </a:tcPr>
                </a:tc>
                <a:tc>
                  <a:txBody>
                    <a:bodyPr/>
                    <a:lstStyle/>
                    <a:p>
                      <a:pPr algn="l">
                        <a:lnSpc>
                          <a:spcPct val="100000"/>
                        </a:lnSpc>
                      </a:pPr>
                      <a:r>
                        <a:rPr lang="pl-PL" sz="1600" b="0">
                          <a:effectLst/>
                          <a:latin typeface="Arial Narrow" panose="020B0606020202030204" pitchFamily="34" charset="0"/>
                          <a:ea typeface="Times New Roman" panose="02020603050405020304" pitchFamily="18" charset="0"/>
                          <a:cs typeface="Times New Roman" panose="02020603050405020304" pitchFamily="18" charset="0"/>
                        </a:rPr>
                        <a:t>Optymalizacja wskaźników generowania energii elektrycznej, wykorzystanie magazynowania (magazyny energii, wodór) rozwiązania autonomiczne.</a:t>
                      </a: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l">
                        <a:lnSpc>
                          <a:spcPct val="100000"/>
                        </a:lnSpc>
                      </a:pPr>
                      <a:endParaRPr lang="pl-PL" sz="16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extLst>
                  <a:ext uri="{0D108BD9-81ED-4DB2-BD59-A6C34878D82A}">
                    <a16:rowId xmlns:a16="http://schemas.microsoft.com/office/drawing/2014/main" val="3672220749"/>
                  </a:ext>
                </a:extLst>
              </a:tr>
            </a:tbl>
          </a:graphicData>
        </a:graphic>
      </p:graphicFrame>
      <p:sp>
        <p:nvSpPr>
          <p:cNvPr id="19" name="Google Shape;265;p47">
            <a:extLst>
              <a:ext uri="{FF2B5EF4-FFF2-40B4-BE49-F238E27FC236}">
                <a16:creationId xmlns:a16="http://schemas.microsoft.com/office/drawing/2014/main" id="{060B7B90-721E-40F0-B0B9-33E105719738}"/>
              </a:ext>
            </a:extLst>
          </p:cNvPr>
          <p:cNvSpPr/>
          <p:nvPr/>
        </p:nvSpPr>
        <p:spPr>
          <a:xfrm>
            <a:off x="407988" y="925554"/>
            <a:ext cx="2445314" cy="438623"/>
          </a:xfrm>
          <a:prstGeom prst="rect">
            <a:avLst/>
          </a:prstGeom>
          <a:solidFill>
            <a:srgbClr val="002060"/>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l-PL" sz="1000" b="1" u="none" strike="noStrike" cap="none">
                <a:solidFill>
                  <a:schemeClr val="bg1"/>
                </a:solidFill>
                <a:latin typeface="Arial Narrow" panose="020B0606020202030204" pitchFamily="34" charset="0"/>
                <a:ea typeface="Arial Narrow"/>
                <a:cs typeface="Arial Narrow"/>
                <a:sym typeface="Arial Narrow"/>
              </a:rPr>
              <a:t>POTENCJAŁ</a:t>
            </a:r>
            <a:endParaRPr sz="1000" b="1" u="none" strike="noStrike" cap="none">
              <a:solidFill>
                <a:schemeClr val="bg1"/>
              </a:solidFill>
              <a:latin typeface="Arial Narrow" panose="020B0606020202030204" pitchFamily="34" charset="0"/>
              <a:ea typeface="Arial Narrow"/>
              <a:cs typeface="Arial Narrow"/>
              <a:sym typeface="Arial Narrow"/>
            </a:endParaRPr>
          </a:p>
        </p:txBody>
      </p:sp>
      <p:sp>
        <p:nvSpPr>
          <p:cNvPr id="6" name="pole tekstowe 5">
            <a:extLst>
              <a:ext uri="{FF2B5EF4-FFF2-40B4-BE49-F238E27FC236}">
                <a16:creationId xmlns:a16="http://schemas.microsoft.com/office/drawing/2014/main" id="{4C17549D-4D33-427F-B539-4D6013C2742B}"/>
              </a:ext>
            </a:extLst>
          </p:cNvPr>
          <p:cNvSpPr txBox="1"/>
          <p:nvPr/>
        </p:nvSpPr>
        <p:spPr>
          <a:xfrm>
            <a:off x="9833068" y="3375148"/>
            <a:ext cx="1950943" cy="465998"/>
          </a:xfrm>
          <a:prstGeom prst="rect">
            <a:avLst/>
          </a:prstGeom>
          <a:solidFill>
            <a:schemeClr val="accent1">
              <a:lumMod val="20000"/>
              <a:lumOff val="80000"/>
            </a:schemeClr>
          </a:solidFill>
          <a:ln>
            <a:noFill/>
          </a:ln>
        </p:spPr>
        <p:txBody>
          <a:bodyPr wrap="square" anchor="ctr" anchorCtr="0">
            <a:noAutofit/>
          </a:bodyPr>
          <a:lstStyle/>
          <a:p>
            <a:pPr algn="ctr"/>
            <a:r>
              <a:rPr lang="pl-PL" sz="1200" b="1">
                <a:solidFill>
                  <a:schemeClr val="dk1"/>
                </a:solidFill>
                <a:latin typeface="Arial Narrow"/>
                <a:ea typeface="Arial Narrow"/>
                <a:cs typeface="Arial Narrow"/>
                <a:sym typeface="Arial Narrow"/>
              </a:rPr>
              <a:t>INNOWACYJNE FUNDAMENTY MORSKIE</a:t>
            </a:r>
            <a:endParaRPr lang="pl-PL" sz="1200"/>
          </a:p>
        </p:txBody>
      </p:sp>
      <p:sp>
        <p:nvSpPr>
          <p:cNvPr id="7" name="pole tekstowe 6">
            <a:extLst>
              <a:ext uri="{FF2B5EF4-FFF2-40B4-BE49-F238E27FC236}">
                <a16:creationId xmlns:a16="http://schemas.microsoft.com/office/drawing/2014/main" id="{469C0F34-DF92-4135-86FD-32B2205A8061}"/>
              </a:ext>
            </a:extLst>
          </p:cNvPr>
          <p:cNvSpPr txBox="1"/>
          <p:nvPr/>
        </p:nvSpPr>
        <p:spPr>
          <a:xfrm>
            <a:off x="9833068" y="3897470"/>
            <a:ext cx="1950943" cy="440809"/>
          </a:xfrm>
          <a:prstGeom prst="rect">
            <a:avLst/>
          </a:prstGeom>
          <a:solidFill>
            <a:schemeClr val="accent1">
              <a:lumMod val="20000"/>
              <a:lumOff val="80000"/>
            </a:schemeClr>
          </a:solidFill>
          <a:ln>
            <a:noFill/>
          </a:ln>
        </p:spPr>
        <p:txBody>
          <a:bodyPr wrap="square" anchor="ctr" anchorCtr="0">
            <a:noAutofit/>
          </a:bodyPr>
          <a:lstStyle>
            <a:defPPr marR="0" lvl="0" algn="l" rtl="0">
              <a:lnSpc>
                <a:spcPct val="100000"/>
              </a:lnSpc>
              <a:spcBef>
                <a:spcPts val="0"/>
              </a:spcBef>
              <a:spcAft>
                <a:spcPts val="0"/>
              </a:spcAft>
            </a:defPPr>
            <a:lvl1pPr algn="ctr">
              <a:defRPr b="1">
                <a:solidFill>
                  <a:schemeClr val="dk1"/>
                </a:solidFill>
                <a:latin typeface="Arial Narrow"/>
                <a:ea typeface="Arial Narrow"/>
                <a:cs typeface="Arial Narrow"/>
              </a:defRPr>
            </a:lvl1pPr>
          </a:lstStyle>
          <a:p>
            <a:r>
              <a:rPr lang="pl-PL" sz="1200">
                <a:sym typeface="Arial Narrow"/>
              </a:rPr>
              <a:t>INNOWACJE PRODUKCYJNE</a:t>
            </a:r>
            <a:endParaRPr lang="pl-PL" sz="1200"/>
          </a:p>
        </p:txBody>
      </p:sp>
      <p:sp>
        <p:nvSpPr>
          <p:cNvPr id="8" name="pole tekstowe 7">
            <a:extLst>
              <a:ext uri="{FF2B5EF4-FFF2-40B4-BE49-F238E27FC236}">
                <a16:creationId xmlns:a16="http://schemas.microsoft.com/office/drawing/2014/main" id="{0241DE14-83B7-4251-A04F-7AAEE360EA0A}"/>
              </a:ext>
            </a:extLst>
          </p:cNvPr>
          <p:cNvSpPr txBox="1"/>
          <p:nvPr/>
        </p:nvSpPr>
        <p:spPr>
          <a:xfrm>
            <a:off x="9833068" y="4610912"/>
            <a:ext cx="1950943" cy="440809"/>
          </a:xfrm>
          <a:prstGeom prst="rect">
            <a:avLst/>
          </a:prstGeom>
          <a:solidFill>
            <a:schemeClr val="accent1">
              <a:lumMod val="20000"/>
              <a:lumOff val="80000"/>
            </a:schemeClr>
          </a:solidFill>
          <a:ln>
            <a:noFill/>
          </a:ln>
        </p:spPr>
        <p:txBody>
          <a:bodyPr wrap="square" anchor="ctr" anchorCtr="0">
            <a:noAutofit/>
          </a:bodyPr>
          <a:lstStyle>
            <a:defPPr marR="0" lvl="0" algn="l" rtl="0">
              <a:lnSpc>
                <a:spcPct val="100000"/>
              </a:lnSpc>
              <a:spcBef>
                <a:spcPts val="0"/>
              </a:spcBef>
              <a:spcAft>
                <a:spcPts val="0"/>
              </a:spcAft>
              <a:defRPr/>
            </a:defPPr>
            <a:lvl1pPr algn="ctr">
              <a:defRPr b="1">
                <a:solidFill>
                  <a:schemeClr val="dk1"/>
                </a:solidFill>
                <a:latin typeface="Arial Narrow"/>
                <a:ea typeface="Arial Narrow"/>
                <a:cs typeface="Arial Narrow"/>
              </a:defRPr>
            </a:lvl1pPr>
          </a:lstStyle>
          <a:p>
            <a:r>
              <a:rPr lang="pl-PL" sz="1200"/>
              <a:t>JEDNOSTKI PŁYWAJĄCE</a:t>
            </a:r>
          </a:p>
        </p:txBody>
      </p:sp>
      <p:sp>
        <p:nvSpPr>
          <p:cNvPr id="9" name="pole tekstowe 8">
            <a:extLst>
              <a:ext uri="{FF2B5EF4-FFF2-40B4-BE49-F238E27FC236}">
                <a16:creationId xmlns:a16="http://schemas.microsoft.com/office/drawing/2014/main" id="{39954F56-1A8F-46D1-A794-4EE27B9C8718}"/>
              </a:ext>
            </a:extLst>
          </p:cNvPr>
          <p:cNvSpPr txBox="1"/>
          <p:nvPr/>
        </p:nvSpPr>
        <p:spPr>
          <a:xfrm>
            <a:off x="9833068" y="5078550"/>
            <a:ext cx="1950943" cy="545506"/>
          </a:xfrm>
          <a:prstGeom prst="rect">
            <a:avLst/>
          </a:prstGeom>
          <a:solidFill>
            <a:schemeClr val="accent1">
              <a:lumMod val="20000"/>
              <a:lumOff val="80000"/>
            </a:schemeClr>
          </a:solidFill>
          <a:ln>
            <a:noFill/>
          </a:ln>
        </p:spPr>
        <p:txBody>
          <a:bodyPr wrap="square" anchor="ctr" anchorCtr="0">
            <a:noAutofit/>
          </a:bodyPr>
          <a:lstStyle>
            <a:defPPr marR="0" lvl="0" algn="l" rtl="0">
              <a:lnSpc>
                <a:spcPct val="100000"/>
              </a:lnSpc>
              <a:spcBef>
                <a:spcPts val="0"/>
              </a:spcBef>
              <a:spcAft>
                <a:spcPts val="0"/>
              </a:spcAft>
              <a:defRPr/>
            </a:defPPr>
            <a:lvl1pPr algn="ctr">
              <a:defRPr b="1">
                <a:solidFill>
                  <a:schemeClr val="dk1"/>
                </a:solidFill>
                <a:latin typeface="Arial Narrow"/>
                <a:ea typeface="Arial Narrow"/>
                <a:cs typeface="Arial Narrow"/>
              </a:defRPr>
            </a:lvl1pPr>
          </a:lstStyle>
          <a:p>
            <a:r>
              <a:rPr lang="pl-PL" sz="1200">
                <a:sym typeface="Arial Narrow"/>
              </a:rPr>
              <a:t>ROZWIĄZANIE LOGISTYCZNE – PORTOWE DLA MEW</a:t>
            </a:r>
            <a:endParaRPr lang="pl-PL" sz="1200"/>
          </a:p>
        </p:txBody>
      </p:sp>
      <p:sp>
        <p:nvSpPr>
          <p:cNvPr id="10" name="pole tekstowe 9">
            <a:extLst>
              <a:ext uri="{FF2B5EF4-FFF2-40B4-BE49-F238E27FC236}">
                <a16:creationId xmlns:a16="http://schemas.microsoft.com/office/drawing/2014/main" id="{54851385-8A33-4E37-BBC5-45078B8F0A5A}"/>
              </a:ext>
            </a:extLst>
          </p:cNvPr>
          <p:cNvSpPr txBox="1"/>
          <p:nvPr/>
        </p:nvSpPr>
        <p:spPr>
          <a:xfrm>
            <a:off x="9833068" y="5771540"/>
            <a:ext cx="1950943" cy="348912"/>
          </a:xfrm>
          <a:prstGeom prst="rect">
            <a:avLst/>
          </a:prstGeom>
          <a:solidFill>
            <a:schemeClr val="accent1">
              <a:lumMod val="20000"/>
              <a:lumOff val="80000"/>
            </a:schemeClr>
          </a:solidFill>
          <a:ln>
            <a:noFill/>
          </a:ln>
        </p:spPr>
        <p:txBody>
          <a:bodyPr wrap="square" anchor="ctr" anchorCtr="0">
            <a:noAutofit/>
          </a:bodyPr>
          <a:lstStyle>
            <a:defPPr marR="0" lvl="0" algn="l" rtl="0">
              <a:lnSpc>
                <a:spcPct val="100000"/>
              </a:lnSpc>
              <a:spcBef>
                <a:spcPts val="0"/>
              </a:spcBef>
              <a:spcAft>
                <a:spcPts val="0"/>
              </a:spcAft>
              <a:defRPr/>
            </a:defPPr>
            <a:lvl1pPr algn="ctr">
              <a:defRPr b="1">
                <a:solidFill>
                  <a:schemeClr val="dk1"/>
                </a:solidFill>
                <a:latin typeface="Arial Narrow"/>
                <a:ea typeface="Arial Narrow"/>
                <a:cs typeface="Arial Narrow"/>
              </a:defRPr>
            </a:lvl1pPr>
          </a:lstStyle>
          <a:p>
            <a:r>
              <a:rPr lang="pl-PL" sz="1200"/>
              <a:t>JEDNOSTKI AUTONOMICZNE</a:t>
            </a:r>
          </a:p>
        </p:txBody>
      </p:sp>
      <p:sp>
        <p:nvSpPr>
          <p:cNvPr id="11" name="pole tekstowe 10">
            <a:extLst>
              <a:ext uri="{FF2B5EF4-FFF2-40B4-BE49-F238E27FC236}">
                <a16:creationId xmlns:a16="http://schemas.microsoft.com/office/drawing/2014/main" id="{A77F5C3F-A153-4C37-B3EC-147D671D8993}"/>
              </a:ext>
            </a:extLst>
          </p:cNvPr>
          <p:cNvSpPr txBox="1"/>
          <p:nvPr/>
        </p:nvSpPr>
        <p:spPr>
          <a:xfrm>
            <a:off x="9833068" y="6176782"/>
            <a:ext cx="1950943" cy="525110"/>
          </a:xfrm>
          <a:prstGeom prst="rect">
            <a:avLst/>
          </a:prstGeom>
          <a:solidFill>
            <a:schemeClr val="accent1">
              <a:lumMod val="20000"/>
              <a:lumOff val="80000"/>
            </a:schemeClr>
          </a:solidFill>
          <a:ln>
            <a:noFill/>
          </a:ln>
        </p:spPr>
        <p:txBody>
          <a:bodyPr wrap="square" anchor="ctr" anchorCtr="0">
            <a:noAutofit/>
          </a:bodyPr>
          <a:lstStyle>
            <a:defPPr marR="0" lvl="0" algn="l" rtl="0">
              <a:lnSpc>
                <a:spcPct val="100000"/>
              </a:lnSpc>
              <a:spcBef>
                <a:spcPts val="0"/>
              </a:spcBef>
              <a:spcAft>
                <a:spcPts val="0"/>
              </a:spcAft>
              <a:defRPr/>
            </a:defPPr>
            <a:lvl1pPr algn="ctr">
              <a:defRPr b="1">
                <a:solidFill>
                  <a:schemeClr val="dk1"/>
                </a:solidFill>
                <a:latin typeface="Arial Narrow"/>
                <a:ea typeface="Arial Narrow"/>
                <a:cs typeface="Arial Narrow"/>
              </a:defRPr>
            </a:lvl1pPr>
          </a:lstStyle>
          <a:p>
            <a:r>
              <a:rPr lang="pl-PL" sz="1200">
                <a:sym typeface="Arial Narrow"/>
              </a:rPr>
              <a:t>OPTYMALIZACJA DZIAŁANIA FARMY</a:t>
            </a:r>
          </a:p>
          <a:p>
            <a:r>
              <a:rPr lang="pl-PL" sz="1200">
                <a:sym typeface="Arial Narrow"/>
              </a:rPr>
              <a:t>(W TYM WODÓR)</a:t>
            </a:r>
            <a:endParaRPr lang="pl-PL" sz="1200"/>
          </a:p>
        </p:txBody>
      </p:sp>
      <p:sp>
        <p:nvSpPr>
          <p:cNvPr id="12" name="pole tekstowe 11">
            <a:extLst>
              <a:ext uri="{FF2B5EF4-FFF2-40B4-BE49-F238E27FC236}">
                <a16:creationId xmlns:a16="http://schemas.microsoft.com/office/drawing/2014/main" id="{3BC1CAF9-6CBE-478C-9965-457E297AAC4F}"/>
              </a:ext>
            </a:extLst>
          </p:cNvPr>
          <p:cNvSpPr txBox="1"/>
          <p:nvPr/>
        </p:nvSpPr>
        <p:spPr>
          <a:xfrm>
            <a:off x="9833068" y="2331715"/>
            <a:ext cx="1950943" cy="647463"/>
          </a:xfrm>
          <a:prstGeom prst="rect">
            <a:avLst/>
          </a:prstGeom>
          <a:solidFill>
            <a:schemeClr val="accent1">
              <a:lumMod val="20000"/>
              <a:lumOff val="80000"/>
            </a:schemeClr>
          </a:solidFill>
          <a:ln>
            <a:noFill/>
          </a:ln>
        </p:spPr>
        <p:txBody>
          <a:bodyPr wrap="square" anchor="ctr" anchorCtr="0">
            <a:noAutofit/>
          </a:bodyPr>
          <a:lstStyle/>
          <a:p>
            <a:pPr algn="ctr"/>
            <a:r>
              <a:rPr lang="pl-PL" sz="1200" b="1">
                <a:solidFill>
                  <a:schemeClr val="dk1"/>
                </a:solidFill>
                <a:latin typeface="Arial Narrow"/>
                <a:sym typeface="Arial Narrow"/>
              </a:rPr>
              <a:t>ROZWIĄZANIA PROJEKTOWE</a:t>
            </a:r>
            <a:br>
              <a:rPr lang="pl-PL" sz="1200" b="1">
                <a:solidFill>
                  <a:schemeClr val="dk1"/>
                </a:solidFill>
                <a:latin typeface="Arial Narrow"/>
                <a:sym typeface="Arial Narrow"/>
              </a:rPr>
            </a:br>
            <a:r>
              <a:rPr lang="pl-PL" sz="1200" b="1">
                <a:solidFill>
                  <a:schemeClr val="dk1"/>
                </a:solidFill>
                <a:latin typeface="Arial Narrow"/>
                <a:sym typeface="Arial Narrow"/>
              </a:rPr>
              <a:t>I MATERIAŁOWE TURBIN</a:t>
            </a:r>
            <a:endParaRPr lang="pl-PL" sz="1200"/>
          </a:p>
        </p:txBody>
      </p:sp>
    </p:spTree>
    <p:extLst>
      <p:ext uri="{BB962C8B-B14F-4D97-AF65-F5344CB8AC3E}">
        <p14:creationId xmlns:p14="http://schemas.microsoft.com/office/powerpoint/2010/main" val="1976677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rostokąt 26">
            <a:extLst>
              <a:ext uri="{FF2B5EF4-FFF2-40B4-BE49-F238E27FC236}">
                <a16:creationId xmlns:a16="http://schemas.microsoft.com/office/drawing/2014/main" id="{1A157F83-E76B-4DDB-B52B-BF193D706B7C}"/>
              </a:ext>
            </a:extLst>
          </p:cNvPr>
          <p:cNvSpPr/>
          <p:nvPr/>
        </p:nvSpPr>
        <p:spPr>
          <a:xfrm>
            <a:off x="398308" y="1768480"/>
            <a:ext cx="915946" cy="881403"/>
          </a:xfrm>
          <a:prstGeom prst="rect">
            <a:avLst/>
          </a:prstGeom>
          <a:solidFill>
            <a:schemeClr val="bg1">
              <a:lumMod val="85000"/>
            </a:schemeClr>
          </a:solidFill>
        </p:spPr>
        <p:txBody>
          <a:bodyPr wrap="square" anchor="ctr" anchorCtr="0">
            <a:noAutofit/>
          </a:bodyPr>
          <a:lstStyle/>
          <a:p>
            <a:pPr algn="ctr"/>
            <a:r>
              <a:rPr lang="pl-PL" sz="1000" b="1">
                <a:latin typeface="Arial Narrow" panose="020B0606020202030204" pitchFamily="34" charset="0"/>
              </a:rPr>
              <a:t>Kluczowi partnerzy</a:t>
            </a:r>
            <a:endParaRPr lang="pl-PL" sz="1000" b="1" dirty="0">
              <a:latin typeface="Arial Narrow" panose="020B0606020202030204" pitchFamily="34" charset="0"/>
            </a:endParaRPr>
          </a:p>
        </p:txBody>
      </p:sp>
      <p:sp>
        <p:nvSpPr>
          <p:cNvPr id="5" name="pole tekstowe 4">
            <a:extLst>
              <a:ext uri="{FF2B5EF4-FFF2-40B4-BE49-F238E27FC236}">
                <a16:creationId xmlns:a16="http://schemas.microsoft.com/office/drawing/2014/main" id="{4BD9A20E-3298-49D1-A639-E3BD078245BB}"/>
              </a:ext>
            </a:extLst>
          </p:cNvPr>
          <p:cNvSpPr txBox="1"/>
          <p:nvPr/>
        </p:nvSpPr>
        <p:spPr>
          <a:xfrm>
            <a:off x="298578" y="205273"/>
            <a:ext cx="11280711" cy="769441"/>
          </a:xfrm>
          <a:prstGeom prst="rect">
            <a:avLst/>
          </a:prstGeom>
          <a:noFill/>
        </p:spPr>
        <p:txBody>
          <a:bodyPr wrap="square" rtlCol="0">
            <a:spAutoFit/>
          </a:bodyPr>
          <a:lstStyle/>
          <a:p>
            <a:r>
              <a:rPr lang="pl-PL" sz="2400" b="1">
                <a:latin typeface="Arial Narrow" panose="020B0606020202030204" pitchFamily="34" charset="0"/>
              </a:rPr>
              <a:t>Budowa ekosystemu innowacji wokół offshore wind to proces wieloletni</a:t>
            </a:r>
            <a:endParaRPr lang="pl-PL" sz="2400" b="1" dirty="0">
              <a:latin typeface="Arial Narrow" panose="020B0606020202030204" pitchFamily="34" charset="0"/>
            </a:endParaRPr>
          </a:p>
          <a:p>
            <a:r>
              <a:rPr lang="pl-PL" sz="2000">
                <a:latin typeface="Arial Narrow" panose="020B0606020202030204" pitchFamily="34" charset="0"/>
              </a:rPr>
              <a:t>Zidentyfikowaliśmy cztery obszary, wokół których będziemy wspierać jego budowę</a:t>
            </a:r>
            <a:endParaRPr lang="pl-PL" sz="2000" i="1" dirty="0">
              <a:latin typeface="Arial Narrow" panose="020B0606020202030204" pitchFamily="34" charset="0"/>
            </a:endParaRPr>
          </a:p>
        </p:txBody>
      </p:sp>
      <p:sp>
        <p:nvSpPr>
          <p:cNvPr id="35" name="Prostokąt 34">
            <a:extLst>
              <a:ext uri="{FF2B5EF4-FFF2-40B4-BE49-F238E27FC236}">
                <a16:creationId xmlns:a16="http://schemas.microsoft.com/office/drawing/2014/main" id="{AF93692D-33E9-49CD-BFEB-E4FE4E807545}"/>
              </a:ext>
            </a:extLst>
          </p:cNvPr>
          <p:cNvSpPr/>
          <p:nvPr/>
        </p:nvSpPr>
        <p:spPr>
          <a:xfrm>
            <a:off x="1527188" y="1799246"/>
            <a:ext cx="2974480" cy="850641"/>
          </a:xfrm>
          <a:prstGeom prst="rect">
            <a:avLst/>
          </a:prstGeom>
          <a:solidFill>
            <a:schemeClr val="bg1">
              <a:lumMod val="75000"/>
            </a:schemeClr>
          </a:solidFill>
        </p:spPr>
        <p:txBody>
          <a:bodyPr wrap="square" anchor="ctr" anchorCtr="0">
            <a:noAutofit/>
          </a:bodyPr>
          <a:lstStyle/>
          <a:p>
            <a:pPr algn="ctr"/>
            <a:r>
              <a:rPr lang="pl-PL" sz="1400" b="1">
                <a:latin typeface="Arial Narrow" panose="020B0606020202030204" pitchFamily="34" charset="0"/>
              </a:rPr>
              <a:t>Deweloperzy, międzynarodowe firmy Tier 1</a:t>
            </a:r>
            <a:endParaRPr lang="pl-PL" sz="1400" b="1" dirty="0">
              <a:latin typeface="Arial Narrow" panose="020B0606020202030204" pitchFamily="34" charset="0"/>
            </a:endParaRPr>
          </a:p>
        </p:txBody>
      </p:sp>
      <p:sp>
        <p:nvSpPr>
          <p:cNvPr id="36" name="Owal 35">
            <a:extLst>
              <a:ext uri="{FF2B5EF4-FFF2-40B4-BE49-F238E27FC236}">
                <a16:creationId xmlns:a16="http://schemas.microsoft.com/office/drawing/2014/main" id="{17E5C553-8430-492E-A17E-3E7965982CA6}"/>
              </a:ext>
            </a:extLst>
          </p:cNvPr>
          <p:cNvSpPr/>
          <p:nvPr/>
        </p:nvSpPr>
        <p:spPr>
          <a:xfrm>
            <a:off x="1219300" y="1029622"/>
            <a:ext cx="368253" cy="36825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latin typeface="Arial Narrow" panose="020B0606020202030204" pitchFamily="34" charset="0"/>
              </a:rPr>
              <a:t>1</a:t>
            </a:r>
            <a:endParaRPr lang="pl-PL" dirty="0">
              <a:latin typeface="Arial Narrow" panose="020B0606020202030204" pitchFamily="34" charset="0"/>
            </a:endParaRPr>
          </a:p>
        </p:txBody>
      </p:sp>
      <p:cxnSp>
        <p:nvCxnSpPr>
          <p:cNvPr id="6" name="Łącznik prosty 5">
            <a:extLst>
              <a:ext uri="{FF2B5EF4-FFF2-40B4-BE49-F238E27FC236}">
                <a16:creationId xmlns:a16="http://schemas.microsoft.com/office/drawing/2014/main" id="{A759B782-3987-4FD2-8A8F-402CE11D13E2}"/>
              </a:ext>
            </a:extLst>
          </p:cNvPr>
          <p:cNvCxnSpPr/>
          <p:nvPr/>
        </p:nvCxnSpPr>
        <p:spPr>
          <a:xfrm>
            <a:off x="1219300" y="1558212"/>
            <a:ext cx="32823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3" name="pole tekstowe 42">
            <a:extLst>
              <a:ext uri="{FF2B5EF4-FFF2-40B4-BE49-F238E27FC236}">
                <a16:creationId xmlns:a16="http://schemas.microsoft.com/office/drawing/2014/main" id="{0733A091-CEE7-4B1E-A579-04F2D38A6FF1}"/>
              </a:ext>
            </a:extLst>
          </p:cNvPr>
          <p:cNvSpPr txBox="1"/>
          <p:nvPr/>
        </p:nvSpPr>
        <p:spPr>
          <a:xfrm>
            <a:off x="1527188" y="1062743"/>
            <a:ext cx="2974479" cy="338554"/>
          </a:xfrm>
          <a:prstGeom prst="rect">
            <a:avLst/>
          </a:prstGeom>
          <a:noFill/>
        </p:spPr>
        <p:txBody>
          <a:bodyPr wrap="square">
            <a:spAutoFit/>
          </a:bodyPr>
          <a:lstStyle/>
          <a:p>
            <a:pPr algn="ctr"/>
            <a:r>
              <a:rPr lang="pl-PL" sz="1600" b="1">
                <a:latin typeface="Arial Narrow" panose="020B0606020202030204" pitchFamily="34" charset="0"/>
              </a:rPr>
              <a:t>KNOW-HOW SHARING</a:t>
            </a:r>
            <a:endParaRPr lang="pl-PL" sz="1600"/>
          </a:p>
        </p:txBody>
      </p:sp>
      <p:sp>
        <p:nvSpPr>
          <p:cNvPr id="44" name="Prostokąt 43">
            <a:extLst>
              <a:ext uri="{FF2B5EF4-FFF2-40B4-BE49-F238E27FC236}">
                <a16:creationId xmlns:a16="http://schemas.microsoft.com/office/drawing/2014/main" id="{A547E70F-2AB6-4435-BAB1-6E79D42B868F}"/>
              </a:ext>
            </a:extLst>
          </p:cNvPr>
          <p:cNvSpPr/>
          <p:nvPr/>
        </p:nvSpPr>
        <p:spPr>
          <a:xfrm>
            <a:off x="4979514" y="1799246"/>
            <a:ext cx="2974480" cy="850641"/>
          </a:xfrm>
          <a:prstGeom prst="rect">
            <a:avLst/>
          </a:prstGeom>
          <a:solidFill>
            <a:schemeClr val="bg1">
              <a:lumMod val="75000"/>
            </a:schemeClr>
          </a:solidFill>
        </p:spPr>
        <p:txBody>
          <a:bodyPr wrap="square" anchor="ctr" anchorCtr="0">
            <a:noAutofit/>
          </a:bodyPr>
          <a:lstStyle/>
          <a:p>
            <a:pPr algn="ctr"/>
            <a:r>
              <a:rPr lang="pl-PL" sz="1400" b="1">
                <a:latin typeface="Arial Narrow" panose="020B0606020202030204" pitchFamily="34" charset="0"/>
              </a:rPr>
              <a:t>Deweloperzy, przemysł lokalny, samorząd</a:t>
            </a:r>
            <a:endParaRPr lang="pl-PL" sz="1400" b="1" dirty="0">
              <a:latin typeface="Arial Narrow" panose="020B0606020202030204" pitchFamily="34" charset="0"/>
            </a:endParaRPr>
          </a:p>
        </p:txBody>
      </p:sp>
      <p:sp>
        <p:nvSpPr>
          <p:cNvPr id="45" name="Owal 44">
            <a:extLst>
              <a:ext uri="{FF2B5EF4-FFF2-40B4-BE49-F238E27FC236}">
                <a16:creationId xmlns:a16="http://schemas.microsoft.com/office/drawing/2014/main" id="{528F73AC-E4D2-4F4A-AF92-E7996F5E56D4}"/>
              </a:ext>
            </a:extLst>
          </p:cNvPr>
          <p:cNvSpPr/>
          <p:nvPr/>
        </p:nvSpPr>
        <p:spPr>
          <a:xfrm>
            <a:off x="4710453" y="1029622"/>
            <a:ext cx="368253" cy="36825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latin typeface="Arial Narrow" panose="020B0606020202030204" pitchFamily="34" charset="0"/>
              </a:rPr>
              <a:t>2</a:t>
            </a:r>
            <a:endParaRPr lang="pl-PL" dirty="0">
              <a:latin typeface="Arial Narrow" panose="020B0606020202030204" pitchFamily="34" charset="0"/>
            </a:endParaRPr>
          </a:p>
        </p:txBody>
      </p:sp>
      <p:cxnSp>
        <p:nvCxnSpPr>
          <p:cNvPr id="46" name="Łącznik prosty 45">
            <a:extLst>
              <a:ext uri="{FF2B5EF4-FFF2-40B4-BE49-F238E27FC236}">
                <a16:creationId xmlns:a16="http://schemas.microsoft.com/office/drawing/2014/main" id="{1FB654CC-A73A-4B5C-BFC1-82A34C231C52}"/>
              </a:ext>
            </a:extLst>
          </p:cNvPr>
          <p:cNvCxnSpPr/>
          <p:nvPr/>
        </p:nvCxnSpPr>
        <p:spPr>
          <a:xfrm>
            <a:off x="4671626" y="1558212"/>
            <a:ext cx="32823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7" name="pole tekstowe 46">
            <a:extLst>
              <a:ext uri="{FF2B5EF4-FFF2-40B4-BE49-F238E27FC236}">
                <a16:creationId xmlns:a16="http://schemas.microsoft.com/office/drawing/2014/main" id="{3E4D444F-77EB-4698-8FAF-9FACC27AF22B}"/>
              </a:ext>
            </a:extLst>
          </p:cNvPr>
          <p:cNvSpPr txBox="1"/>
          <p:nvPr/>
        </p:nvSpPr>
        <p:spPr>
          <a:xfrm>
            <a:off x="5441726" y="1052909"/>
            <a:ext cx="2512267" cy="338554"/>
          </a:xfrm>
          <a:prstGeom prst="rect">
            <a:avLst/>
          </a:prstGeom>
          <a:noFill/>
        </p:spPr>
        <p:txBody>
          <a:bodyPr wrap="square">
            <a:spAutoFit/>
          </a:bodyPr>
          <a:lstStyle/>
          <a:p>
            <a:pPr algn="ctr"/>
            <a:r>
              <a:rPr lang="pl-PL" sz="1600" b="1">
                <a:latin typeface="Arial Narrow" panose="020B0606020202030204" pitchFamily="34" charset="0"/>
              </a:rPr>
              <a:t>EDUKACJA</a:t>
            </a:r>
            <a:endParaRPr lang="pl-PL" sz="1600"/>
          </a:p>
        </p:txBody>
      </p:sp>
      <p:sp>
        <p:nvSpPr>
          <p:cNvPr id="48" name="Prostokąt 47">
            <a:extLst>
              <a:ext uri="{FF2B5EF4-FFF2-40B4-BE49-F238E27FC236}">
                <a16:creationId xmlns:a16="http://schemas.microsoft.com/office/drawing/2014/main" id="{0357979E-A3BB-4FAC-A0F2-AC6DF51D3255}"/>
              </a:ext>
            </a:extLst>
          </p:cNvPr>
          <p:cNvSpPr/>
          <p:nvPr/>
        </p:nvSpPr>
        <p:spPr>
          <a:xfrm>
            <a:off x="8624901" y="1799246"/>
            <a:ext cx="2974480" cy="850641"/>
          </a:xfrm>
          <a:prstGeom prst="rect">
            <a:avLst/>
          </a:prstGeom>
          <a:solidFill>
            <a:schemeClr val="bg1">
              <a:lumMod val="75000"/>
            </a:schemeClr>
          </a:solidFill>
        </p:spPr>
        <p:txBody>
          <a:bodyPr wrap="square" anchor="ctr" anchorCtr="0">
            <a:noAutofit/>
          </a:bodyPr>
          <a:lstStyle/>
          <a:p>
            <a:pPr algn="ctr"/>
            <a:r>
              <a:rPr lang="pl-PL" sz="1400" b="1">
                <a:latin typeface="Arial Narrow" panose="020B0606020202030204" pitchFamily="34" charset="0"/>
              </a:rPr>
              <a:t>Firmy przemysłowe z krajowego i międzynarodowego łańcucha dostaw</a:t>
            </a:r>
            <a:endParaRPr lang="pl-PL" sz="1400" b="1" dirty="0">
              <a:latin typeface="Arial Narrow" panose="020B0606020202030204" pitchFamily="34" charset="0"/>
            </a:endParaRPr>
          </a:p>
        </p:txBody>
      </p:sp>
      <p:sp>
        <p:nvSpPr>
          <p:cNvPr id="49" name="Owal 48">
            <a:extLst>
              <a:ext uri="{FF2B5EF4-FFF2-40B4-BE49-F238E27FC236}">
                <a16:creationId xmlns:a16="http://schemas.microsoft.com/office/drawing/2014/main" id="{E96A744B-8DC8-459F-BAB7-A9CC33AB842E}"/>
              </a:ext>
            </a:extLst>
          </p:cNvPr>
          <p:cNvSpPr/>
          <p:nvPr/>
        </p:nvSpPr>
        <p:spPr>
          <a:xfrm>
            <a:off x="8317013" y="1012162"/>
            <a:ext cx="368253" cy="36825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latin typeface="Arial Narrow" panose="020B0606020202030204" pitchFamily="34" charset="0"/>
              </a:rPr>
              <a:t>3</a:t>
            </a:r>
            <a:endParaRPr lang="pl-PL" dirty="0">
              <a:latin typeface="Arial Narrow" panose="020B0606020202030204" pitchFamily="34" charset="0"/>
            </a:endParaRPr>
          </a:p>
        </p:txBody>
      </p:sp>
      <p:cxnSp>
        <p:nvCxnSpPr>
          <p:cNvPr id="50" name="Łącznik prosty 49">
            <a:extLst>
              <a:ext uri="{FF2B5EF4-FFF2-40B4-BE49-F238E27FC236}">
                <a16:creationId xmlns:a16="http://schemas.microsoft.com/office/drawing/2014/main" id="{77892460-9B36-4604-BF5D-20841F4681FE}"/>
              </a:ext>
            </a:extLst>
          </p:cNvPr>
          <p:cNvCxnSpPr/>
          <p:nvPr/>
        </p:nvCxnSpPr>
        <p:spPr>
          <a:xfrm>
            <a:off x="8317013" y="1558212"/>
            <a:ext cx="32823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1" name="pole tekstowe 50">
            <a:extLst>
              <a:ext uri="{FF2B5EF4-FFF2-40B4-BE49-F238E27FC236}">
                <a16:creationId xmlns:a16="http://schemas.microsoft.com/office/drawing/2014/main" id="{9CB54055-629B-470C-99A5-C5E1343044C3}"/>
              </a:ext>
            </a:extLst>
          </p:cNvPr>
          <p:cNvSpPr txBox="1"/>
          <p:nvPr/>
        </p:nvSpPr>
        <p:spPr>
          <a:xfrm>
            <a:off x="9087113" y="1003750"/>
            <a:ext cx="2512267" cy="338554"/>
          </a:xfrm>
          <a:prstGeom prst="rect">
            <a:avLst/>
          </a:prstGeom>
          <a:noFill/>
        </p:spPr>
        <p:txBody>
          <a:bodyPr wrap="square">
            <a:spAutoFit/>
          </a:bodyPr>
          <a:lstStyle/>
          <a:p>
            <a:pPr algn="ctr"/>
            <a:r>
              <a:rPr lang="pl-PL" sz="1600" b="1">
                <a:latin typeface="Arial Narrow" panose="020B0606020202030204" pitchFamily="34" charset="0"/>
              </a:rPr>
              <a:t>PROJEKTY</a:t>
            </a:r>
            <a:endParaRPr lang="pl-PL" sz="1600"/>
          </a:p>
        </p:txBody>
      </p:sp>
      <p:sp>
        <p:nvSpPr>
          <p:cNvPr id="52" name="pole tekstowe 51">
            <a:extLst>
              <a:ext uri="{FF2B5EF4-FFF2-40B4-BE49-F238E27FC236}">
                <a16:creationId xmlns:a16="http://schemas.microsoft.com/office/drawing/2014/main" id="{F605CBF9-6E43-4D76-9951-C98B7AECA84C}"/>
              </a:ext>
            </a:extLst>
          </p:cNvPr>
          <p:cNvSpPr txBox="1"/>
          <p:nvPr/>
        </p:nvSpPr>
        <p:spPr>
          <a:xfrm>
            <a:off x="1403426" y="2737870"/>
            <a:ext cx="2974480" cy="2273379"/>
          </a:xfrm>
          <a:prstGeom prst="rect">
            <a:avLst/>
          </a:prstGeom>
          <a:noFill/>
        </p:spPr>
        <p:txBody>
          <a:bodyPr wrap="square">
            <a:spAutoFit/>
          </a:bodyPr>
          <a:lstStyle/>
          <a:p>
            <a:pPr marL="285750" marR="0" lvl="0" indent="-304800" algn="l" rtl="0">
              <a:lnSpc>
                <a:spcPct val="150000"/>
              </a:lnSpc>
              <a:spcBef>
                <a:spcPts val="0"/>
              </a:spcBef>
              <a:spcAft>
                <a:spcPts val="0"/>
              </a:spcAft>
              <a:buClr>
                <a:schemeClr val="dk1"/>
              </a:buClr>
              <a:buSzPts val="1700"/>
              <a:buFont typeface="Arial Narrow"/>
              <a:buChar char="▪"/>
            </a:pPr>
            <a:r>
              <a:rPr lang="pl-PL" sz="1200">
                <a:latin typeface="Arial Narrow"/>
                <a:ea typeface="Arial Narrow"/>
                <a:cs typeface="Arial Narrow"/>
                <a:sym typeface="Arial Narrow"/>
              </a:rPr>
              <a:t>Doprecyzowanie agendy badawczej.</a:t>
            </a:r>
          </a:p>
          <a:p>
            <a:pPr marL="285750" marR="0" lvl="0" indent="-304800" algn="l" rtl="0">
              <a:lnSpc>
                <a:spcPct val="150000"/>
              </a:lnSpc>
              <a:spcBef>
                <a:spcPts val="0"/>
              </a:spcBef>
              <a:spcAft>
                <a:spcPts val="0"/>
              </a:spcAft>
              <a:buClr>
                <a:schemeClr val="dk1"/>
              </a:buClr>
              <a:buSzPts val="1700"/>
              <a:buFont typeface="Arial Narrow"/>
              <a:buChar char="▪"/>
            </a:pPr>
            <a:r>
              <a:rPr lang="pl-PL" sz="1200">
                <a:latin typeface="Arial Narrow"/>
                <a:ea typeface="Arial Narrow"/>
                <a:cs typeface="Arial Narrow"/>
                <a:sym typeface="Arial Narrow"/>
              </a:rPr>
              <a:t>Prezentacje agend innowacyjności deweloperów.</a:t>
            </a:r>
          </a:p>
          <a:p>
            <a:pPr marL="285750" marR="0" lvl="0" indent="-304800" algn="l" rtl="0">
              <a:lnSpc>
                <a:spcPct val="150000"/>
              </a:lnSpc>
              <a:spcBef>
                <a:spcPts val="0"/>
              </a:spcBef>
              <a:spcAft>
                <a:spcPts val="0"/>
              </a:spcAft>
              <a:buClr>
                <a:schemeClr val="dk1"/>
              </a:buClr>
              <a:buSzPts val="1700"/>
              <a:buFont typeface="Arial Narrow"/>
              <a:buChar char="▪"/>
            </a:pPr>
            <a:r>
              <a:rPr lang="pl-PL" sz="1200">
                <a:latin typeface="Arial Narrow"/>
                <a:ea typeface="Arial Narrow"/>
                <a:cs typeface="Arial Narrow"/>
                <a:sym typeface="Arial Narrow"/>
              </a:rPr>
              <a:t>Identyfikacja kluczowych innowacyjnych firm z poziomu Tier 1 i nawiązanie współpracy.</a:t>
            </a:r>
          </a:p>
          <a:p>
            <a:pPr marL="285750" marR="0" lvl="0" indent="-304800" algn="l" rtl="0">
              <a:lnSpc>
                <a:spcPct val="150000"/>
              </a:lnSpc>
              <a:spcBef>
                <a:spcPts val="0"/>
              </a:spcBef>
              <a:spcAft>
                <a:spcPts val="0"/>
              </a:spcAft>
              <a:buClr>
                <a:schemeClr val="dk1"/>
              </a:buClr>
              <a:buSzPts val="1700"/>
              <a:buFont typeface="Arial Narrow"/>
              <a:buChar char="▪"/>
            </a:pPr>
            <a:r>
              <a:rPr lang="pl-PL" sz="1200">
                <a:latin typeface="Arial Narrow"/>
                <a:ea typeface="Arial Narrow"/>
                <a:cs typeface="Arial Narrow"/>
                <a:sym typeface="Arial Narrow"/>
              </a:rPr>
              <a:t>Przekazywanie najlepszych praktyk zagranicznych we współpracy B+R, przemysłu i deweloperów.</a:t>
            </a:r>
            <a:endParaRPr lang="pl-PL" sz="1200" dirty="0">
              <a:latin typeface="Arial Narrow"/>
              <a:ea typeface="Arial Narrow"/>
              <a:cs typeface="Arial Narrow"/>
              <a:sym typeface="Arial Narrow"/>
            </a:endParaRPr>
          </a:p>
        </p:txBody>
      </p:sp>
      <p:sp>
        <p:nvSpPr>
          <p:cNvPr id="53" name="Prostokąt 52">
            <a:extLst>
              <a:ext uri="{FF2B5EF4-FFF2-40B4-BE49-F238E27FC236}">
                <a16:creationId xmlns:a16="http://schemas.microsoft.com/office/drawing/2014/main" id="{9442C093-0DC5-4B6C-A064-6D4EC3082465}"/>
              </a:ext>
            </a:extLst>
          </p:cNvPr>
          <p:cNvSpPr/>
          <p:nvPr/>
        </p:nvSpPr>
        <p:spPr>
          <a:xfrm>
            <a:off x="1403426" y="5886054"/>
            <a:ext cx="2974480" cy="396759"/>
          </a:xfrm>
          <a:prstGeom prst="rect">
            <a:avLst/>
          </a:prstGeom>
          <a:solidFill>
            <a:schemeClr val="bg1">
              <a:lumMod val="85000"/>
            </a:schemeClr>
          </a:solidFill>
        </p:spPr>
        <p:txBody>
          <a:bodyPr wrap="square" anchor="ctr" anchorCtr="0">
            <a:noAutofit/>
          </a:bodyPr>
          <a:lstStyle/>
          <a:p>
            <a:pPr algn="ctr"/>
            <a:r>
              <a:rPr lang="pl-PL" sz="1200" b="1">
                <a:latin typeface="Arial Narrow" panose="020B0606020202030204" pitchFamily="34" charset="0"/>
              </a:rPr>
              <a:t>Identyfikacja obszarów, warsztaty, współpraca międzynarodowa</a:t>
            </a:r>
            <a:endParaRPr lang="pl-PL" sz="1200" b="1" dirty="0">
              <a:latin typeface="Arial Narrow" panose="020B0606020202030204" pitchFamily="34" charset="0"/>
            </a:endParaRPr>
          </a:p>
        </p:txBody>
      </p:sp>
      <p:sp>
        <p:nvSpPr>
          <p:cNvPr id="54" name="pole tekstowe 53">
            <a:extLst>
              <a:ext uri="{FF2B5EF4-FFF2-40B4-BE49-F238E27FC236}">
                <a16:creationId xmlns:a16="http://schemas.microsoft.com/office/drawing/2014/main" id="{CA7736A6-E4FD-48ED-91FF-C9D887E0135C}"/>
              </a:ext>
            </a:extLst>
          </p:cNvPr>
          <p:cNvSpPr txBox="1"/>
          <p:nvPr/>
        </p:nvSpPr>
        <p:spPr>
          <a:xfrm>
            <a:off x="4979513" y="2737869"/>
            <a:ext cx="2974480" cy="1719381"/>
          </a:xfrm>
          <a:prstGeom prst="rect">
            <a:avLst/>
          </a:prstGeom>
          <a:noFill/>
        </p:spPr>
        <p:txBody>
          <a:bodyPr wrap="square">
            <a:spAutoFit/>
          </a:bodyPr>
          <a:lstStyle/>
          <a:p>
            <a:pPr marL="285750" marR="0" lvl="0" indent="-304800" algn="l" rtl="0">
              <a:lnSpc>
                <a:spcPct val="150000"/>
              </a:lnSpc>
              <a:spcBef>
                <a:spcPts val="0"/>
              </a:spcBef>
              <a:spcAft>
                <a:spcPts val="0"/>
              </a:spcAft>
              <a:buClr>
                <a:schemeClr val="dk1"/>
              </a:buClr>
              <a:buSzPts val="1700"/>
              <a:buFont typeface="Arial Narrow"/>
              <a:buChar char="▪"/>
            </a:pPr>
            <a:r>
              <a:rPr lang="pl-PL" sz="1200">
                <a:latin typeface="Arial Narrow"/>
                <a:ea typeface="Arial Narrow"/>
                <a:cs typeface="Arial Narrow"/>
                <a:sym typeface="Arial Narrow"/>
              </a:rPr>
              <a:t>Kontynuacja identyfikacji potencjału B+R.</a:t>
            </a:r>
          </a:p>
          <a:p>
            <a:pPr marL="285750" marR="0" lvl="0" indent="-304800" algn="l" rtl="0">
              <a:lnSpc>
                <a:spcPct val="150000"/>
              </a:lnSpc>
              <a:spcBef>
                <a:spcPts val="0"/>
              </a:spcBef>
              <a:spcAft>
                <a:spcPts val="0"/>
              </a:spcAft>
              <a:buClr>
                <a:schemeClr val="dk1"/>
              </a:buClr>
              <a:buSzPts val="1700"/>
              <a:buFont typeface="Arial Narrow"/>
              <a:buChar char="▪"/>
            </a:pPr>
            <a:r>
              <a:rPr lang="pl-PL" sz="1200">
                <a:latin typeface="Arial Narrow"/>
                <a:ea typeface="Arial Narrow"/>
                <a:cs typeface="Arial Narrow"/>
                <a:sym typeface="Arial Narrow"/>
              </a:rPr>
              <a:t>Uruchamianie kolejnyc kierunków studiów, wsparcie dla obecnych.</a:t>
            </a:r>
          </a:p>
          <a:p>
            <a:pPr marL="285750" marR="0" lvl="0" indent="-304800" algn="l" rtl="0">
              <a:lnSpc>
                <a:spcPct val="150000"/>
              </a:lnSpc>
              <a:spcBef>
                <a:spcPts val="0"/>
              </a:spcBef>
              <a:spcAft>
                <a:spcPts val="0"/>
              </a:spcAft>
              <a:buClr>
                <a:schemeClr val="dk1"/>
              </a:buClr>
              <a:buSzPts val="1700"/>
              <a:buFont typeface="Arial Narrow"/>
              <a:buChar char="▪"/>
            </a:pPr>
            <a:r>
              <a:rPr lang="pl-PL" sz="1200">
                <a:latin typeface="Arial Narrow"/>
                <a:ea typeface="Arial Narrow"/>
                <a:cs typeface="Arial Narrow"/>
                <a:sym typeface="Arial Narrow"/>
              </a:rPr>
              <a:t>Wprowadzenie współpracy ze szkołami średnimi dla zapewnienia kadry dla uniwersytetów i szkół technicznych.</a:t>
            </a:r>
            <a:endParaRPr lang="pl-PL" sz="1200" dirty="0">
              <a:latin typeface="Arial Narrow"/>
              <a:ea typeface="Arial Narrow"/>
              <a:cs typeface="Arial Narrow"/>
              <a:sym typeface="Arial Narrow"/>
            </a:endParaRPr>
          </a:p>
        </p:txBody>
      </p:sp>
      <p:sp>
        <p:nvSpPr>
          <p:cNvPr id="55" name="Prostokąt 54">
            <a:extLst>
              <a:ext uri="{FF2B5EF4-FFF2-40B4-BE49-F238E27FC236}">
                <a16:creationId xmlns:a16="http://schemas.microsoft.com/office/drawing/2014/main" id="{81EAAEB5-DB45-497C-B3E9-3BFD1494A50B}"/>
              </a:ext>
            </a:extLst>
          </p:cNvPr>
          <p:cNvSpPr/>
          <p:nvPr/>
        </p:nvSpPr>
        <p:spPr>
          <a:xfrm>
            <a:off x="4979513" y="5886054"/>
            <a:ext cx="2974480" cy="396759"/>
          </a:xfrm>
          <a:prstGeom prst="rect">
            <a:avLst/>
          </a:prstGeom>
          <a:solidFill>
            <a:schemeClr val="bg1">
              <a:lumMod val="85000"/>
            </a:schemeClr>
          </a:solidFill>
        </p:spPr>
        <p:txBody>
          <a:bodyPr wrap="square" anchor="ctr" anchorCtr="0">
            <a:noAutofit/>
          </a:bodyPr>
          <a:lstStyle/>
          <a:p>
            <a:pPr algn="ctr"/>
            <a:r>
              <a:rPr lang="pl-PL" sz="1200" b="1">
                <a:latin typeface="Arial Narrow" panose="020B0606020202030204" pitchFamily="34" charset="0"/>
              </a:rPr>
              <a:t>Kierunki studiów, klasy patronackie</a:t>
            </a:r>
            <a:endParaRPr lang="pl-PL" sz="1200" b="1" dirty="0">
              <a:latin typeface="Arial Narrow" panose="020B0606020202030204" pitchFamily="34" charset="0"/>
            </a:endParaRPr>
          </a:p>
        </p:txBody>
      </p:sp>
      <p:sp>
        <p:nvSpPr>
          <p:cNvPr id="56" name="pole tekstowe 55">
            <a:extLst>
              <a:ext uri="{FF2B5EF4-FFF2-40B4-BE49-F238E27FC236}">
                <a16:creationId xmlns:a16="http://schemas.microsoft.com/office/drawing/2014/main" id="{8D89E198-2C80-484A-A726-C41CA7C492C2}"/>
              </a:ext>
            </a:extLst>
          </p:cNvPr>
          <p:cNvSpPr txBox="1"/>
          <p:nvPr/>
        </p:nvSpPr>
        <p:spPr>
          <a:xfrm>
            <a:off x="8624901" y="2737869"/>
            <a:ext cx="2974480" cy="888385"/>
          </a:xfrm>
          <a:prstGeom prst="rect">
            <a:avLst/>
          </a:prstGeom>
          <a:noFill/>
        </p:spPr>
        <p:txBody>
          <a:bodyPr wrap="square">
            <a:spAutoFit/>
          </a:bodyPr>
          <a:lstStyle/>
          <a:p>
            <a:pPr marL="285750" marR="0" lvl="0" indent="-304800" algn="l" rtl="0">
              <a:lnSpc>
                <a:spcPct val="150000"/>
              </a:lnSpc>
              <a:spcBef>
                <a:spcPts val="0"/>
              </a:spcBef>
              <a:spcAft>
                <a:spcPts val="0"/>
              </a:spcAft>
              <a:buClr>
                <a:schemeClr val="dk1"/>
              </a:buClr>
              <a:buSzPts val="1700"/>
              <a:buFont typeface="Arial Narrow"/>
              <a:buChar char="▪"/>
            </a:pPr>
            <a:r>
              <a:rPr lang="pl-PL" sz="1200">
                <a:latin typeface="Arial Narrow"/>
                <a:ea typeface="Arial Narrow"/>
                <a:cs typeface="Arial Narrow"/>
                <a:sym typeface="Arial Narrow"/>
              </a:rPr>
              <a:t>Rozpoczęcie współpracy na projektach.</a:t>
            </a:r>
          </a:p>
          <a:p>
            <a:pPr marL="285750" marR="0" lvl="0" indent="-304800" algn="l" rtl="0">
              <a:lnSpc>
                <a:spcPct val="150000"/>
              </a:lnSpc>
              <a:spcBef>
                <a:spcPts val="0"/>
              </a:spcBef>
              <a:spcAft>
                <a:spcPts val="0"/>
              </a:spcAft>
              <a:buClr>
                <a:schemeClr val="dk1"/>
              </a:buClr>
              <a:buSzPts val="1700"/>
              <a:buFont typeface="Arial Narrow"/>
              <a:buChar char="▪"/>
            </a:pPr>
            <a:r>
              <a:rPr lang="pl-PL" sz="1200">
                <a:latin typeface="Arial Narrow"/>
                <a:ea typeface="Arial Narrow"/>
                <a:cs typeface="Arial Narrow"/>
                <a:sym typeface="Arial Narrow"/>
              </a:rPr>
              <a:t>Wspieranie wiedzy o najlepszym formatowaniu projektów.</a:t>
            </a:r>
          </a:p>
        </p:txBody>
      </p:sp>
      <p:sp>
        <p:nvSpPr>
          <p:cNvPr id="57" name="Prostokąt 56">
            <a:extLst>
              <a:ext uri="{FF2B5EF4-FFF2-40B4-BE49-F238E27FC236}">
                <a16:creationId xmlns:a16="http://schemas.microsoft.com/office/drawing/2014/main" id="{3706EDE3-1981-43A7-A3CF-7E696116CB88}"/>
              </a:ext>
            </a:extLst>
          </p:cNvPr>
          <p:cNvSpPr/>
          <p:nvPr/>
        </p:nvSpPr>
        <p:spPr>
          <a:xfrm>
            <a:off x="8624900" y="5859458"/>
            <a:ext cx="2974480" cy="396759"/>
          </a:xfrm>
          <a:prstGeom prst="rect">
            <a:avLst/>
          </a:prstGeom>
          <a:solidFill>
            <a:schemeClr val="bg1">
              <a:lumMod val="85000"/>
            </a:schemeClr>
          </a:solidFill>
        </p:spPr>
        <p:txBody>
          <a:bodyPr wrap="square" anchor="ctr" anchorCtr="0">
            <a:noAutofit/>
          </a:bodyPr>
          <a:lstStyle/>
          <a:p>
            <a:pPr algn="ctr"/>
            <a:r>
              <a:rPr lang="pl-PL" sz="1200" b="1">
                <a:latin typeface="Arial Narrow" panose="020B0606020202030204" pitchFamily="34" charset="0"/>
              </a:rPr>
              <a:t>Zbudowanie ciągłej współpracy przy formułowaniu projektów pod finansowanie UE</a:t>
            </a:r>
            <a:endParaRPr lang="pl-PL" sz="1200" b="1" dirty="0">
              <a:latin typeface="Arial Narrow" panose="020B0606020202030204" pitchFamily="34" charset="0"/>
            </a:endParaRPr>
          </a:p>
        </p:txBody>
      </p:sp>
      <p:sp>
        <p:nvSpPr>
          <p:cNvPr id="24" name="Prostokąt 23">
            <a:extLst>
              <a:ext uri="{FF2B5EF4-FFF2-40B4-BE49-F238E27FC236}">
                <a16:creationId xmlns:a16="http://schemas.microsoft.com/office/drawing/2014/main" id="{4345C966-BFEB-4BD1-83A8-AB8EF2AA627B}"/>
              </a:ext>
            </a:extLst>
          </p:cNvPr>
          <p:cNvSpPr/>
          <p:nvPr/>
        </p:nvSpPr>
        <p:spPr>
          <a:xfrm>
            <a:off x="407988" y="6352048"/>
            <a:ext cx="915946" cy="396759"/>
          </a:xfrm>
          <a:prstGeom prst="rect">
            <a:avLst/>
          </a:prstGeom>
          <a:solidFill>
            <a:schemeClr val="bg1">
              <a:lumMod val="85000"/>
            </a:schemeClr>
          </a:solidFill>
        </p:spPr>
        <p:txBody>
          <a:bodyPr wrap="square" anchor="ctr" anchorCtr="0">
            <a:noAutofit/>
          </a:bodyPr>
          <a:lstStyle/>
          <a:p>
            <a:pPr algn="ctr"/>
            <a:r>
              <a:rPr lang="pl-PL" sz="800" b="1">
                <a:latin typeface="Arial Narrow" panose="020B0606020202030204" pitchFamily="34" charset="0"/>
              </a:rPr>
              <a:t>DZIAŁANIA PRZEKROJOWE</a:t>
            </a:r>
            <a:endParaRPr lang="pl-PL" sz="800" b="1" dirty="0">
              <a:latin typeface="Arial Narrow" panose="020B0606020202030204" pitchFamily="34" charset="0"/>
            </a:endParaRPr>
          </a:p>
        </p:txBody>
      </p:sp>
      <p:sp>
        <p:nvSpPr>
          <p:cNvPr id="25" name="Prostokąt 24">
            <a:extLst>
              <a:ext uri="{FF2B5EF4-FFF2-40B4-BE49-F238E27FC236}">
                <a16:creationId xmlns:a16="http://schemas.microsoft.com/office/drawing/2014/main" id="{399D1CC6-4C04-4DEA-AE15-0A310DE04DE5}"/>
              </a:ext>
            </a:extLst>
          </p:cNvPr>
          <p:cNvSpPr/>
          <p:nvPr/>
        </p:nvSpPr>
        <p:spPr>
          <a:xfrm>
            <a:off x="407988" y="5859458"/>
            <a:ext cx="915946" cy="396759"/>
          </a:xfrm>
          <a:prstGeom prst="rect">
            <a:avLst/>
          </a:prstGeom>
          <a:solidFill>
            <a:schemeClr val="bg1">
              <a:lumMod val="85000"/>
            </a:schemeClr>
          </a:solidFill>
        </p:spPr>
        <p:txBody>
          <a:bodyPr wrap="square" anchor="ctr" anchorCtr="0">
            <a:noAutofit/>
          </a:bodyPr>
          <a:lstStyle/>
          <a:p>
            <a:pPr algn="ctr"/>
            <a:r>
              <a:rPr lang="pl-PL" sz="1000" b="1">
                <a:latin typeface="Arial Narrow" panose="020B0606020202030204" pitchFamily="34" charset="0"/>
              </a:rPr>
              <a:t>Pierwsze działania</a:t>
            </a:r>
            <a:endParaRPr lang="pl-PL" sz="1000" b="1" dirty="0">
              <a:latin typeface="Arial Narrow" panose="020B0606020202030204" pitchFamily="34" charset="0"/>
            </a:endParaRPr>
          </a:p>
        </p:txBody>
      </p:sp>
      <p:sp>
        <p:nvSpPr>
          <p:cNvPr id="26" name="Prostokąt 25">
            <a:extLst>
              <a:ext uri="{FF2B5EF4-FFF2-40B4-BE49-F238E27FC236}">
                <a16:creationId xmlns:a16="http://schemas.microsoft.com/office/drawing/2014/main" id="{167FD838-9336-464A-9391-BA54B50657F5}"/>
              </a:ext>
            </a:extLst>
          </p:cNvPr>
          <p:cNvSpPr/>
          <p:nvPr/>
        </p:nvSpPr>
        <p:spPr>
          <a:xfrm>
            <a:off x="414547" y="2837916"/>
            <a:ext cx="915946" cy="2925709"/>
          </a:xfrm>
          <a:prstGeom prst="rect">
            <a:avLst/>
          </a:prstGeom>
          <a:solidFill>
            <a:schemeClr val="bg1">
              <a:lumMod val="85000"/>
            </a:schemeClr>
          </a:solidFill>
        </p:spPr>
        <p:txBody>
          <a:bodyPr wrap="square" anchor="ctr" anchorCtr="0">
            <a:noAutofit/>
          </a:bodyPr>
          <a:lstStyle/>
          <a:p>
            <a:pPr algn="ctr"/>
            <a:r>
              <a:rPr lang="pl-PL" sz="1000" b="1">
                <a:latin typeface="Arial Narrow" panose="020B0606020202030204" pitchFamily="34" charset="0"/>
              </a:rPr>
              <a:t>Uzasadnienie</a:t>
            </a:r>
            <a:endParaRPr lang="pl-PL" sz="1000" b="1" dirty="0">
              <a:latin typeface="Arial Narrow" panose="020B0606020202030204" pitchFamily="34" charset="0"/>
            </a:endParaRPr>
          </a:p>
        </p:txBody>
      </p:sp>
      <p:sp>
        <p:nvSpPr>
          <p:cNvPr id="28" name="Google Shape;265;p47">
            <a:extLst>
              <a:ext uri="{FF2B5EF4-FFF2-40B4-BE49-F238E27FC236}">
                <a16:creationId xmlns:a16="http://schemas.microsoft.com/office/drawing/2014/main" id="{46870DD1-0110-416C-8B7E-24736AC52855}"/>
              </a:ext>
            </a:extLst>
          </p:cNvPr>
          <p:cNvSpPr/>
          <p:nvPr/>
        </p:nvSpPr>
        <p:spPr>
          <a:xfrm>
            <a:off x="9448108" y="333869"/>
            <a:ext cx="2445314" cy="334733"/>
          </a:xfrm>
          <a:prstGeom prst="rect">
            <a:avLst/>
          </a:prstGeom>
          <a:solidFill>
            <a:srgbClr val="FFC000"/>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l-PL" sz="1000" b="1">
                <a:solidFill>
                  <a:schemeClr val="bg1"/>
                </a:solidFill>
                <a:latin typeface="Arial Narrow" panose="020B0606020202030204" pitchFamily="34" charset="0"/>
                <a:ea typeface="Arial Narrow"/>
                <a:cs typeface="Arial Narrow"/>
                <a:sym typeface="Arial Narrow"/>
              </a:rPr>
              <a:t>DALSZE PRACE</a:t>
            </a:r>
            <a:endParaRPr sz="1000" b="1" u="none" strike="noStrike" cap="none">
              <a:solidFill>
                <a:schemeClr val="bg1"/>
              </a:solidFill>
              <a:latin typeface="Arial Narrow" panose="020B0606020202030204" pitchFamily="34" charset="0"/>
              <a:ea typeface="Arial Narrow"/>
              <a:cs typeface="Arial Narrow"/>
              <a:sym typeface="Arial Narrow"/>
            </a:endParaRPr>
          </a:p>
        </p:txBody>
      </p:sp>
      <p:sp>
        <p:nvSpPr>
          <p:cNvPr id="29" name="pole tekstowe 28">
            <a:extLst>
              <a:ext uri="{FF2B5EF4-FFF2-40B4-BE49-F238E27FC236}">
                <a16:creationId xmlns:a16="http://schemas.microsoft.com/office/drawing/2014/main" id="{ECBCE8EC-40C8-41EC-917F-640621D9BD91}"/>
              </a:ext>
            </a:extLst>
          </p:cNvPr>
          <p:cNvSpPr txBox="1"/>
          <p:nvPr/>
        </p:nvSpPr>
        <p:spPr>
          <a:xfrm>
            <a:off x="4969681" y="6434344"/>
            <a:ext cx="2974479" cy="338554"/>
          </a:xfrm>
          <a:prstGeom prst="rect">
            <a:avLst/>
          </a:prstGeom>
          <a:noFill/>
        </p:spPr>
        <p:txBody>
          <a:bodyPr wrap="square">
            <a:spAutoFit/>
          </a:bodyPr>
          <a:lstStyle/>
          <a:p>
            <a:pPr algn="ctr"/>
            <a:r>
              <a:rPr lang="pl-PL" sz="1600" b="1">
                <a:latin typeface="Arial Narrow" panose="020B0606020202030204" pitchFamily="34" charset="0"/>
              </a:rPr>
              <a:t>FINANSOWANIE</a:t>
            </a:r>
            <a:endParaRPr lang="pl-PL" sz="1600"/>
          </a:p>
        </p:txBody>
      </p:sp>
      <p:cxnSp>
        <p:nvCxnSpPr>
          <p:cNvPr id="30" name="Łącznik prosty 29">
            <a:extLst>
              <a:ext uri="{FF2B5EF4-FFF2-40B4-BE49-F238E27FC236}">
                <a16:creationId xmlns:a16="http://schemas.microsoft.com/office/drawing/2014/main" id="{318CFE2C-1960-4784-AF0B-E309D53CD35D}"/>
              </a:ext>
            </a:extLst>
          </p:cNvPr>
          <p:cNvCxnSpPr>
            <a:cxnSpLocks/>
          </p:cNvCxnSpPr>
          <p:nvPr/>
        </p:nvCxnSpPr>
        <p:spPr>
          <a:xfrm>
            <a:off x="1418254" y="6356763"/>
            <a:ext cx="1014985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2" name="Owal 31">
            <a:extLst>
              <a:ext uri="{FF2B5EF4-FFF2-40B4-BE49-F238E27FC236}">
                <a16:creationId xmlns:a16="http://schemas.microsoft.com/office/drawing/2014/main" id="{987DE021-5F22-42B3-8226-547C02B747E1}"/>
              </a:ext>
            </a:extLst>
          </p:cNvPr>
          <p:cNvSpPr/>
          <p:nvPr/>
        </p:nvSpPr>
        <p:spPr>
          <a:xfrm>
            <a:off x="5329184" y="6404645"/>
            <a:ext cx="368253" cy="36825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latin typeface="Arial Narrow" panose="020B0606020202030204" pitchFamily="34" charset="0"/>
              </a:rPr>
              <a:t>4</a:t>
            </a:r>
            <a:endParaRPr lang="pl-PL" dirty="0">
              <a:latin typeface="Arial Narrow" panose="020B0606020202030204" pitchFamily="34" charset="0"/>
            </a:endParaRPr>
          </a:p>
        </p:txBody>
      </p:sp>
    </p:spTree>
    <p:extLst>
      <p:ext uri="{BB962C8B-B14F-4D97-AF65-F5344CB8AC3E}">
        <p14:creationId xmlns:p14="http://schemas.microsoft.com/office/powerpoint/2010/main" val="3464739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g90699e1b16_0_193"/>
          <p:cNvSpPr txBox="1"/>
          <p:nvPr/>
        </p:nvSpPr>
        <p:spPr>
          <a:xfrm>
            <a:off x="298578" y="205273"/>
            <a:ext cx="112806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l-PL" sz="2400" b="1">
                <a:solidFill>
                  <a:schemeClr val="dk1"/>
                </a:solidFill>
                <a:latin typeface="Arial Narrow"/>
                <a:sym typeface="Arial Narrow"/>
              </a:rPr>
              <a:t>Grupa inicjatorów Pomorskiej Agendy Badawczej Morskich Farm Wiatrowych</a:t>
            </a:r>
            <a:endParaRPr/>
          </a:p>
          <a:p>
            <a:pPr marL="0" marR="0" lvl="0" indent="0" algn="l" rtl="0">
              <a:spcBef>
                <a:spcPts val="0"/>
              </a:spcBef>
              <a:spcAft>
                <a:spcPts val="0"/>
              </a:spcAft>
              <a:buNone/>
            </a:pPr>
            <a:r>
              <a:rPr lang="pl-PL" sz="2000">
                <a:solidFill>
                  <a:schemeClr val="dk1"/>
                </a:solidFill>
                <a:latin typeface="Arial Narrow"/>
                <a:sym typeface="Arial Narrow"/>
              </a:rPr>
              <a:t>Projekt jest wspólną inicjatywą najważniejszych ośrodków badawczo-rozwojowych województwa pomorskiego</a:t>
            </a:r>
            <a:endParaRPr lang="pl-PL" sz="2000"/>
          </a:p>
        </p:txBody>
      </p:sp>
      <p:sp>
        <p:nvSpPr>
          <p:cNvPr id="115" name="Google Shape;115;g90699e1b16_0_19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pl-PL"/>
              <a:t>14</a:t>
            </a:fld>
            <a:endParaRPr/>
          </a:p>
        </p:txBody>
      </p:sp>
      <p:sp>
        <p:nvSpPr>
          <p:cNvPr id="10" name="Google Shape;174;p43">
            <a:extLst>
              <a:ext uri="{FF2B5EF4-FFF2-40B4-BE49-F238E27FC236}">
                <a16:creationId xmlns:a16="http://schemas.microsoft.com/office/drawing/2014/main" id="{3D119B99-1062-43F8-84D8-DFA918221A69}"/>
              </a:ext>
            </a:extLst>
          </p:cNvPr>
          <p:cNvSpPr/>
          <p:nvPr/>
        </p:nvSpPr>
        <p:spPr>
          <a:xfrm>
            <a:off x="407987" y="5393910"/>
            <a:ext cx="11361225" cy="586753"/>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a:buClr>
                <a:srgbClr val="000000"/>
              </a:buClr>
              <a:buSzPts val="1500"/>
            </a:pPr>
            <a:r>
              <a:rPr lang="pl-PL" b="1">
                <a:solidFill>
                  <a:srgbClr val="000000"/>
                </a:solidFill>
                <a:latin typeface="Arial Narrow" panose="020B0606020202030204" pitchFamily="34" charset="0"/>
              </a:rPr>
              <a:t>Inicjatywa, zestawienie metodologiczne i przygotowanie dokumentu: Maciej Mierzwiński, Ewa Małek-Laska, Krzysztof Tomaszewski </a:t>
            </a:r>
            <a:r>
              <a:rPr lang="pl-PL" b="1" i="1">
                <a:solidFill>
                  <a:srgbClr val="000000"/>
                </a:solidFill>
                <a:latin typeface="Arial Narrow" panose="020B0606020202030204" pitchFamily="34" charset="0"/>
              </a:rPr>
              <a:t>CEE Energy Group / Fundacja Innowacyjnego Przemysłu Morskiego</a:t>
            </a:r>
            <a:endParaRPr b="1" i="1">
              <a:solidFill>
                <a:srgbClr val="000000"/>
              </a:solidFill>
              <a:latin typeface="Arial Narrow" panose="020B0606020202030204" pitchFamily="34" charset="0"/>
            </a:endParaRPr>
          </a:p>
        </p:txBody>
      </p:sp>
      <p:pic>
        <p:nvPicPr>
          <p:cNvPr id="11" name="Grafika 78">
            <a:extLst>
              <a:ext uri="{FF2B5EF4-FFF2-40B4-BE49-F238E27FC236}">
                <a16:creationId xmlns:a16="http://schemas.microsoft.com/office/drawing/2014/main" id="{C06A9ED6-EE8C-4BBA-9392-64EFEAC23C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7988" y="1319208"/>
            <a:ext cx="3491502" cy="769500"/>
          </a:xfrm>
          <a:prstGeom prst="rect">
            <a:avLst/>
          </a:prstGeom>
        </p:spPr>
      </p:pic>
      <p:pic>
        <p:nvPicPr>
          <p:cNvPr id="12" name="image.png" descr="image.png">
            <a:extLst>
              <a:ext uri="{FF2B5EF4-FFF2-40B4-BE49-F238E27FC236}">
                <a16:creationId xmlns:a16="http://schemas.microsoft.com/office/drawing/2014/main" id="{A3874DDA-B40A-40FF-A521-1A746D58FE71}"/>
              </a:ext>
            </a:extLst>
          </p:cNvPr>
          <p:cNvPicPr>
            <a:picLocks noChangeAspect="1"/>
          </p:cNvPicPr>
          <p:nvPr/>
        </p:nvPicPr>
        <p:blipFill>
          <a:blip r:embed="rId4"/>
          <a:stretch>
            <a:fillRect/>
          </a:stretch>
        </p:blipFill>
        <p:spPr>
          <a:xfrm>
            <a:off x="3381778" y="2719901"/>
            <a:ext cx="1813995" cy="597047"/>
          </a:xfrm>
          <a:prstGeom prst="rect">
            <a:avLst/>
          </a:prstGeom>
          <a:ln w="12700">
            <a:miter lim="400000"/>
          </a:ln>
        </p:spPr>
      </p:pic>
      <p:pic>
        <p:nvPicPr>
          <p:cNvPr id="3" name="Obraz 2">
            <a:extLst>
              <a:ext uri="{FF2B5EF4-FFF2-40B4-BE49-F238E27FC236}">
                <a16:creationId xmlns:a16="http://schemas.microsoft.com/office/drawing/2014/main" id="{5BE20468-CB4F-4F9E-9D62-62AA318401D3}"/>
              </a:ext>
            </a:extLst>
          </p:cNvPr>
          <p:cNvPicPr>
            <a:picLocks noChangeAspect="1"/>
          </p:cNvPicPr>
          <p:nvPr/>
        </p:nvPicPr>
        <p:blipFill>
          <a:blip r:embed="rId5"/>
          <a:stretch>
            <a:fillRect/>
          </a:stretch>
        </p:blipFill>
        <p:spPr>
          <a:xfrm>
            <a:off x="1992561" y="2482161"/>
            <a:ext cx="1218130" cy="956489"/>
          </a:xfrm>
          <a:prstGeom prst="rect">
            <a:avLst/>
          </a:prstGeom>
        </p:spPr>
      </p:pic>
      <p:pic>
        <p:nvPicPr>
          <p:cNvPr id="15" name="Obraz 17" descr="loga_imp.png">
            <a:extLst>
              <a:ext uri="{FF2B5EF4-FFF2-40B4-BE49-F238E27FC236}">
                <a16:creationId xmlns:a16="http://schemas.microsoft.com/office/drawing/2014/main" id="{59C2C9D0-B502-487F-9B5F-F9EF88D7111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7988" y="3548271"/>
            <a:ext cx="1041306" cy="76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6">
            <a:extLst>
              <a:ext uri="{FF2B5EF4-FFF2-40B4-BE49-F238E27FC236}">
                <a16:creationId xmlns:a16="http://schemas.microsoft.com/office/drawing/2014/main" id="{E0C088EA-417B-49BA-8043-1F18A80F2E5F}"/>
              </a:ext>
            </a:extLst>
          </p:cNvPr>
          <p:cNvPicPr>
            <a:picLocks noChangeAspect="1"/>
          </p:cNvPicPr>
          <p:nvPr/>
        </p:nvPicPr>
        <p:blipFill>
          <a:blip r:embed="rId7"/>
          <a:stretch>
            <a:fillRect/>
          </a:stretch>
        </p:blipFill>
        <p:spPr>
          <a:xfrm>
            <a:off x="4046439" y="1231985"/>
            <a:ext cx="2132562" cy="856723"/>
          </a:xfrm>
          <a:prstGeom prst="rect">
            <a:avLst/>
          </a:prstGeom>
        </p:spPr>
      </p:pic>
      <p:pic>
        <p:nvPicPr>
          <p:cNvPr id="1026" name="Picture 2" descr="Strona główna | Politechnika Gdańska">
            <a:extLst>
              <a:ext uri="{FF2B5EF4-FFF2-40B4-BE49-F238E27FC236}">
                <a16:creationId xmlns:a16="http://schemas.microsoft.com/office/drawing/2014/main" id="{88F707EB-96DF-439F-B01D-6B4D7DCDA5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682" y="2511666"/>
            <a:ext cx="1266825" cy="904875"/>
          </a:xfrm>
          <a:prstGeom prst="rect">
            <a:avLst/>
          </a:prstGeom>
          <a:noFill/>
          <a:extLst>
            <a:ext uri="{909E8E84-426E-40DD-AFC4-6F175D3DCCD1}">
              <a14:hiddenFill xmlns:a14="http://schemas.microsoft.com/office/drawing/2010/main">
                <a:solidFill>
                  <a:srgbClr val="FFFFFF"/>
                </a:solidFill>
              </a14:hiddenFill>
            </a:ext>
          </a:extLst>
        </p:spPr>
      </p:pic>
      <p:pic>
        <p:nvPicPr>
          <p:cNvPr id="14" name="Obraz 13">
            <a:extLst>
              <a:ext uri="{FF2B5EF4-FFF2-40B4-BE49-F238E27FC236}">
                <a16:creationId xmlns:a16="http://schemas.microsoft.com/office/drawing/2014/main" id="{7F74EFBC-C710-4156-8658-D72963F855DA}"/>
              </a:ext>
            </a:extLst>
          </p:cNvPr>
          <p:cNvPicPr>
            <a:picLocks noChangeAspect="1"/>
          </p:cNvPicPr>
          <p:nvPr/>
        </p:nvPicPr>
        <p:blipFill>
          <a:blip r:embed="rId9"/>
          <a:stretch>
            <a:fillRect/>
          </a:stretch>
        </p:blipFill>
        <p:spPr>
          <a:xfrm>
            <a:off x="5326023" y="2350122"/>
            <a:ext cx="1473731" cy="1217813"/>
          </a:xfrm>
          <a:prstGeom prst="rect">
            <a:avLst/>
          </a:prstGeom>
        </p:spPr>
      </p:pic>
      <p:sp>
        <p:nvSpPr>
          <p:cNvPr id="16" name="Google Shape;174;p43">
            <a:extLst>
              <a:ext uri="{FF2B5EF4-FFF2-40B4-BE49-F238E27FC236}">
                <a16:creationId xmlns:a16="http://schemas.microsoft.com/office/drawing/2014/main" id="{730813F5-8A38-45F1-9D30-C69B19138B0C}"/>
              </a:ext>
            </a:extLst>
          </p:cNvPr>
          <p:cNvSpPr/>
          <p:nvPr/>
        </p:nvSpPr>
        <p:spPr>
          <a:xfrm>
            <a:off x="407988" y="6125853"/>
            <a:ext cx="11361224" cy="586753"/>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a:buClr>
                <a:srgbClr val="000000"/>
              </a:buClr>
              <a:buSzPts val="1500"/>
            </a:pPr>
            <a:r>
              <a:rPr lang="pl-PL" b="1" i="1">
                <a:latin typeface="Arial Narrow" panose="020B0606020202030204" pitchFamily="34" charset="0"/>
              </a:rPr>
              <a:t>Współpraca: Wiesław Ostachowicz, Ireneusz Czarnowski, Leszek Wilczyński, Łukasz Kulas, Jarosław Parzuchowski, Jarosław Kumięga, Łukasz Dąbrowski, Bogna Lesner, Maria Olszewska, Martyna Rompa, Sabina Woch.</a:t>
            </a:r>
            <a:endParaRPr b="1" i="1">
              <a:solidFill>
                <a:srgbClr val="000000"/>
              </a:solidFill>
              <a:latin typeface="Arial Narrow" panose="020B0606020202030204" pitchFamily="34" charset="0"/>
            </a:endParaRPr>
          </a:p>
        </p:txBody>
      </p:sp>
      <p:sp>
        <p:nvSpPr>
          <p:cNvPr id="18" name="Google Shape;174;p43">
            <a:extLst>
              <a:ext uri="{FF2B5EF4-FFF2-40B4-BE49-F238E27FC236}">
                <a16:creationId xmlns:a16="http://schemas.microsoft.com/office/drawing/2014/main" id="{AD45221F-4CBB-4E92-9B35-DFEE4C1AA0C0}"/>
              </a:ext>
            </a:extLst>
          </p:cNvPr>
          <p:cNvSpPr/>
          <p:nvPr/>
        </p:nvSpPr>
        <p:spPr>
          <a:xfrm>
            <a:off x="396923" y="4706183"/>
            <a:ext cx="11372290" cy="586753"/>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a:buClr>
                <a:srgbClr val="000000"/>
              </a:buClr>
              <a:buSzPts val="1500"/>
            </a:pPr>
            <a:r>
              <a:rPr lang="pl-PL" b="1">
                <a:solidFill>
                  <a:srgbClr val="000000"/>
                </a:solidFill>
                <a:latin typeface="Arial Narrow" panose="020B0606020202030204" pitchFamily="34" charset="0"/>
              </a:rPr>
              <a:t>Kierownictwo przygotowania: Karolina Lipińska (Urząd Marszałkowski Województwa Pomorskiego, Zastępca Dyrektora Departamentu Rozwoju Regionalnego) </a:t>
            </a:r>
            <a:endParaRPr b="1" i="1">
              <a:solidFill>
                <a:srgbClr val="000000"/>
              </a:solidFill>
              <a:latin typeface="Arial Narrow" panose="020B0606020202030204" pitchFamily="34" charset="0"/>
            </a:endParaRPr>
          </a:p>
        </p:txBody>
      </p:sp>
      <p:pic>
        <p:nvPicPr>
          <p:cNvPr id="19" name="Picture 2" descr="CEE Energy Group">
            <a:extLst>
              <a:ext uri="{FF2B5EF4-FFF2-40B4-BE49-F238E27FC236}">
                <a16:creationId xmlns:a16="http://schemas.microsoft.com/office/drawing/2014/main" id="{C6ECDF91-2BD5-40DD-8410-C3DB432AA8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26022" y="3531424"/>
            <a:ext cx="1473731" cy="791738"/>
          </a:xfrm>
          <a:prstGeom prst="rect">
            <a:avLst/>
          </a:prstGeom>
          <a:noFill/>
          <a:extLst>
            <a:ext uri="{909E8E84-426E-40DD-AFC4-6F175D3DCCD1}">
              <a14:hiddenFill xmlns:a14="http://schemas.microsoft.com/office/drawing/2010/main">
                <a:solidFill>
                  <a:srgbClr val="FFFFFF"/>
                </a:solidFill>
              </a14:hiddenFill>
            </a:ext>
          </a:extLst>
        </p:spPr>
      </p:pic>
      <p:pic>
        <p:nvPicPr>
          <p:cNvPr id="20" name="Obraz 19" descr="Obraz zawierający tekst&#10;&#10;Opis wygenerowany automatycznie">
            <a:extLst>
              <a:ext uri="{FF2B5EF4-FFF2-40B4-BE49-F238E27FC236}">
                <a16:creationId xmlns:a16="http://schemas.microsoft.com/office/drawing/2014/main" id="{2ED45AB3-5519-438F-A0A1-F22271F0FB3E}"/>
              </a:ext>
            </a:extLst>
          </p:cNvPr>
          <p:cNvPicPr>
            <a:picLocks noChangeAspect="1"/>
          </p:cNvPicPr>
          <p:nvPr/>
        </p:nvPicPr>
        <p:blipFill>
          <a:blip r:embed="rId11"/>
          <a:stretch>
            <a:fillRect/>
          </a:stretch>
        </p:blipFill>
        <p:spPr>
          <a:xfrm>
            <a:off x="1872993" y="3470761"/>
            <a:ext cx="814903" cy="938373"/>
          </a:xfrm>
          <a:prstGeom prst="rect">
            <a:avLst/>
          </a:prstGeom>
        </p:spPr>
      </p:pic>
      <p:pic>
        <p:nvPicPr>
          <p:cNvPr id="21" name="Obraz 20">
            <a:extLst>
              <a:ext uri="{FF2B5EF4-FFF2-40B4-BE49-F238E27FC236}">
                <a16:creationId xmlns:a16="http://schemas.microsoft.com/office/drawing/2014/main" id="{2502B920-066F-4A21-AB84-1CDAD36857A6}"/>
              </a:ext>
            </a:extLst>
          </p:cNvPr>
          <p:cNvPicPr>
            <a:picLocks noChangeAspect="1"/>
          </p:cNvPicPr>
          <p:nvPr/>
        </p:nvPicPr>
        <p:blipFill>
          <a:blip r:embed="rId12"/>
          <a:stretch>
            <a:fillRect/>
          </a:stretch>
        </p:blipFill>
        <p:spPr>
          <a:xfrm>
            <a:off x="3018394" y="3617044"/>
            <a:ext cx="1715786" cy="701913"/>
          </a:xfrm>
          <a:prstGeom prst="rect">
            <a:avLst/>
          </a:prstGeom>
        </p:spPr>
      </p:pic>
    </p:spTree>
    <p:extLst>
      <p:ext uri="{BB962C8B-B14F-4D97-AF65-F5344CB8AC3E}">
        <p14:creationId xmlns:p14="http://schemas.microsoft.com/office/powerpoint/2010/main" val="3262499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g90699e1b16_0_193"/>
          <p:cNvSpPr txBox="1"/>
          <p:nvPr/>
        </p:nvSpPr>
        <p:spPr>
          <a:xfrm>
            <a:off x="298578" y="205273"/>
            <a:ext cx="112806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l-PL" sz="2400" b="1">
                <a:solidFill>
                  <a:schemeClr val="dk1"/>
                </a:solidFill>
                <a:latin typeface="Arial Narrow"/>
                <a:sym typeface="Arial Narrow"/>
              </a:rPr>
              <a:t>Grupa inicjatorów Pomorskiej Agendy Badawczej Morskich Farm Wiatrowych</a:t>
            </a:r>
            <a:endParaRPr/>
          </a:p>
          <a:p>
            <a:pPr marL="0" marR="0" lvl="0" indent="0" algn="l" rtl="0">
              <a:spcBef>
                <a:spcPts val="0"/>
              </a:spcBef>
              <a:spcAft>
                <a:spcPts val="0"/>
              </a:spcAft>
              <a:buNone/>
            </a:pPr>
            <a:r>
              <a:rPr lang="pl-PL" sz="2000">
                <a:solidFill>
                  <a:schemeClr val="dk1"/>
                </a:solidFill>
                <a:latin typeface="Arial Narrow"/>
                <a:sym typeface="Arial Narrow"/>
              </a:rPr>
              <a:t>Projekt jest wspólną inicjatywą najważniejszych ośrodków badawczo-rozwojowych województwa pomorskiego</a:t>
            </a:r>
            <a:endParaRPr lang="pl-PL" sz="2000"/>
          </a:p>
        </p:txBody>
      </p:sp>
      <p:sp>
        <p:nvSpPr>
          <p:cNvPr id="115" name="Google Shape;115;g90699e1b16_0_19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pl-PL"/>
              <a:t>2</a:t>
            </a:fld>
            <a:endParaRPr/>
          </a:p>
        </p:txBody>
      </p:sp>
      <p:sp>
        <p:nvSpPr>
          <p:cNvPr id="10" name="Google Shape;174;p43">
            <a:extLst>
              <a:ext uri="{FF2B5EF4-FFF2-40B4-BE49-F238E27FC236}">
                <a16:creationId xmlns:a16="http://schemas.microsoft.com/office/drawing/2014/main" id="{3D119B99-1062-43F8-84D8-DFA918221A69}"/>
              </a:ext>
            </a:extLst>
          </p:cNvPr>
          <p:cNvSpPr/>
          <p:nvPr/>
        </p:nvSpPr>
        <p:spPr>
          <a:xfrm>
            <a:off x="407987" y="5393910"/>
            <a:ext cx="11361225" cy="586753"/>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a:buClr>
                <a:srgbClr val="000000"/>
              </a:buClr>
              <a:buSzPts val="1500"/>
            </a:pPr>
            <a:r>
              <a:rPr lang="pl-PL" b="1">
                <a:solidFill>
                  <a:srgbClr val="000000"/>
                </a:solidFill>
                <a:latin typeface="Arial Narrow" panose="020B0606020202030204" pitchFamily="34" charset="0"/>
              </a:rPr>
              <a:t>Inicjatywa, zestawienie metodologiczne i przygotowanie dokumentu: Maciej Mierzwiński, Ewa Małek-Laska, Krzysztof Tomaszewski </a:t>
            </a:r>
            <a:r>
              <a:rPr lang="pl-PL" b="1" i="1">
                <a:solidFill>
                  <a:srgbClr val="000000"/>
                </a:solidFill>
                <a:latin typeface="Arial Narrow" panose="020B0606020202030204" pitchFamily="34" charset="0"/>
              </a:rPr>
              <a:t>CEE Energy Group / Fundacja Innowacyjnego Przemysłu Morskiego</a:t>
            </a:r>
            <a:endParaRPr b="1" i="1">
              <a:solidFill>
                <a:srgbClr val="000000"/>
              </a:solidFill>
              <a:latin typeface="Arial Narrow" panose="020B0606020202030204" pitchFamily="34" charset="0"/>
            </a:endParaRPr>
          </a:p>
        </p:txBody>
      </p:sp>
      <p:pic>
        <p:nvPicPr>
          <p:cNvPr id="11" name="Grafika 78">
            <a:extLst>
              <a:ext uri="{FF2B5EF4-FFF2-40B4-BE49-F238E27FC236}">
                <a16:creationId xmlns:a16="http://schemas.microsoft.com/office/drawing/2014/main" id="{C06A9ED6-EE8C-4BBA-9392-64EFEAC23C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7988" y="1319208"/>
            <a:ext cx="3491502" cy="769500"/>
          </a:xfrm>
          <a:prstGeom prst="rect">
            <a:avLst/>
          </a:prstGeom>
        </p:spPr>
      </p:pic>
      <p:pic>
        <p:nvPicPr>
          <p:cNvPr id="12" name="image.png" descr="image.png">
            <a:extLst>
              <a:ext uri="{FF2B5EF4-FFF2-40B4-BE49-F238E27FC236}">
                <a16:creationId xmlns:a16="http://schemas.microsoft.com/office/drawing/2014/main" id="{A3874DDA-B40A-40FF-A521-1A746D58FE71}"/>
              </a:ext>
            </a:extLst>
          </p:cNvPr>
          <p:cNvPicPr>
            <a:picLocks noChangeAspect="1"/>
          </p:cNvPicPr>
          <p:nvPr/>
        </p:nvPicPr>
        <p:blipFill>
          <a:blip r:embed="rId4"/>
          <a:stretch>
            <a:fillRect/>
          </a:stretch>
        </p:blipFill>
        <p:spPr>
          <a:xfrm>
            <a:off x="3381778" y="2719901"/>
            <a:ext cx="1813995" cy="597047"/>
          </a:xfrm>
          <a:prstGeom prst="rect">
            <a:avLst/>
          </a:prstGeom>
          <a:ln w="12700">
            <a:miter lim="400000"/>
          </a:ln>
        </p:spPr>
      </p:pic>
      <p:pic>
        <p:nvPicPr>
          <p:cNvPr id="3" name="Obraz 2">
            <a:extLst>
              <a:ext uri="{FF2B5EF4-FFF2-40B4-BE49-F238E27FC236}">
                <a16:creationId xmlns:a16="http://schemas.microsoft.com/office/drawing/2014/main" id="{5BE20468-CB4F-4F9E-9D62-62AA318401D3}"/>
              </a:ext>
            </a:extLst>
          </p:cNvPr>
          <p:cNvPicPr>
            <a:picLocks noChangeAspect="1"/>
          </p:cNvPicPr>
          <p:nvPr/>
        </p:nvPicPr>
        <p:blipFill>
          <a:blip r:embed="rId5"/>
          <a:stretch>
            <a:fillRect/>
          </a:stretch>
        </p:blipFill>
        <p:spPr>
          <a:xfrm>
            <a:off x="1992561" y="2482161"/>
            <a:ext cx="1218130" cy="956489"/>
          </a:xfrm>
          <a:prstGeom prst="rect">
            <a:avLst/>
          </a:prstGeom>
        </p:spPr>
      </p:pic>
      <p:pic>
        <p:nvPicPr>
          <p:cNvPr id="15" name="Obraz 17" descr="loga_imp.png">
            <a:extLst>
              <a:ext uri="{FF2B5EF4-FFF2-40B4-BE49-F238E27FC236}">
                <a16:creationId xmlns:a16="http://schemas.microsoft.com/office/drawing/2014/main" id="{59C2C9D0-B502-487F-9B5F-F9EF88D7111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7988" y="3548271"/>
            <a:ext cx="1041306" cy="76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6">
            <a:extLst>
              <a:ext uri="{FF2B5EF4-FFF2-40B4-BE49-F238E27FC236}">
                <a16:creationId xmlns:a16="http://schemas.microsoft.com/office/drawing/2014/main" id="{E0C088EA-417B-49BA-8043-1F18A80F2E5F}"/>
              </a:ext>
            </a:extLst>
          </p:cNvPr>
          <p:cNvPicPr>
            <a:picLocks noChangeAspect="1"/>
          </p:cNvPicPr>
          <p:nvPr/>
        </p:nvPicPr>
        <p:blipFill>
          <a:blip r:embed="rId7"/>
          <a:stretch>
            <a:fillRect/>
          </a:stretch>
        </p:blipFill>
        <p:spPr>
          <a:xfrm>
            <a:off x="4046439" y="1231985"/>
            <a:ext cx="2132562" cy="856723"/>
          </a:xfrm>
          <a:prstGeom prst="rect">
            <a:avLst/>
          </a:prstGeom>
        </p:spPr>
      </p:pic>
      <p:pic>
        <p:nvPicPr>
          <p:cNvPr id="1026" name="Picture 2" descr="Strona główna | Politechnika Gdańska">
            <a:extLst>
              <a:ext uri="{FF2B5EF4-FFF2-40B4-BE49-F238E27FC236}">
                <a16:creationId xmlns:a16="http://schemas.microsoft.com/office/drawing/2014/main" id="{88F707EB-96DF-439F-B01D-6B4D7DCDA5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682" y="2511666"/>
            <a:ext cx="1266825" cy="904875"/>
          </a:xfrm>
          <a:prstGeom prst="rect">
            <a:avLst/>
          </a:prstGeom>
          <a:noFill/>
          <a:extLst>
            <a:ext uri="{909E8E84-426E-40DD-AFC4-6F175D3DCCD1}">
              <a14:hiddenFill xmlns:a14="http://schemas.microsoft.com/office/drawing/2010/main">
                <a:solidFill>
                  <a:srgbClr val="FFFFFF"/>
                </a:solidFill>
              </a14:hiddenFill>
            </a:ext>
          </a:extLst>
        </p:spPr>
      </p:pic>
      <p:pic>
        <p:nvPicPr>
          <p:cNvPr id="14" name="Obraz 13">
            <a:extLst>
              <a:ext uri="{FF2B5EF4-FFF2-40B4-BE49-F238E27FC236}">
                <a16:creationId xmlns:a16="http://schemas.microsoft.com/office/drawing/2014/main" id="{7F74EFBC-C710-4156-8658-D72963F855DA}"/>
              </a:ext>
            </a:extLst>
          </p:cNvPr>
          <p:cNvPicPr>
            <a:picLocks noChangeAspect="1"/>
          </p:cNvPicPr>
          <p:nvPr/>
        </p:nvPicPr>
        <p:blipFill>
          <a:blip r:embed="rId9"/>
          <a:stretch>
            <a:fillRect/>
          </a:stretch>
        </p:blipFill>
        <p:spPr>
          <a:xfrm>
            <a:off x="5326023" y="2350122"/>
            <a:ext cx="1473731" cy="1217813"/>
          </a:xfrm>
          <a:prstGeom prst="rect">
            <a:avLst/>
          </a:prstGeom>
        </p:spPr>
      </p:pic>
      <p:sp>
        <p:nvSpPr>
          <p:cNvPr id="16" name="Google Shape;174;p43">
            <a:extLst>
              <a:ext uri="{FF2B5EF4-FFF2-40B4-BE49-F238E27FC236}">
                <a16:creationId xmlns:a16="http://schemas.microsoft.com/office/drawing/2014/main" id="{730813F5-8A38-45F1-9D30-C69B19138B0C}"/>
              </a:ext>
            </a:extLst>
          </p:cNvPr>
          <p:cNvSpPr/>
          <p:nvPr/>
        </p:nvSpPr>
        <p:spPr>
          <a:xfrm>
            <a:off x="407988" y="6125853"/>
            <a:ext cx="11361224" cy="586753"/>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a:buClr>
                <a:srgbClr val="000000"/>
              </a:buClr>
              <a:buSzPts val="1500"/>
            </a:pPr>
            <a:r>
              <a:rPr lang="pl-PL" b="1" i="1">
                <a:latin typeface="Arial Narrow" panose="020B0606020202030204" pitchFamily="34" charset="0"/>
              </a:rPr>
              <a:t>Współpraca: Wiesław Ostachowicz, Ireneusz Czarnowski, Leszek Wilczyński, Łukasz Kulas, Jarosław Parzuchowski, Jarosław Kumięga, Łukasz Dąbrowski, Bogna Lesner, Maria Olszewska, Martyna Rompa, Sabina Woch.</a:t>
            </a:r>
            <a:endParaRPr b="1" i="1">
              <a:solidFill>
                <a:srgbClr val="000000"/>
              </a:solidFill>
              <a:latin typeface="Arial Narrow" panose="020B0606020202030204" pitchFamily="34" charset="0"/>
            </a:endParaRPr>
          </a:p>
        </p:txBody>
      </p:sp>
      <p:sp>
        <p:nvSpPr>
          <p:cNvPr id="18" name="Google Shape;174;p43">
            <a:extLst>
              <a:ext uri="{FF2B5EF4-FFF2-40B4-BE49-F238E27FC236}">
                <a16:creationId xmlns:a16="http://schemas.microsoft.com/office/drawing/2014/main" id="{AD45221F-4CBB-4E92-9B35-DFEE4C1AA0C0}"/>
              </a:ext>
            </a:extLst>
          </p:cNvPr>
          <p:cNvSpPr/>
          <p:nvPr/>
        </p:nvSpPr>
        <p:spPr>
          <a:xfrm>
            <a:off x="396923" y="4706183"/>
            <a:ext cx="11372290" cy="586753"/>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a:buClr>
                <a:srgbClr val="000000"/>
              </a:buClr>
              <a:buSzPts val="1500"/>
            </a:pPr>
            <a:r>
              <a:rPr lang="pl-PL" b="1">
                <a:solidFill>
                  <a:srgbClr val="000000"/>
                </a:solidFill>
                <a:latin typeface="Arial Narrow" panose="020B0606020202030204" pitchFamily="34" charset="0"/>
              </a:rPr>
              <a:t>Kierownictwo przygotowania: Karolina Lipińska (Urząd Marszałkowski Województwa Pomorskiego, Zastępca Dyrektora Departamentu Rozwoju Regionalnego) </a:t>
            </a:r>
            <a:endParaRPr b="1" i="1">
              <a:solidFill>
                <a:srgbClr val="000000"/>
              </a:solidFill>
              <a:latin typeface="Arial Narrow" panose="020B0606020202030204" pitchFamily="34" charset="0"/>
            </a:endParaRPr>
          </a:p>
        </p:txBody>
      </p:sp>
      <p:pic>
        <p:nvPicPr>
          <p:cNvPr id="19" name="Picture 2" descr="CEE Energy Group">
            <a:extLst>
              <a:ext uri="{FF2B5EF4-FFF2-40B4-BE49-F238E27FC236}">
                <a16:creationId xmlns:a16="http://schemas.microsoft.com/office/drawing/2014/main" id="{C6ECDF91-2BD5-40DD-8410-C3DB432AA8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26022" y="3531424"/>
            <a:ext cx="1473731" cy="791738"/>
          </a:xfrm>
          <a:prstGeom prst="rect">
            <a:avLst/>
          </a:prstGeom>
          <a:noFill/>
          <a:extLst>
            <a:ext uri="{909E8E84-426E-40DD-AFC4-6F175D3DCCD1}">
              <a14:hiddenFill xmlns:a14="http://schemas.microsoft.com/office/drawing/2010/main">
                <a:solidFill>
                  <a:srgbClr val="FFFFFF"/>
                </a:solidFill>
              </a14:hiddenFill>
            </a:ext>
          </a:extLst>
        </p:spPr>
      </p:pic>
      <p:pic>
        <p:nvPicPr>
          <p:cNvPr id="20" name="Obraz 19" descr="Obraz zawierający tekst&#10;&#10;Opis wygenerowany automatycznie">
            <a:extLst>
              <a:ext uri="{FF2B5EF4-FFF2-40B4-BE49-F238E27FC236}">
                <a16:creationId xmlns:a16="http://schemas.microsoft.com/office/drawing/2014/main" id="{2ED45AB3-5519-438F-A0A1-F22271F0FB3E}"/>
              </a:ext>
            </a:extLst>
          </p:cNvPr>
          <p:cNvPicPr>
            <a:picLocks noChangeAspect="1"/>
          </p:cNvPicPr>
          <p:nvPr/>
        </p:nvPicPr>
        <p:blipFill>
          <a:blip r:embed="rId11"/>
          <a:stretch>
            <a:fillRect/>
          </a:stretch>
        </p:blipFill>
        <p:spPr>
          <a:xfrm>
            <a:off x="1872993" y="3470761"/>
            <a:ext cx="814903" cy="938373"/>
          </a:xfrm>
          <a:prstGeom prst="rect">
            <a:avLst/>
          </a:prstGeom>
        </p:spPr>
      </p:pic>
      <p:pic>
        <p:nvPicPr>
          <p:cNvPr id="21" name="Obraz 20">
            <a:extLst>
              <a:ext uri="{FF2B5EF4-FFF2-40B4-BE49-F238E27FC236}">
                <a16:creationId xmlns:a16="http://schemas.microsoft.com/office/drawing/2014/main" id="{2502B920-066F-4A21-AB84-1CDAD36857A6}"/>
              </a:ext>
            </a:extLst>
          </p:cNvPr>
          <p:cNvPicPr>
            <a:picLocks noChangeAspect="1"/>
          </p:cNvPicPr>
          <p:nvPr/>
        </p:nvPicPr>
        <p:blipFill>
          <a:blip r:embed="rId12"/>
          <a:stretch>
            <a:fillRect/>
          </a:stretch>
        </p:blipFill>
        <p:spPr>
          <a:xfrm>
            <a:off x="3018394" y="3617044"/>
            <a:ext cx="1715786" cy="701913"/>
          </a:xfrm>
          <a:prstGeom prst="rect">
            <a:avLst/>
          </a:prstGeom>
        </p:spPr>
      </p:pic>
    </p:spTree>
    <p:extLst>
      <p:ext uri="{BB962C8B-B14F-4D97-AF65-F5344CB8AC3E}">
        <p14:creationId xmlns:p14="http://schemas.microsoft.com/office/powerpoint/2010/main" val="17566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90699e1b16_0_193"/>
          <p:cNvSpPr/>
          <p:nvPr/>
        </p:nvSpPr>
        <p:spPr>
          <a:xfrm>
            <a:off x="302130" y="951365"/>
            <a:ext cx="11391600" cy="5507700"/>
          </a:xfrm>
          <a:prstGeom prst="rect">
            <a:avLst/>
          </a:prstGeom>
          <a:noFill/>
          <a:ln>
            <a:noFill/>
          </a:ln>
        </p:spPr>
        <p:txBody>
          <a:bodyPr spcFirstLastPara="1" wrap="square" lIns="91425" tIns="45700" rIns="91425" bIns="45700" anchor="t" anchorCtr="0">
            <a:noAutofit/>
          </a:bodyPr>
          <a:lstStyle/>
          <a:p>
            <a:pPr marL="285750" marR="0" lvl="0" indent="-304800" algn="l" rtl="0">
              <a:lnSpc>
                <a:spcPct val="150000"/>
              </a:lnSpc>
              <a:spcBef>
                <a:spcPts val="0"/>
              </a:spcBef>
              <a:spcAft>
                <a:spcPts val="0"/>
              </a:spcAft>
              <a:buSzPts val="1700"/>
              <a:buFont typeface="Arial Narrow"/>
              <a:buChar char="▪"/>
            </a:pPr>
            <a:r>
              <a:rPr lang="pl-PL" dirty="0">
                <a:solidFill>
                  <a:schemeClr val="dk1"/>
                </a:solidFill>
                <a:latin typeface="Arial Narrow"/>
                <a:ea typeface="Arial Narrow"/>
                <a:cs typeface="Arial Narrow"/>
                <a:sym typeface="Arial Narrow"/>
              </a:rPr>
              <a:t>Pomorska Platforma Wspierania Rozwoju Morskiej Energetyki Wiatrowej na Bałtyku od 2020 roku wspiera </a:t>
            </a:r>
            <a:r>
              <a:rPr lang="pl-PL">
                <a:solidFill>
                  <a:schemeClr val="dk1"/>
                </a:solidFill>
                <a:latin typeface="Arial Narrow"/>
                <a:ea typeface="Arial Narrow"/>
                <a:cs typeface="Arial Narrow"/>
                <a:sym typeface="Arial Narrow"/>
              </a:rPr>
              <a:t>rozwój regionalnego, także polskiego </a:t>
            </a:r>
            <a:r>
              <a:rPr lang="pl-PL" dirty="0">
                <a:solidFill>
                  <a:schemeClr val="dk1"/>
                </a:solidFill>
                <a:latin typeface="Arial Narrow"/>
                <a:ea typeface="Arial Narrow"/>
                <a:cs typeface="Arial Narrow"/>
                <a:sym typeface="Arial Narrow"/>
              </a:rPr>
              <a:t>łańcucha dostaw, innowacyjności i edukacji i bezpieczeństwa realizacji projektów (formalne powołanie Platformy w dniu 25 września 2020 </a:t>
            </a:r>
            <a:r>
              <a:rPr lang="pl-PL">
                <a:solidFill>
                  <a:schemeClr val="dk1"/>
                </a:solidFill>
                <a:latin typeface="Arial Narrow"/>
                <a:ea typeface="Arial Narrow"/>
                <a:cs typeface="Arial Narrow"/>
                <a:sym typeface="Arial Narrow"/>
              </a:rPr>
              <a:t>roku).</a:t>
            </a:r>
            <a:endParaRPr lang="pl-PL" dirty="0">
              <a:solidFill>
                <a:schemeClr val="dk1"/>
              </a:solidFill>
              <a:latin typeface="Arial Narrow"/>
              <a:ea typeface="Arial Narrow"/>
              <a:cs typeface="Arial Narrow"/>
              <a:sym typeface="Arial Narrow"/>
            </a:endParaRPr>
          </a:p>
          <a:p>
            <a:pPr marL="285750" marR="0" lvl="0" indent="-304800" algn="l" rtl="0">
              <a:lnSpc>
                <a:spcPct val="150000"/>
              </a:lnSpc>
              <a:spcBef>
                <a:spcPts val="0"/>
              </a:spcBef>
              <a:spcAft>
                <a:spcPts val="0"/>
              </a:spcAft>
              <a:buSzPts val="1700"/>
              <a:buFont typeface="Arial Narrow"/>
              <a:buChar char="▪"/>
            </a:pPr>
            <a:r>
              <a:rPr lang="pl-PL" dirty="0">
                <a:solidFill>
                  <a:schemeClr val="dk1"/>
                </a:solidFill>
                <a:latin typeface="Arial Narrow"/>
                <a:ea typeface="Arial Narrow"/>
                <a:cs typeface="Arial Narrow"/>
                <a:sym typeface="Arial Narrow"/>
              </a:rPr>
              <a:t>Potencjał mocy zainstalowanej w Polsce do 2040 roku to 10-12GW, w tym do ok. 6-8 GW do roku 2030. Biorąc pod uwagę dynamiczny wzrost cen </a:t>
            </a:r>
            <a:r>
              <a:rPr lang="pl-PL">
                <a:solidFill>
                  <a:schemeClr val="dk1"/>
                </a:solidFill>
                <a:latin typeface="Arial Narrow"/>
                <a:ea typeface="Arial Narrow"/>
                <a:cs typeface="Arial Narrow"/>
                <a:sym typeface="Arial Narrow"/>
              </a:rPr>
              <a:t>uprawnień do emisji CO2</a:t>
            </a:r>
            <a:r>
              <a:rPr lang="pl-PL" dirty="0">
                <a:solidFill>
                  <a:schemeClr val="dk1"/>
                </a:solidFill>
                <a:latin typeface="Arial Narrow"/>
                <a:ea typeface="Arial Narrow"/>
                <a:cs typeface="Arial Narrow"/>
                <a:sym typeface="Arial Narrow"/>
              </a:rPr>
              <a:t>, należy zakładać zwiększającą się przestrzeń do rozwoju morskich farm wiatrowych niż to co obecnie prezentowane w PEP2040.</a:t>
            </a:r>
          </a:p>
          <a:p>
            <a:pPr marL="285750" marR="0" lvl="0" indent="-304800" algn="l" rtl="0">
              <a:lnSpc>
                <a:spcPct val="150000"/>
              </a:lnSpc>
              <a:spcBef>
                <a:spcPts val="0"/>
              </a:spcBef>
              <a:spcAft>
                <a:spcPts val="0"/>
              </a:spcAft>
              <a:buSzPts val="1700"/>
              <a:buFont typeface="Arial Narrow"/>
              <a:buChar char="▪"/>
            </a:pPr>
            <a:r>
              <a:rPr lang="pl-PL" dirty="0">
                <a:solidFill>
                  <a:schemeClr val="dk1"/>
                </a:solidFill>
                <a:latin typeface="Arial Narrow"/>
                <a:ea typeface="Arial Narrow"/>
                <a:cs typeface="Arial Narrow"/>
                <a:sym typeface="Arial Narrow"/>
              </a:rPr>
              <a:t>Rynek pakietów wchodzących w skład kosztu morskiej farmy wiatrowej jest aktualnie w okresie rozwoju. Nadal istnieje możliwość </a:t>
            </a:r>
            <a:r>
              <a:rPr lang="pl-PL">
                <a:solidFill>
                  <a:schemeClr val="dk1"/>
                </a:solidFill>
                <a:latin typeface="Arial Narrow"/>
                <a:ea typeface="Arial Narrow"/>
                <a:cs typeface="Arial Narrow"/>
                <a:sym typeface="Arial Narrow"/>
              </a:rPr>
              <a:t>dalszej obniżenia kosztów, poprawy efektywności </a:t>
            </a:r>
            <a:r>
              <a:rPr lang="pl-PL" dirty="0">
                <a:solidFill>
                  <a:schemeClr val="dk1"/>
                </a:solidFill>
                <a:latin typeface="Arial Narrow"/>
                <a:ea typeface="Arial Narrow"/>
                <a:cs typeface="Arial Narrow"/>
                <a:sym typeface="Arial Narrow"/>
              </a:rPr>
              <a:t>i skalowalności łańcucha dostaw. Jest to szansa na wejście dla nowych podmiotów.</a:t>
            </a:r>
          </a:p>
          <a:p>
            <a:pPr marL="285750" marR="0" lvl="0" indent="-304800" algn="l" rtl="0">
              <a:lnSpc>
                <a:spcPct val="150000"/>
              </a:lnSpc>
              <a:spcBef>
                <a:spcPts val="0"/>
              </a:spcBef>
              <a:spcAft>
                <a:spcPts val="0"/>
              </a:spcAft>
              <a:buSzPts val="1700"/>
              <a:buFont typeface="Arial Narrow"/>
              <a:buChar char="▪"/>
            </a:pPr>
            <a:r>
              <a:rPr lang="pl-PL" dirty="0">
                <a:solidFill>
                  <a:schemeClr val="dk1"/>
                </a:solidFill>
                <a:latin typeface="Arial Narrow"/>
                <a:ea typeface="Arial Narrow"/>
                <a:cs typeface="Arial Narrow"/>
                <a:sym typeface="Arial Narrow"/>
              </a:rPr>
              <a:t>Ustawa o wspieraniu morskich farm wiatrowych stawia oczekiwanie </a:t>
            </a:r>
            <a:r>
              <a:rPr lang="pl-PL" i="1" dirty="0" err="1">
                <a:solidFill>
                  <a:schemeClr val="dk1"/>
                </a:solidFill>
                <a:latin typeface="Arial Narrow"/>
                <a:ea typeface="Arial Narrow"/>
                <a:cs typeface="Arial Narrow"/>
                <a:sym typeface="Arial Narrow"/>
              </a:rPr>
              <a:t>local</a:t>
            </a:r>
            <a:r>
              <a:rPr lang="pl-PL" i="1" dirty="0">
                <a:solidFill>
                  <a:schemeClr val="dk1"/>
                </a:solidFill>
                <a:latin typeface="Arial Narrow"/>
                <a:ea typeface="Arial Narrow"/>
                <a:cs typeface="Arial Narrow"/>
                <a:sym typeface="Arial Narrow"/>
              </a:rPr>
              <a:t> </a:t>
            </a:r>
            <a:r>
              <a:rPr lang="pl-PL" i="1" dirty="0" err="1">
                <a:solidFill>
                  <a:schemeClr val="dk1"/>
                </a:solidFill>
                <a:latin typeface="Arial Narrow"/>
                <a:ea typeface="Arial Narrow"/>
                <a:cs typeface="Arial Narrow"/>
                <a:sym typeface="Arial Narrow"/>
              </a:rPr>
              <a:t>content</a:t>
            </a:r>
            <a:r>
              <a:rPr lang="pl-PL" dirty="0">
                <a:solidFill>
                  <a:schemeClr val="dk1"/>
                </a:solidFill>
                <a:latin typeface="Arial Narrow"/>
                <a:ea typeface="Arial Narrow"/>
                <a:cs typeface="Arial Narrow"/>
                <a:sym typeface="Arial Narrow"/>
              </a:rPr>
              <a:t> - jest to dobry punkt wyjścia dla realnego zbudowania nowego sektora polskiej gospodarki. Poza rynkiem polskim istnieje kilkukrotnie większy potencjał dla polskiego eksportu na rynku farm wiatrowych Europy Zachodniej.</a:t>
            </a:r>
          </a:p>
          <a:p>
            <a:pPr marL="285750" marR="0" lvl="0" indent="-304800" algn="l" rtl="0">
              <a:lnSpc>
                <a:spcPct val="150000"/>
              </a:lnSpc>
              <a:spcBef>
                <a:spcPts val="0"/>
              </a:spcBef>
              <a:spcAft>
                <a:spcPts val="0"/>
              </a:spcAft>
              <a:buSzPts val="1700"/>
              <a:buFont typeface="Arial Narrow"/>
              <a:buChar char="▪"/>
            </a:pPr>
            <a:r>
              <a:rPr lang="pl-PL" dirty="0">
                <a:solidFill>
                  <a:schemeClr val="dk1"/>
                </a:solidFill>
                <a:latin typeface="Arial Narrow"/>
                <a:ea typeface="Arial Narrow"/>
                <a:cs typeface="Arial Narrow"/>
                <a:sym typeface="Arial Narrow"/>
              </a:rPr>
              <a:t>Rozwój technologiczny, przewagi konkurencyjne oraz dostępność wiedzy będą kluczowe dla wejścia na nowy rynek. Rozwój morskich farm wiatrowych na całym Morzu Bałtyckim to długoterminowy potencjał. Pomorski ekosystem innowacji może być regionalnym liderem dla farm wiatrowych na Bałtyku.</a:t>
            </a:r>
          </a:p>
          <a:p>
            <a:pPr marL="285750" marR="0" lvl="0" indent="-304800" algn="l" rtl="0">
              <a:lnSpc>
                <a:spcPct val="150000"/>
              </a:lnSpc>
              <a:spcBef>
                <a:spcPts val="0"/>
              </a:spcBef>
              <a:spcAft>
                <a:spcPts val="0"/>
              </a:spcAft>
              <a:buSzPts val="1700"/>
              <a:buFont typeface="Arial Narrow"/>
              <a:buChar char="▪"/>
            </a:pPr>
            <a:r>
              <a:rPr lang="pl-PL" dirty="0">
                <a:solidFill>
                  <a:schemeClr val="dk1"/>
                </a:solidFill>
                <a:latin typeface="Arial Narrow"/>
                <a:ea typeface="Arial Narrow"/>
                <a:cs typeface="Arial Narrow"/>
                <a:sym typeface="Arial Narrow"/>
              </a:rPr>
              <a:t>Pomorska Platforma offshore wind w 2021 rozpoczęła identyfikację potencjału regionu. Wraz z kluczowymi ośrodkami B+R przeanalizowano łańcuch dostaw i wskazano obszary priorytetowe. Największy potencjał B+R w regionie Pomorza to wybrane technologie turbin, fundamenty, instalacje, a także utrzymanie i eksploatacja.</a:t>
            </a:r>
          </a:p>
          <a:p>
            <a:pPr marL="285750" marR="0" lvl="0" indent="-304800" algn="l" rtl="0">
              <a:lnSpc>
                <a:spcPct val="150000"/>
              </a:lnSpc>
              <a:spcBef>
                <a:spcPts val="0"/>
              </a:spcBef>
              <a:spcAft>
                <a:spcPts val="0"/>
              </a:spcAft>
              <a:buSzPts val="1700"/>
              <a:buFont typeface="Arial Narrow"/>
              <a:buChar char="▪"/>
            </a:pPr>
            <a:r>
              <a:rPr lang="pl-PL" dirty="0">
                <a:solidFill>
                  <a:schemeClr val="dk1"/>
                </a:solidFill>
                <a:latin typeface="Arial Narrow"/>
                <a:ea typeface="Arial Narrow"/>
                <a:cs typeface="Arial Narrow"/>
                <a:sym typeface="Arial Narrow"/>
              </a:rPr>
              <a:t>Budowa ekosystemu innowacji wokół offshore wind to proces wieloletni. Zidentyfikowano cztery obszary</a:t>
            </a:r>
            <a:r>
              <a:rPr lang="pl-PL">
                <a:solidFill>
                  <a:schemeClr val="dk1"/>
                </a:solidFill>
                <a:latin typeface="Arial Narrow"/>
                <a:ea typeface="Arial Narrow"/>
                <a:cs typeface="Arial Narrow"/>
                <a:sym typeface="Arial Narrow"/>
              </a:rPr>
              <a:t>, które </a:t>
            </a:r>
            <a:r>
              <a:rPr lang="pl-PL" dirty="0">
                <a:solidFill>
                  <a:schemeClr val="dk1"/>
                </a:solidFill>
                <a:latin typeface="Arial Narrow"/>
                <a:ea typeface="Arial Narrow"/>
                <a:cs typeface="Arial Narrow"/>
                <a:sym typeface="Arial Narrow"/>
              </a:rPr>
              <a:t>będą wspierać jego budowę – zapewnienie dzielenia się wiedzą, edukacja, realizacja projektów oraz finansowanie.</a:t>
            </a:r>
          </a:p>
          <a:p>
            <a:pPr marR="0" lvl="0" algn="l" rtl="0">
              <a:lnSpc>
                <a:spcPct val="150000"/>
              </a:lnSpc>
              <a:spcBef>
                <a:spcPts val="0"/>
              </a:spcBef>
              <a:spcAft>
                <a:spcPts val="0"/>
              </a:spcAft>
              <a:buSzPts val="1700"/>
            </a:pPr>
            <a:r>
              <a:rPr lang="pl-PL" b="1" dirty="0">
                <a:solidFill>
                  <a:schemeClr val="dk1"/>
                </a:solidFill>
                <a:latin typeface="Arial Narrow"/>
                <a:ea typeface="Arial Narrow"/>
                <a:cs typeface="Arial Narrow"/>
                <a:sym typeface="Arial Narrow"/>
              </a:rPr>
              <a:t>DLA PROSTSZEJ NAWIGACJI PRZEZ PREZENTACJĘ WYSZCZEGÓLNIONO I WSKAZANO NA SLAJDACH NASTĘPUJĄCE WAŻNE ELEMENTY TEMATU:</a:t>
            </a:r>
            <a:endParaRPr lang="pl-PL" dirty="0">
              <a:solidFill>
                <a:schemeClr val="dk1"/>
              </a:solidFill>
              <a:latin typeface="Arial Narrow"/>
              <a:ea typeface="Arial Narrow"/>
              <a:cs typeface="Arial Narrow"/>
              <a:sym typeface="Arial Narrow"/>
            </a:endParaRPr>
          </a:p>
          <a:p>
            <a:pPr marL="285750" marR="0" lvl="0" indent="-304800" algn="l" rtl="0">
              <a:lnSpc>
                <a:spcPct val="150000"/>
              </a:lnSpc>
              <a:spcBef>
                <a:spcPts val="0"/>
              </a:spcBef>
              <a:spcAft>
                <a:spcPts val="0"/>
              </a:spcAft>
              <a:buSzPts val="1700"/>
              <a:buFont typeface="Arial Narrow"/>
              <a:buChar char="▪"/>
            </a:pPr>
            <a:endParaRPr lang="pl-PL" dirty="0">
              <a:solidFill>
                <a:schemeClr val="dk1"/>
              </a:solidFill>
              <a:latin typeface="Arial Narrow"/>
              <a:ea typeface="Arial Narrow"/>
              <a:cs typeface="Arial Narrow"/>
              <a:sym typeface="Arial Narrow"/>
            </a:endParaRPr>
          </a:p>
          <a:p>
            <a:pPr marL="285750" marR="0" lvl="0" indent="-304800" algn="l" rtl="0">
              <a:lnSpc>
                <a:spcPct val="150000"/>
              </a:lnSpc>
              <a:spcBef>
                <a:spcPts val="0"/>
              </a:spcBef>
              <a:spcAft>
                <a:spcPts val="0"/>
              </a:spcAft>
              <a:buSzPts val="1700"/>
              <a:buFont typeface="Arial Narrow"/>
              <a:buChar char="▪"/>
            </a:pPr>
            <a:endParaRPr lang="pl-PL" dirty="0">
              <a:solidFill>
                <a:schemeClr val="dk1"/>
              </a:solidFill>
              <a:latin typeface="Arial Narrow"/>
              <a:ea typeface="Arial Narrow"/>
              <a:cs typeface="Arial Narrow"/>
              <a:sym typeface="Arial Narrow"/>
            </a:endParaRPr>
          </a:p>
          <a:p>
            <a:pPr marL="285750" marR="0" lvl="0" indent="-304800" algn="l" rtl="0">
              <a:lnSpc>
                <a:spcPct val="150000"/>
              </a:lnSpc>
              <a:spcBef>
                <a:spcPts val="0"/>
              </a:spcBef>
              <a:spcAft>
                <a:spcPts val="0"/>
              </a:spcAft>
              <a:buSzPts val="1700"/>
              <a:buFont typeface="Arial Narrow"/>
              <a:buChar char="▪"/>
            </a:pPr>
            <a:endParaRPr lang="pl-PL" dirty="0">
              <a:solidFill>
                <a:schemeClr val="dk1"/>
              </a:solidFill>
              <a:latin typeface="Arial Narrow"/>
              <a:ea typeface="Arial Narrow"/>
              <a:cs typeface="Arial Narrow"/>
              <a:sym typeface="Arial Narrow"/>
            </a:endParaRPr>
          </a:p>
          <a:p>
            <a:pPr marL="285750" marR="0" lvl="0" indent="-304800" algn="l" rtl="0">
              <a:lnSpc>
                <a:spcPct val="150000"/>
              </a:lnSpc>
              <a:spcBef>
                <a:spcPts val="0"/>
              </a:spcBef>
              <a:spcAft>
                <a:spcPts val="0"/>
              </a:spcAft>
              <a:buSzPts val="1700"/>
              <a:buFont typeface="Arial Narrow"/>
              <a:buChar char="▪"/>
            </a:pPr>
            <a:endParaRPr lang="pl-PL" dirty="0">
              <a:solidFill>
                <a:schemeClr val="dk1"/>
              </a:solidFill>
              <a:latin typeface="Arial Narrow"/>
              <a:ea typeface="Arial Narrow"/>
              <a:cs typeface="Arial Narrow"/>
              <a:sym typeface="Arial Narrow"/>
            </a:endParaRPr>
          </a:p>
        </p:txBody>
      </p:sp>
      <p:sp>
        <p:nvSpPr>
          <p:cNvPr id="113" name="Google Shape;113;g90699e1b16_0_193"/>
          <p:cNvSpPr txBox="1"/>
          <p:nvPr/>
        </p:nvSpPr>
        <p:spPr>
          <a:xfrm>
            <a:off x="298578" y="205273"/>
            <a:ext cx="112806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l-PL" sz="2400" b="1">
                <a:solidFill>
                  <a:schemeClr val="dk1"/>
                </a:solidFill>
                <a:latin typeface="Arial Narrow"/>
                <a:ea typeface="Arial Narrow"/>
                <a:cs typeface="Arial Narrow"/>
                <a:sym typeface="Arial Narrow"/>
              </a:rPr>
              <a:t>Podsumowanie</a:t>
            </a:r>
            <a:endParaRPr/>
          </a:p>
          <a:p>
            <a:pPr marL="0" marR="0" lvl="0" indent="0" algn="l" rtl="0">
              <a:spcBef>
                <a:spcPts val="0"/>
              </a:spcBef>
              <a:spcAft>
                <a:spcPts val="0"/>
              </a:spcAft>
              <a:buNone/>
            </a:pPr>
            <a:r>
              <a:rPr lang="pl-PL" sz="2000">
                <a:solidFill>
                  <a:schemeClr val="dk1"/>
                </a:solidFill>
                <a:latin typeface="Arial Narrow"/>
                <a:ea typeface="Arial Narrow"/>
                <a:cs typeface="Arial Narrow"/>
                <a:sym typeface="Arial Narrow"/>
              </a:rPr>
              <a:t>Województwo pomorskie to serce polskiego innowacyjnego przemysłu offshore wind</a:t>
            </a:r>
            <a:endParaRPr lang="pl-PL" sz="2000"/>
          </a:p>
        </p:txBody>
      </p:sp>
      <p:sp>
        <p:nvSpPr>
          <p:cNvPr id="115" name="Google Shape;115;g90699e1b16_0_19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pl-PL"/>
              <a:t>3</a:t>
            </a:fld>
            <a:endParaRPr/>
          </a:p>
        </p:txBody>
      </p:sp>
      <p:sp>
        <p:nvSpPr>
          <p:cNvPr id="6" name="Google Shape;265;p47">
            <a:extLst>
              <a:ext uri="{FF2B5EF4-FFF2-40B4-BE49-F238E27FC236}">
                <a16:creationId xmlns:a16="http://schemas.microsoft.com/office/drawing/2014/main" id="{A7B61E99-F71B-4385-91C9-64AD424742CF}"/>
              </a:ext>
            </a:extLst>
          </p:cNvPr>
          <p:cNvSpPr/>
          <p:nvPr/>
        </p:nvSpPr>
        <p:spPr>
          <a:xfrm>
            <a:off x="3153634" y="6272264"/>
            <a:ext cx="2445314" cy="438623"/>
          </a:xfrm>
          <a:prstGeom prst="rect">
            <a:avLst/>
          </a:prstGeom>
          <a:solidFill>
            <a:srgbClr val="002060"/>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l-PL" sz="1000" b="1" u="none" strike="noStrike" cap="none">
                <a:solidFill>
                  <a:schemeClr val="bg1"/>
                </a:solidFill>
                <a:latin typeface="Arial Narrow" panose="020B0606020202030204" pitchFamily="34" charset="0"/>
                <a:ea typeface="Arial Narrow"/>
                <a:cs typeface="Arial Narrow"/>
                <a:sym typeface="Arial Narrow"/>
              </a:rPr>
              <a:t>POTENCJAŁ</a:t>
            </a:r>
            <a:endParaRPr sz="1000" b="1" u="none" strike="noStrike" cap="none">
              <a:solidFill>
                <a:schemeClr val="bg1"/>
              </a:solidFill>
              <a:latin typeface="Arial Narrow" panose="020B0606020202030204" pitchFamily="34" charset="0"/>
              <a:ea typeface="Arial Narrow"/>
              <a:cs typeface="Arial Narrow"/>
              <a:sym typeface="Arial Narrow"/>
            </a:endParaRPr>
          </a:p>
        </p:txBody>
      </p:sp>
      <p:sp>
        <p:nvSpPr>
          <p:cNvPr id="8" name="Google Shape;265;p47">
            <a:extLst>
              <a:ext uri="{FF2B5EF4-FFF2-40B4-BE49-F238E27FC236}">
                <a16:creationId xmlns:a16="http://schemas.microsoft.com/office/drawing/2014/main" id="{526B529D-CB3C-4CDE-9B5C-6A5BB652B075}"/>
              </a:ext>
            </a:extLst>
          </p:cNvPr>
          <p:cNvSpPr/>
          <p:nvPr/>
        </p:nvSpPr>
        <p:spPr>
          <a:xfrm>
            <a:off x="407988" y="6272265"/>
            <a:ext cx="2445314" cy="438623"/>
          </a:xfrm>
          <a:prstGeom prst="rect">
            <a:avLst/>
          </a:prstGeom>
          <a:solidFill>
            <a:schemeClr val="accent6">
              <a:lumMod val="60000"/>
              <a:lumOff val="40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l-PL" sz="1000" b="1" u="none" strike="noStrike" cap="none">
                <a:solidFill>
                  <a:schemeClr val="bg1"/>
                </a:solidFill>
                <a:latin typeface="Arial Narrow" panose="020B0606020202030204" pitchFamily="34" charset="0"/>
                <a:ea typeface="Arial Narrow"/>
                <a:cs typeface="Arial Narrow"/>
                <a:sym typeface="Arial Narrow"/>
              </a:rPr>
              <a:t>RYNEK</a:t>
            </a:r>
            <a:endParaRPr sz="1000" b="1" u="none" strike="noStrike" cap="none">
              <a:solidFill>
                <a:schemeClr val="bg1"/>
              </a:solidFill>
              <a:latin typeface="Arial Narrow" panose="020B0606020202030204" pitchFamily="34" charset="0"/>
              <a:ea typeface="Arial Narrow"/>
              <a:cs typeface="Arial Narrow"/>
              <a:sym typeface="Arial Narrow"/>
            </a:endParaRPr>
          </a:p>
        </p:txBody>
      </p:sp>
      <p:sp>
        <p:nvSpPr>
          <p:cNvPr id="9" name="Google Shape;265;p47">
            <a:extLst>
              <a:ext uri="{FF2B5EF4-FFF2-40B4-BE49-F238E27FC236}">
                <a16:creationId xmlns:a16="http://schemas.microsoft.com/office/drawing/2014/main" id="{62B76025-EF10-4D05-B754-6BE93083CCB7}"/>
              </a:ext>
            </a:extLst>
          </p:cNvPr>
          <p:cNvSpPr/>
          <p:nvPr/>
        </p:nvSpPr>
        <p:spPr>
          <a:xfrm>
            <a:off x="5938878" y="6272263"/>
            <a:ext cx="2445314" cy="438623"/>
          </a:xfrm>
          <a:prstGeom prst="rect">
            <a:avLst/>
          </a:prstGeom>
          <a:solidFill>
            <a:srgbClr val="FFC000"/>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l-PL" sz="1000" b="1" u="none" strike="noStrike" cap="none">
                <a:solidFill>
                  <a:schemeClr val="bg1"/>
                </a:solidFill>
                <a:latin typeface="Arial Narrow" panose="020B0606020202030204" pitchFamily="34" charset="0"/>
                <a:ea typeface="Arial Narrow"/>
                <a:cs typeface="Arial Narrow"/>
                <a:sym typeface="Arial Narrow"/>
              </a:rPr>
              <a:t>DALSZE KROKI</a:t>
            </a:r>
            <a:endParaRPr sz="1000" b="1" u="none" strike="noStrike" cap="none">
              <a:solidFill>
                <a:schemeClr val="bg1"/>
              </a:solidFill>
              <a:latin typeface="Arial Narrow" panose="020B0606020202030204" pitchFamily="34" charset="0"/>
              <a:ea typeface="Arial Narrow"/>
              <a:cs typeface="Arial Narrow"/>
              <a:sym typeface="Arial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2;p43">
            <a:extLst>
              <a:ext uri="{FF2B5EF4-FFF2-40B4-BE49-F238E27FC236}">
                <a16:creationId xmlns:a16="http://schemas.microsoft.com/office/drawing/2014/main" id="{C396CD58-6BD6-4892-9AC4-E57B6E329C9F}"/>
              </a:ext>
            </a:extLst>
          </p:cNvPr>
          <p:cNvSpPr txBox="1"/>
          <p:nvPr/>
        </p:nvSpPr>
        <p:spPr>
          <a:xfrm>
            <a:off x="298578" y="205273"/>
            <a:ext cx="1128071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pl-PL" sz="2400" b="1" i="0" u="none" strike="noStrike" cap="none">
                <a:solidFill>
                  <a:schemeClr val="dk1"/>
                </a:solidFill>
                <a:latin typeface="Arial Narrow" panose="020B0606020202030204" pitchFamily="34" charset="0"/>
                <a:ea typeface="Arial Narrow"/>
                <a:cs typeface="Arial Narrow"/>
                <a:sym typeface="Arial Narrow"/>
              </a:rPr>
              <a:t>Grupa przemysł / łańcuch dostaw</a:t>
            </a:r>
            <a:endParaRPr>
              <a:latin typeface="Arial Narrow" panose="020B0606020202030204" pitchFamily="34" charset="0"/>
            </a:endParaRPr>
          </a:p>
          <a:p>
            <a:pPr marL="0" marR="0" lvl="0" indent="0" algn="l" rtl="0">
              <a:lnSpc>
                <a:spcPct val="100000"/>
              </a:lnSpc>
              <a:spcBef>
                <a:spcPts val="0"/>
              </a:spcBef>
              <a:spcAft>
                <a:spcPts val="0"/>
              </a:spcAft>
              <a:buClr>
                <a:srgbClr val="000000"/>
              </a:buClr>
              <a:buSzPts val="2400"/>
              <a:buFont typeface="Arial"/>
              <a:buNone/>
            </a:pPr>
            <a:r>
              <a:rPr lang="pl-PL" sz="2000">
                <a:solidFill>
                  <a:schemeClr val="dk1"/>
                </a:solidFill>
                <a:latin typeface="Arial Narrow" panose="020B0606020202030204" pitchFamily="34" charset="0"/>
                <a:sym typeface="Arial Narrow"/>
              </a:rPr>
              <a:t>Obsary współpracy wskazane w Deklaracji związane z budową łańcucha dostaw</a:t>
            </a:r>
            <a:endParaRPr sz="2000" b="0" i="0" u="none" strike="noStrike" cap="none">
              <a:solidFill>
                <a:srgbClr val="000000"/>
              </a:solidFill>
              <a:latin typeface="Arial Narrow" panose="020B0606020202030204" pitchFamily="34" charset="0"/>
              <a:sym typeface="Arial"/>
            </a:endParaRPr>
          </a:p>
        </p:txBody>
      </p:sp>
      <p:sp>
        <p:nvSpPr>
          <p:cNvPr id="5" name="Google Shape;163;p43">
            <a:extLst>
              <a:ext uri="{FF2B5EF4-FFF2-40B4-BE49-F238E27FC236}">
                <a16:creationId xmlns:a16="http://schemas.microsoft.com/office/drawing/2014/main" id="{763EB704-3F46-4C9E-8EF8-6CDAFCF3A86A}"/>
              </a:ext>
            </a:extLst>
          </p:cNvPr>
          <p:cNvSpPr txBox="1">
            <a:spLocks noGrp="1"/>
          </p:cNvSpPr>
          <p:nvPr>
            <p:ph type="sldNum" idx="12"/>
          </p:nvPr>
        </p:nvSpPr>
        <p:spPr>
          <a:xfrm>
            <a:off x="8610600" y="6246870"/>
            <a:ext cx="2743200" cy="3467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latin typeface="Arial Narrow" panose="020B0606020202030204" pitchFamily="34" charset="0"/>
              </a:rPr>
              <a:t>4</a:t>
            </a:fld>
            <a:endParaRPr>
              <a:latin typeface="Arial Narrow" panose="020B0606020202030204" pitchFamily="34" charset="0"/>
            </a:endParaRPr>
          </a:p>
        </p:txBody>
      </p:sp>
      <p:sp>
        <p:nvSpPr>
          <p:cNvPr id="7" name="Google Shape;173;p43">
            <a:extLst>
              <a:ext uri="{FF2B5EF4-FFF2-40B4-BE49-F238E27FC236}">
                <a16:creationId xmlns:a16="http://schemas.microsoft.com/office/drawing/2014/main" id="{357A497D-09CF-4475-AED6-0DE1FC54B55E}"/>
              </a:ext>
            </a:extLst>
          </p:cNvPr>
          <p:cNvSpPr/>
          <p:nvPr/>
        </p:nvSpPr>
        <p:spPr>
          <a:xfrm>
            <a:off x="442041" y="1656866"/>
            <a:ext cx="380173" cy="380173"/>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pl-PL" sz="1600" b="1" i="0" u="none" strike="noStrike" cap="none">
                <a:solidFill>
                  <a:schemeClr val="dk1"/>
                </a:solidFill>
                <a:latin typeface="Arial Narrow" panose="020B0606020202030204" pitchFamily="34" charset="0"/>
                <a:ea typeface="Arial Narrow"/>
                <a:cs typeface="Arial Narrow"/>
                <a:sym typeface="Arial Narrow"/>
              </a:rPr>
              <a:t>1</a:t>
            </a:r>
            <a:endParaRPr>
              <a:latin typeface="Arial Narrow" panose="020B0606020202030204" pitchFamily="34" charset="0"/>
            </a:endParaRPr>
          </a:p>
        </p:txBody>
      </p:sp>
      <p:sp>
        <p:nvSpPr>
          <p:cNvPr id="8" name="Google Shape;174;p43">
            <a:extLst>
              <a:ext uri="{FF2B5EF4-FFF2-40B4-BE49-F238E27FC236}">
                <a16:creationId xmlns:a16="http://schemas.microsoft.com/office/drawing/2014/main" id="{2DECBB40-3F0A-48A5-A563-FC982F5B0B56}"/>
              </a:ext>
            </a:extLst>
          </p:cNvPr>
          <p:cNvSpPr/>
          <p:nvPr/>
        </p:nvSpPr>
        <p:spPr>
          <a:xfrm>
            <a:off x="972833" y="1553577"/>
            <a:ext cx="10777126" cy="586753"/>
          </a:xfrm>
          <a:prstGeom prst="rect">
            <a:avLst/>
          </a:prstGeom>
          <a:solidFill>
            <a:schemeClr val="bg1">
              <a:lumMod val="9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SzPts val="1500"/>
            </a:pPr>
            <a:r>
              <a:rPr lang="pl-PL" sz="1600" b="1">
                <a:solidFill>
                  <a:srgbClr val="000000"/>
                </a:solidFill>
                <a:latin typeface="Arial Narrow" panose="020B0606020202030204" pitchFamily="34" charset="0"/>
                <a:sym typeface="Arial Narrow"/>
              </a:rPr>
              <a:t>Rozwijanie kontaktów gospodarczych ułatwiających wymianę doświadczeń oraz transfer dobrych praktyk z uwzględnieniem zaangażowania podmiotów regionalnych/ lokalnych, które mogą uczestniczyć w łańcuchu dostaw tworząc tzw. local content. </a:t>
            </a:r>
            <a:endParaRPr sz="1600" b="1">
              <a:solidFill>
                <a:srgbClr val="000000"/>
              </a:solidFill>
              <a:latin typeface="Arial Narrow" panose="020B0606020202030204" pitchFamily="34" charset="0"/>
            </a:endParaRPr>
          </a:p>
        </p:txBody>
      </p:sp>
      <p:sp>
        <p:nvSpPr>
          <p:cNvPr id="9" name="Google Shape;175;p43">
            <a:extLst>
              <a:ext uri="{FF2B5EF4-FFF2-40B4-BE49-F238E27FC236}">
                <a16:creationId xmlns:a16="http://schemas.microsoft.com/office/drawing/2014/main" id="{FC911B92-1758-4016-BEE3-D8BB95CF2797}"/>
              </a:ext>
            </a:extLst>
          </p:cNvPr>
          <p:cNvSpPr/>
          <p:nvPr/>
        </p:nvSpPr>
        <p:spPr>
          <a:xfrm>
            <a:off x="442041" y="2420738"/>
            <a:ext cx="380173" cy="380173"/>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pl-PL" sz="1600" b="1" i="0" u="none" strike="noStrike" cap="none">
                <a:solidFill>
                  <a:schemeClr val="dk1"/>
                </a:solidFill>
                <a:latin typeface="Arial Narrow" panose="020B0606020202030204" pitchFamily="34" charset="0"/>
                <a:ea typeface="Arial Narrow"/>
                <a:cs typeface="Arial Narrow"/>
                <a:sym typeface="Arial Narrow"/>
              </a:rPr>
              <a:t>2</a:t>
            </a:r>
            <a:endParaRPr sz="1600" b="1" i="0" u="none" strike="noStrike" cap="none">
              <a:solidFill>
                <a:schemeClr val="dk1"/>
              </a:solidFill>
              <a:latin typeface="Arial Narrow" panose="020B0606020202030204" pitchFamily="34" charset="0"/>
              <a:ea typeface="Arial Narrow"/>
              <a:cs typeface="Arial Narrow"/>
              <a:sym typeface="Arial Narrow"/>
            </a:endParaRPr>
          </a:p>
        </p:txBody>
      </p:sp>
      <p:sp>
        <p:nvSpPr>
          <p:cNvPr id="10" name="Google Shape;176;p43">
            <a:extLst>
              <a:ext uri="{FF2B5EF4-FFF2-40B4-BE49-F238E27FC236}">
                <a16:creationId xmlns:a16="http://schemas.microsoft.com/office/drawing/2014/main" id="{C159BC7F-993B-470C-8191-C857E3DE6E16}"/>
              </a:ext>
            </a:extLst>
          </p:cNvPr>
          <p:cNvSpPr/>
          <p:nvPr/>
        </p:nvSpPr>
        <p:spPr>
          <a:xfrm>
            <a:off x="966993" y="2317449"/>
            <a:ext cx="10777126" cy="586753"/>
          </a:xfrm>
          <a:prstGeom prst="rect">
            <a:avLst/>
          </a:prstGeom>
          <a:solidFill>
            <a:schemeClr val="bg1">
              <a:lumMod val="9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pl-PL" sz="1600" b="1" i="0" u="none" strike="noStrike" cap="none">
                <a:solidFill>
                  <a:srgbClr val="000000"/>
                </a:solidFill>
                <a:latin typeface="Arial Narrow" panose="020B0606020202030204" pitchFamily="34" charset="0"/>
                <a:ea typeface="Arial Narrow"/>
                <a:cs typeface="Arial Narrow"/>
                <a:sym typeface="Arial Narrow"/>
              </a:rPr>
              <a:t>Wspieranie rozwijania i wykorzystania regionalnego potencjału badawczo-rozwojowego dla działań związanych z budową</a:t>
            </a:r>
            <a:br>
              <a:rPr lang="pl-PL" sz="1600" b="1" i="0" u="none" strike="noStrike" cap="none">
                <a:solidFill>
                  <a:srgbClr val="000000"/>
                </a:solidFill>
                <a:latin typeface="Arial Narrow" panose="020B0606020202030204" pitchFamily="34" charset="0"/>
                <a:ea typeface="Arial Narrow"/>
                <a:cs typeface="Arial Narrow"/>
                <a:sym typeface="Arial Narrow"/>
              </a:rPr>
            </a:br>
            <a:r>
              <a:rPr lang="pl-PL" sz="1600" b="1" i="0" u="none" strike="noStrike" cap="none">
                <a:solidFill>
                  <a:srgbClr val="000000"/>
                </a:solidFill>
                <a:latin typeface="Arial Narrow" panose="020B0606020202030204" pitchFamily="34" charset="0"/>
                <a:ea typeface="Arial Narrow"/>
                <a:cs typeface="Arial Narrow"/>
                <a:sym typeface="Arial Narrow"/>
              </a:rPr>
              <a:t>i utrzymaniem morskich farm wiatrowych.</a:t>
            </a:r>
            <a:endParaRPr sz="1600" b="1" i="0" u="none" strike="noStrike" cap="none">
              <a:solidFill>
                <a:srgbClr val="000000"/>
              </a:solidFill>
              <a:latin typeface="Arial Narrow" panose="020B0606020202030204" pitchFamily="34" charset="0"/>
              <a:ea typeface="Arial Narrow"/>
              <a:cs typeface="Arial Narrow"/>
              <a:sym typeface="Arial Narrow"/>
            </a:endParaRPr>
          </a:p>
        </p:txBody>
      </p:sp>
      <p:sp>
        <p:nvSpPr>
          <p:cNvPr id="11" name="Google Shape;180;p43">
            <a:extLst>
              <a:ext uri="{FF2B5EF4-FFF2-40B4-BE49-F238E27FC236}">
                <a16:creationId xmlns:a16="http://schemas.microsoft.com/office/drawing/2014/main" id="{75C5D053-4289-4C4F-9626-C637DD05B18F}"/>
              </a:ext>
            </a:extLst>
          </p:cNvPr>
          <p:cNvSpPr/>
          <p:nvPr/>
        </p:nvSpPr>
        <p:spPr>
          <a:xfrm>
            <a:off x="442040" y="3175876"/>
            <a:ext cx="380173" cy="380173"/>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pl-PL" sz="1600" b="1" i="0" u="none" strike="noStrike" cap="none">
                <a:solidFill>
                  <a:schemeClr val="dk1"/>
                </a:solidFill>
                <a:latin typeface="Arial Narrow" panose="020B0606020202030204" pitchFamily="34" charset="0"/>
                <a:ea typeface="Arial Narrow"/>
                <a:cs typeface="Arial Narrow"/>
                <a:sym typeface="Arial Narrow"/>
              </a:rPr>
              <a:t>4</a:t>
            </a:r>
            <a:endParaRPr sz="1600" b="1" i="0" u="none" strike="noStrike" cap="none">
              <a:solidFill>
                <a:schemeClr val="dk1"/>
              </a:solidFill>
              <a:latin typeface="Arial Narrow" panose="020B0606020202030204" pitchFamily="34" charset="0"/>
              <a:ea typeface="Arial Narrow"/>
              <a:cs typeface="Arial Narrow"/>
              <a:sym typeface="Arial Narrow"/>
            </a:endParaRPr>
          </a:p>
        </p:txBody>
      </p:sp>
      <p:sp>
        <p:nvSpPr>
          <p:cNvPr id="12" name="Google Shape;181;p43">
            <a:extLst>
              <a:ext uri="{FF2B5EF4-FFF2-40B4-BE49-F238E27FC236}">
                <a16:creationId xmlns:a16="http://schemas.microsoft.com/office/drawing/2014/main" id="{A64C5076-9129-4A8C-A797-7017AED23FCE}"/>
              </a:ext>
            </a:extLst>
          </p:cNvPr>
          <p:cNvSpPr/>
          <p:nvPr/>
        </p:nvSpPr>
        <p:spPr>
          <a:xfrm>
            <a:off x="966993" y="3081321"/>
            <a:ext cx="10777126" cy="586753"/>
          </a:xfrm>
          <a:prstGeom prst="rect">
            <a:avLst/>
          </a:prstGeom>
          <a:solidFill>
            <a:schemeClr val="bg1">
              <a:lumMod val="9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pl-PL" sz="1600" b="1" i="0" u="none" strike="noStrike" cap="none">
                <a:solidFill>
                  <a:srgbClr val="000000"/>
                </a:solidFill>
                <a:latin typeface="Arial Narrow" panose="020B0606020202030204" pitchFamily="34" charset="0"/>
                <a:ea typeface="Arial Narrow"/>
                <a:cs typeface="Arial Narrow"/>
                <a:sym typeface="Arial Narrow"/>
              </a:rPr>
              <a:t>Prowadzenie działań informacyjnych przede wszystkim dla podmiotów, które mogą uczestniczyć w łańcuchu dostaw dla inwestycji</a:t>
            </a:r>
            <a:br>
              <a:rPr lang="pl-PL" sz="1600" b="1" i="0" u="none" strike="noStrike" cap="none">
                <a:solidFill>
                  <a:srgbClr val="000000"/>
                </a:solidFill>
                <a:latin typeface="Arial Narrow" panose="020B0606020202030204" pitchFamily="34" charset="0"/>
                <a:ea typeface="Arial Narrow"/>
                <a:cs typeface="Arial Narrow"/>
                <a:sym typeface="Arial Narrow"/>
              </a:rPr>
            </a:br>
            <a:r>
              <a:rPr lang="pl-PL" sz="1600" b="1" i="0" u="none" strike="noStrike" cap="none">
                <a:solidFill>
                  <a:srgbClr val="000000"/>
                </a:solidFill>
                <a:latin typeface="Arial Narrow" panose="020B0606020202030204" pitchFamily="34" charset="0"/>
                <a:ea typeface="Arial Narrow"/>
                <a:cs typeface="Arial Narrow"/>
                <a:sym typeface="Arial Narrow"/>
              </a:rPr>
              <a:t>w morskie farmy wiatrowe.</a:t>
            </a:r>
            <a:endParaRPr sz="1600" b="1" i="0" u="none" strike="noStrike" cap="none">
              <a:solidFill>
                <a:srgbClr val="000000"/>
              </a:solidFill>
              <a:latin typeface="Arial Narrow" panose="020B0606020202030204" pitchFamily="34" charset="0"/>
              <a:ea typeface="Arial Narrow"/>
              <a:cs typeface="Arial Narrow"/>
              <a:sym typeface="Arial Narrow"/>
            </a:endParaRPr>
          </a:p>
        </p:txBody>
      </p:sp>
      <p:sp>
        <p:nvSpPr>
          <p:cNvPr id="20" name="Prostokąt 19">
            <a:extLst>
              <a:ext uri="{FF2B5EF4-FFF2-40B4-BE49-F238E27FC236}">
                <a16:creationId xmlns:a16="http://schemas.microsoft.com/office/drawing/2014/main" id="{760A05DE-46F4-448D-9BDE-228AACBA49E6}"/>
              </a:ext>
            </a:extLst>
          </p:cNvPr>
          <p:cNvSpPr/>
          <p:nvPr/>
        </p:nvSpPr>
        <p:spPr>
          <a:xfrm>
            <a:off x="442040" y="4247544"/>
            <a:ext cx="1898037" cy="2427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400" b="1">
                <a:latin typeface="Arial Narrow" panose="020B0606020202030204" pitchFamily="34" charset="0"/>
              </a:rPr>
              <a:t>Kreowanie kompetencji oraz możliwości inwestycyjnych w obszarze gospodarczym powiązanym z rozwojem morskiej energetyki wiatrowej.</a:t>
            </a:r>
            <a:endParaRPr lang="pl-PL" sz="1400">
              <a:latin typeface="Arial Narrow" panose="020B0606020202030204" pitchFamily="34" charset="0"/>
            </a:endParaRPr>
          </a:p>
        </p:txBody>
      </p:sp>
      <p:cxnSp>
        <p:nvCxnSpPr>
          <p:cNvPr id="22" name="Łącznik prosty 21">
            <a:extLst>
              <a:ext uri="{FF2B5EF4-FFF2-40B4-BE49-F238E27FC236}">
                <a16:creationId xmlns:a16="http://schemas.microsoft.com/office/drawing/2014/main" id="{F8543D33-6D1D-4502-966F-724B8BF3A4C4}"/>
              </a:ext>
            </a:extLst>
          </p:cNvPr>
          <p:cNvCxnSpPr/>
          <p:nvPr/>
        </p:nvCxnSpPr>
        <p:spPr>
          <a:xfrm>
            <a:off x="442040" y="4109885"/>
            <a:ext cx="11302079"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ole tekstowe 23">
            <a:extLst>
              <a:ext uri="{FF2B5EF4-FFF2-40B4-BE49-F238E27FC236}">
                <a16:creationId xmlns:a16="http://schemas.microsoft.com/office/drawing/2014/main" id="{7BF0564E-FF13-4130-8E59-BD22621E6070}"/>
              </a:ext>
            </a:extLst>
          </p:cNvPr>
          <p:cNvSpPr txBox="1"/>
          <p:nvPr/>
        </p:nvSpPr>
        <p:spPr>
          <a:xfrm>
            <a:off x="5488852" y="3740553"/>
            <a:ext cx="1049599" cy="369332"/>
          </a:xfrm>
          <a:prstGeom prst="rect">
            <a:avLst/>
          </a:prstGeom>
          <a:noFill/>
        </p:spPr>
        <p:txBody>
          <a:bodyPr wrap="square">
            <a:spAutoFit/>
          </a:bodyPr>
          <a:lstStyle/>
          <a:p>
            <a:r>
              <a:rPr lang="pl-PL" sz="1800" b="1" i="0" u="none" strike="noStrike" cap="none">
                <a:solidFill>
                  <a:srgbClr val="000000"/>
                </a:solidFill>
                <a:latin typeface="Arial Narrow" panose="020B0606020202030204" pitchFamily="34" charset="0"/>
                <a:ea typeface="Arial Narrow"/>
                <a:cs typeface="Arial Narrow"/>
                <a:sym typeface="Arial Narrow"/>
              </a:rPr>
              <a:t>Działania</a:t>
            </a:r>
            <a:endParaRPr lang="pl-PL"/>
          </a:p>
        </p:txBody>
      </p:sp>
      <p:sp>
        <p:nvSpPr>
          <p:cNvPr id="25" name="Prostokąt 24">
            <a:extLst>
              <a:ext uri="{FF2B5EF4-FFF2-40B4-BE49-F238E27FC236}">
                <a16:creationId xmlns:a16="http://schemas.microsoft.com/office/drawing/2014/main" id="{10C92CA6-DA5D-4D73-BCA3-61D605F915E8}"/>
              </a:ext>
            </a:extLst>
          </p:cNvPr>
          <p:cNvSpPr/>
          <p:nvPr/>
        </p:nvSpPr>
        <p:spPr>
          <a:xfrm>
            <a:off x="2428157" y="4247544"/>
            <a:ext cx="2163508" cy="2427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400" b="1">
                <a:latin typeface="Arial Narrow" panose="020B0606020202030204" pitchFamily="34" charset="0"/>
              </a:rPr>
              <a:t>Prowadzenie działań badawczo-rozwojowych w celu wypracowywania nowych rozwiązań </a:t>
            </a:r>
          </a:p>
          <a:p>
            <a:r>
              <a:rPr lang="pl-PL" sz="1400" b="1">
                <a:latin typeface="Arial Narrow" panose="020B0606020202030204" pitchFamily="34" charset="0"/>
              </a:rPr>
              <a:t>w zakresie budowy i utrzymania morskich farm wiatrowych, poprawy efektywności wytwarzania energii i  jej przesyłu, a także dążenie do obniżania kosztów jej produkcji.</a:t>
            </a:r>
            <a:endParaRPr lang="pl-PL" sz="1400">
              <a:latin typeface="Arial Narrow" panose="020B0606020202030204" pitchFamily="34" charset="0"/>
            </a:endParaRPr>
          </a:p>
        </p:txBody>
      </p:sp>
      <p:sp>
        <p:nvSpPr>
          <p:cNvPr id="26" name="Prostokąt 25">
            <a:extLst>
              <a:ext uri="{FF2B5EF4-FFF2-40B4-BE49-F238E27FC236}">
                <a16:creationId xmlns:a16="http://schemas.microsoft.com/office/drawing/2014/main" id="{CA73F4F6-7A22-4478-A4A8-64473BFEA55B}"/>
              </a:ext>
            </a:extLst>
          </p:cNvPr>
          <p:cNvSpPr/>
          <p:nvPr/>
        </p:nvSpPr>
        <p:spPr>
          <a:xfrm>
            <a:off x="4679744" y="4247544"/>
            <a:ext cx="2310991" cy="2427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400" b="1">
                <a:latin typeface="Arial Narrow" panose="020B0606020202030204" pitchFamily="34" charset="0"/>
              </a:rPr>
              <a:t>Prowadzenie działań informacyjnych dla przedsiębiorców i inwestorów. Utworzenie strony internetowej Pomorskiej Platformy Rozwoju Morskiej Energetyki Wiatrowej. </a:t>
            </a:r>
            <a:endParaRPr lang="pl-PL" sz="1400">
              <a:latin typeface="Arial Narrow" panose="020B0606020202030204" pitchFamily="34" charset="0"/>
            </a:endParaRPr>
          </a:p>
        </p:txBody>
      </p:sp>
      <p:sp>
        <p:nvSpPr>
          <p:cNvPr id="27" name="Prostokąt 26">
            <a:extLst>
              <a:ext uri="{FF2B5EF4-FFF2-40B4-BE49-F238E27FC236}">
                <a16:creationId xmlns:a16="http://schemas.microsoft.com/office/drawing/2014/main" id="{2EF979BB-213D-4029-B591-4F2E71776CFD}"/>
              </a:ext>
            </a:extLst>
          </p:cNvPr>
          <p:cNvSpPr/>
          <p:nvPr/>
        </p:nvSpPr>
        <p:spPr>
          <a:xfrm>
            <a:off x="7078814" y="4247544"/>
            <a:ext cx="2310991" cy="2427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400" b="1">
                <a:latin typeface="Arial Narrow" panose="020B0606020202030204" pitchFamily="34" charset="0"/>
              </a:rPr>
              <a:t>Współkształtowanie uregulowań prawnych umożliwiających realizację inwestycji z zakresu morskich farm wiatrowych. Podejmowanie działań lobbingowych na rzecz przygotowania prawodawstwa niezbędnego dla sprawnego rozwoju tego obszaru.</a:t>
            </a:r>
            <a:endParaRPr lang="pl-PL" sz="1400">
              <a:latin typeface="Arial Narrow" panose="020B0606020202030204" pitchFamily="34" charset="0"/>
            </a:endParaRPr>
          </a:p>
        </p:txBody>
      </p:sp>
      <p:sp>
        <p:nvSpPr>
          <p:cNvPr id="28" name="Prostokąt 27">
            <a:extLst>
              <a:ext uri="{FF2B5EF4-FFF2-40B4-BE49-F238E27FC236}">
                <a16:creationId xmlns:a16="http://schemas.microsoft.com/office/drawing/2014/main" id="{F8F9E1DD-06C5-4903-AC0F-BE05AF4E283D}"/>
              </a:ext>
            </a:extLst>
          </p:cNvPr>
          <p:cNvSpPr/>
          <p:nvPr/>
        </p:nvSpPr>
        <p:spPr>
          <a:xfrm>
            <a:off x="9477884" y="4252542"/>
            <a:ext cx="2310991" cy="2427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400" b="1">
                <a:latin typeface="Arial Narrow" panose="020B0606020202030204" pitchFamily="34" charset="0"/>
              </a:rPr>
              <a:t>Budowanie relacji międzynarodowych, pozwalających na finansowanie innowacyjnych projektów związanych z technologiami produkcji energii odnawialnej, wymianę wiedzy technicznej oraz transfer dobrych praktyk z zakresu przygotowania rynku pracy. </a:t>
            </a:r>
            <a:endParaRPr lang="pl-PL" sz="1400">
              <a:latin typeface="Arial Narrow" panose="020B0606020202030204" pitchFamily="34" charset="0"/>
            </a:endParaRPr>
          </a:p>
        </p:txBody>
      </p:sp>
      <p:cxnSp>
        <p:nvCxnSpPr>
          <p:cNvPr id="31" name="Łącznik prosty 30">
            <a:extLst>
              <a:ext uri="{FF2B5EF4-FFF2-40B4-BE49-F238E27FC236}">
                <a16:creationId xmlns:a16="http://schemas.microsoft.com/office/drawing/2014/main" id="{ECA2857B-BADA-48DA-9EAC-343A25D2E78A}"/>
              </a:ext>
            </a:extLst>
          </p:cNvPr>
          <p:cNvCxnSpPr/>
          <p:nvPr/>
        </p:nvCxnSpPr>
        <p:spPr>
          <a:xfrm>
            <a:off x="446960" y="1401095"/>
            <a:ext cx="11302079"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pole tekstowe 31">
            <a:extLst>
              <a:ext uri="{FF2B5EF4-FFF2-40B4-BE49-F238E27FC236}">
                <a16:creationId xmlns:a16="http://schemas.microsoft.com/office/drawing/2014/main" id="{FC2FA55A-FB6F-4FE1-AAD6-835D10A19DFD}"/>
              </a:ext>
            </a:extLst>
          </p:cNvPr>
          <p:cNvSpPr txBox="1"/>
          <p:nvPr/>
        </p:nvSpPr>
        <p:spPr>
          <a:xfrm>
            <a:off x="5493772" y="1031763"/>
            <a:ext cx="1049599" cy="369332"/>
          </a:xfrm>
          <a:prstGeom prst="rect">
            <a:avLst/>
          </a:prstGeom>
          <a:noFill/>
        </p:spPr>
        <p:txBody>
          <a:bodyPr wrap="square">
            <a:spAutoFit/>
          </a:bodyPr>
          <a:lstStyle/>
          <a:p>
            <a:r>
              <a:rPr lang="pl-PL" sz="1800" b="1" i="0" u="none" strike="noStrike" cap="none">
                <a:solidFill>
                  <a:srgbClr val="000000"/>
                </a:solidFill>
                <a:latin typeface="Arial Narrow" panose="020B0606020202030204" pitchFamily="34" charset="0"/>
                <a:ea typeface="Arial Narrow"/>
                <a:cs typeface="Arial Narrow"/>
                <a:sym typeface="Arial Narrow"/>
              </a:rPr>
              <a:t>Obszary</a:t>
            </a:r>
            <a:endParaRPr lang="pl-PL"/>
          </a:p>
        </p:txBody>
      </p:sp>
    </p:spTree>
    <p:extLst>
      <p:ext uri="{BB962C8B-B14F-4D97-AF65-F5344CB8AC3E}">
        <p14:creationId xmlns:p14="http://schemas.microsoft.com/office/powerpoint/2010/main" val="1480879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FB889E44-0569-4837-9BFB-6E18C000EA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5</a:t>
            </a:fld>
            <a:endParaRPr lang="pl-PL"/>
          </a:p>
        </p:txBody>
      </p:sp>
      <p:sp>
        <p:nvSpPr>
          <p:cNvPr id="7" name="Google Shape;113;g90699e1b16_0_193">
            <a:extLst>
              <a:ext uri="{FF2B5EF4-FFF2-40B4-BE49-F238E27FC236}">
                <a16:creationId xmlns:a16="http://schemas.microsoft.com/office/drawing/2014/main" id="{73AEE9F5-131E-4696-B895-C9C4A18A7795}"/>
              </a:ext>
            </a:extLst>
          </p:cNvPr>
          <p:cNvSpPr txBox="1"/>
          <p:nvPr/>
        </p:nvSpPr>
        <p:spPr>
          <a:xfrm>
            <a:off x="298578" y="205273"/>
            <a:ext cx="112806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l-PL" sz="2400" b="1">
                <a:solidFill>
                  <a:schemeClr val="dk1"/>
                </a:solidFill>
                <a:latin typeface="Arial Narrow"/>
                <a:ea typeface="Arial Narrow"/>
                <a:cs typeface="Arial Narrow"/>
                <a:sym typeface="Arial Narrow"/>
              </a:rPr>
              <a:t>Rynek morskich farm wiatrowych</a:t>
            </a:r>
            <a:endParaRPr/>
          </a:p>
          <a:p>
            <a:pPr marL="0" marR="0" lvl="0" indent="0" algn="l" rtl="0">
              <a:spcBef>
                <a:spcPts val="0"/>
              </a:spcBef>
              <a:spcAft>
                <a:spcPts val="0"/>
              </a:spcAft>
              <a:buNone/>
            </a:pPr>
            <a:r>
              <a:rPr lang="pl-PL" sz="2000">
                <a:solidFill>
                  <a:schemeClr val="dk1"/>
                </a:solidFill>
                <a:latin typeface="Arial Narrow"/>
                <a:ea typeface="Arial Narrow"/>
                <a:cs typeface="Arial Narrow"/>
                <a:sym typeface="Arial Narrow"/>
              </a:rPr>
              <a:t>Potencjał mocy zainstalowanej w Polsce do 2040 roku to 10-12GW, w tym do ok. 6-8 GW do roku 2030</a:t>
            </a:r>
            <a:endParaRPr/>
          </a:p>
        </p:txBody>
      </p:sp>
      <p:cxnSp>
        <p:nvCxnSpPr>
          <p:cNvPr id="3" name="Łącznik prosty 2">
            <a:extLst>
              <a:ext uri="{FF2B5EF4-FFF2-40B4-BE49-F238E27FC236}">
                <a16:creationId xmlns:a16="http://schemas.microsoft.com/office/drawing/2014/main" id="{00B03118-C9D3-4584-BCDF-7478FDD721AD}"/>
              </a:ext>
            </a:extLst>
          </p:cNvPr>
          <p:cNvCxnSpPr>
            <a:cxnSpLocks/>
          </p:cNvCxnSpPr>
          <p:nvPr/>
        </p:nvCxnSpPr>
        <p:spPr>
          <a:xfrm>
            <a:off x="415413" y="6322140"/>
            <a:ext cx="4009103"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rostokąt 4">
            <a:extLst>
              <a:ext uri="{FF2B5EF4-FFF2-40B4-BE49-F238E27FC236}">
                <a16:creationId xmlns:a16="http://schemas.microsoft.com/office/drawing/2014/main" id="{2D4152F5-2855-4C00-965A-45FC0669335F}"/>
              </a:ext>
            </a:extLst>
          </p:cNvPr>
          <p:cNvSpPr/>
          <p:nvPr/>
        </p:nvSpPr>
        <p:spPr>
          <a:xfrm>
            <a:off x="609600" y="4916129"/>
            <a:ext cx="845575" cy="14060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t>6-8 GW</a:t>
            </a:r>
          </a:p>
        </p:txBody>
      </p:sp>
      <p:sp>
        <p:nvSpPr>
          <p:cNvPr id="10" name="Prostokąt 9">
            <a:extLst>
              <a:ext uri="{FF2B5EF4-FFF2-40B4-BE49-F238E27FC236}">
                <a16:creationId xmlns:a16="http://schemas.microsoft.com/office/drawing/2014/main" id="{9151E530-0A61-417A-901C-E47F400A74E9}"/>
              </a:ext>
            </a:extLst>
          </p:cNvPr>
          <p:cNvSpPr/>
          <p:nvPr/>
        </p:nvSpPr>
        <p:spPr>
          <a:xfrm>
            <a:off x="1790837" y="3500283"/>
            <a:ext cx="1040851" cy="2821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t>11-15 GW</a:t>
            </a:r>
          </a:p>
        </p:txBody>
      </p:sp>
      <p:sp>
        <p:nvSpPr>
          <p:cNvPr id="11" name="Prostokąt 10">
            <a:extLst>
              <a:ext uri="{FF2B5EF4-FFF2-40B4-BE49-F238E27FC236}">
                <a16:creationId xmlns:a16="http://schemas.microsoft.com/office/drawing/2014/main" id="{6B3BF6D0-993C-4D7F-8698-B4C03A31B8D6}"/>
              </a:ext>
            </a:extLst>
          </p:cNvPr>
          <p:cNvSpPr/>
          <p:nvPr/>
        </p:nvSpPr>
        <p:spPr>
          <a:xfrm>
            <a:off x="3228420" y="2084437"/>
            <a:ext cx="1040851" cy="42377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t>20-30 GW</a:t>
            </a:r>
          </a:p>
        </p:txBody>
      </p:sp>
      <p:sp>
        <p:nvSpPr>
          <p:cNvPr id="12" name="pole tekstowe 11">
            <a:extLst>
              <a:ext uri="{FF2B5EF4-FFF2-40B4-BE49-F238E27FC236}">
                <a16:creationId xmlns:a16="http://schemas.microsoft.com/office/drawing/2014/main" id="{1C0036B3-2A8A-4993-AA80-0098C4B5CB65}"/>
              </a:ext>
            </a:extLst>
          </p:cNvPr>
          <p:cNvSpPr txBox="1"/>
          <p:nvPr/>
        </p:nvSpPr>
        <p:spPr>
          <a:xfrm>
            <a:off x="687652" y="6526101"/>
            <a:ext cx="624092" cy="307777"/>
          </a:xfrm>
          <a:prstGeom prst="rect">
            <a:avLst/>
          </a:prstGeom>
          <a:noFill/>
        </p:spPr>
        <p:txBody>
          <a:bodyPr wrap="square">
            <a:spAutoFit/>
          </a:bodyPr>
          <a:lstStyle/>
          <a:p>
            <a:pPr algn="ctr"/>
            <a:r>
              <a:rPr lang="pl-PL" sz="1400">
                <a:solidFill>
                  <a:schemeClr val="dk1"/>
                </a:solidFill>
                <a:latin typeface="Arial Narrow"/>
                <a:ea typeface="Arial Narrow"/>
                <a:cs typeface="Arial Narrow"/>
                <a:sym typeface="Arial Narrow"/>
              </a:rPr>
              <a:t>2030</a:t>
            </a:r>
            <a:endParaRPr lang="pl-PL"/>
          </a:p>
        </p:txBody>
      </p:sp>
      <p:sp>
        <p:nvSpPr>
          <p:cNvPr id="13" name="pole tekstowe 12">
            <a:extLst>
              <a:ext uri="{FF2B5EF4-FFF2-40B4-BE49-F238E27FC236}">
                <a16:creationId xmlns:a16="http://schemas.microsoft.com/office/drawing/2014/main" id="{4C36FC56-BB3E-4521-AB9F-88022F98C7C9}"/>
              </a:ext>
            </a:extLst>
          </p:cNvPr>
          <p:cNvSpPr txBox="1"/>
          <p:nvPr/>
        </p:nvSpPr>
        <p:spPr>
          <a:xfrm>
            <a:off x="2000510" y="6526101"/>
            <a:ext cx="624092" cy="307777"/>
          </a:xfrm>
          <a:prstGeom prst="rect">
            <a:avLst/>
          </a:prstGeom>
          <a:noFill/>
        </p:spPr>
        <p:txBody>
          <a:bodyPr wrap="square">
            <a:spAutoFit/>
          </a:bodyPr>
          <a:lstStyle/>
          <a:p>
            <a:pPr algn="ctr"/>
            <a:r>
              <a:rPr lang="pl-PL" sz="1400">
                <a:solidFill>
                  <a:schemeClr val="dk1"/>
                </a:solidFill>
                <a:latin typeface="Arial Narrow"/>
                <a:ea typeface="Arial Narrow"/>
                <a:cs typeface="Arial Narrow"/>
                <a:sym typeface="Arial Narrow"/>
              </a:rPr>
              <a:t>2040</a:t>
            </a:r>
            <a:endParaRPr lang="pl-PL"/>
          </a:p>
        </p:txBody>
      </p:sp>
      <p:sp>
        <p:nvSpPr>
          <p:cNvPr id="14" name="pole tekstowe 13">
            <a:extLst>
              <a:ext uri="{FF2B5EF4-FFF2-40B4-BE49-F238E27FC236}">
                <a16:creationId xmlns:a16="http://schemas.microsoft.com/office/drawing/2014/main" id="{0BE286E2-FD3A-4CFF-A65B-ED143AC6FAC3}"/>
              </a:ext>
            </a:extLst>
          </p:cNvPr>
          <p:cNvSpPr txBox="1"/>
          <p:nvPr/>
        </p:nvSpPr>
        <p:spPr>
          <a:xfrm>
            <a:off x="3499672" y="6526101"/>
            <a:ext cx="624092" cy="307777"/>
          </a:xfrm>
          <a:prstGeom prst="rect">
            <a:avLst/>
          </a:prstGeom>
          <a:noFill/>
        </p:spPr>
        <p:txBody>
          <a:bodyPr wrap="square">
            <a:spAutoFit/>
          </a:bodyPr>
          <a:lstStyle/>
          <a:p>
            <a:pPr algn="ctr"/>
            <a:r>
              <a:rPr lang="pl-PL" sz="1400">
                <a:solidFill>
                  <a:schemeClr val="dk1"/>
                </a:solidFill>
                <a:latin typeface="Arial Narrow"/>
                <a:ea typeface="Arial Narrow"/>
                <a:cs typeface="Arial Narrow"/>
                <a:sym typeface="Arial Narrow"/>
              </a:rPr>
              <a:t>2050</a:t>
            </a:r>
            <a:endParaRPr lang="pl-PL"/>
          </a:p>
        </p:txBody>
      </p:sp>
      <p:sp>
        <p:nvSpPr>
          <p:cNvPr id="16" name="Google Shape;112;g90699e1b16_0_193">
            <a:extLst>
              <a:ext uri="{FF2B5EF4-FFF2-40B4-BE49-F238E27FC236}">
                <a16:creationId xmlns:a16="http://schemas.microsoft.com/office/drawing/2014/main" id="{C92168E2-1747-4547-880E-937437B9F731}"/>
              </a:ext>
            </a:extLst>
          </p:cNvPr>
          <p:cNvSpPr/>
          <p:nvPr/>
        </p:nvSpPr>
        <p:spPr>
          <a:xfrm>
            <a:off x="5113281" y="1168862"/>
            <a:ext cx="6164319" cy="5507700"/>
          </a:xfrm>
          <a:prstGeom prst="rect">
            <a:avLst/>
          </a:prstGeom>
          <a:noFill/>
          <a:ln>
            <a:noFill/>
          </a:ln>
        </p:spPr>
        <p:txBody>
          <a:bodyPr spcFirstLastPara="1" wrap="square" lIns="91425" tIns="45700" rIns="91425" bIns="45700" anchor="t" anchorCtr="0">
            <a:noAutofit/>
          </a:bodyPr>
          <a:lstStyle/>
          <a:p>
            <a:pPr marL="285750" marR="0" lvl="0" indent="-304800" algn="l" rtl="0">
              <a:lnSpc>
                <a:spcPct val="150000"/>
              </a:lnSpc>
              <a:spcBef>
                <a:spcPts val="0"/>
              </a:spcBef>
              <a:spcAft>
                <a:spcPts val="0"/>
              </a:spcAft>
              <a:buSzPts val="1700"/>
              <a:buFont typeface="Arial Narrow"/>
              <a:buChar char="▪"/>
            </a:pPr>
            <a:r>
              <a:rPr lang="pl-PL" dirty="0">
                <a:latin typeface="Arial Narrow"/>
                <a:ea typeface="Arial Narrow"/>
                <a:cs typeface="Arial Narrow"/>
                <a:sym typeface="Arial Narrow"/>
              </a:rPr>
              <a:t>Nakłady inwestycyjne na transformację energetyczną w latach 2021-2040 mogą wynieść ok. 1.600 mld zł, zgodnie dokumentem Polityki Energetycznej Polski do 2040 roku (PEP 2040). Pierwsza morska farma wiatrowa ma szansę pojawić się w systemie elektroenergetycznym na przełomie w latach 2025-2026 roku. </a:t>
            </a:r>
            <a:r>
              <a:rPr lang="pl-PL" b="1" dirty="0">
                <a:latin typeface="Arial Narrow"/>
                <a:ea typeface="Arial Narrow"/>
                <a:cs typeface="Arial Narrow"/>
                <a:sym typeface="Arial Narrow"/>
              </a:rPr>
              <a:t>To ten sektor ma być jednym ze strategicznych filarów rozwoju polskiej strategii energetycznej.</a:t>
            </a:r>
          </a:p>
          <a:p>
            <a:pPr marL="285750" marR="0" lvl="0" indent="-304800" algn="l" rtl="0">
              <a:lnSpc>
                <a:spcPct val="150000"/>
              </a:lnSpc>
              <a:spcBef>
                <a:spcPts val="0"/>
              </a:spcBef>
              <a:spcAft>
                <a:spcPts val="0"/>
              </a:spcAft>
              <a:buSzPts val="1700"/>
              <a:buFont typeface="Arial Narrow"/>
              <a:buChar char="▪"/>
            </a:pPr>
            <a:r>
              <a:rPr lang="pl-PL" dirty="0">
                <a:solidFill>
                  <a:schemeClr val="dk1"/>
                </a:solidFill>
                <a:latin typeface="Arial Narrow"/>
                <a:ea typeface="Arial Narrow"/>
                <a:cs typeface="Arial Narrow"/>
                <a:sym typeface="Arial Narrow"/>
              </a:rPr>
              <a:t>W obszarze polskiej wyłącznej strefy ekonomicznej na Morzu Batyckim istnieje możliwość wdrażania wielkosalowych instalacji wiatrowych. Kluczowe znaczenie dla wielkości inwestycji ma możliwość bilansowania mocy w Krajowym Systemie Energetycznym i rozwój infrastruktury sieciowej.</a:t>
            </a:r>
          </a:p>
          <a:p>
            <a:pPr marL="285750" marR="0" lvl="0" indent="-304800" algn="l" rtl="0">
              <a:lnSpc>
                <a:spcPct val="150000"/>
              </a:lnSpc>
              <a:spcBef>
                <a:spcPts val="0"/>
              </a:spcBef>
              <a:spcAft>
                <a:spcPts val="0"/>
              </a:spcAft>
              <a:buSzPts val="1700"/>
              <a:buFont typeface="Arial Narrow"/>
              <a:buChar char="▪"/>
            </a:pPr>
            <a:r>
              <a:rPr lang="pl-PL" dirty="0">
                <a:solidFill>
                  <a:schemeClr val="dk1"/>
                </a:solidFill>
                <a:latin typeface="Arial Narrow"/>
                <a:ea typeface="Arial Narrow"/>
                <a:cs typeface="Arial Narrow"/>
                <a:sym typeface="Arial Narrow"/>
              </a:rPr>
              <a:t>W wariancie obecnie publikowanego PEP2040, przewiduje się, że moc zainstalowana tych źródeł w perspektywie 2030 roku może sięgnąć 5,9 GW. W 2040 roku potencjał oceniany jest do ok. 11 GW. Produkcja z morskich farm wiatrowych będzie miała największy udział w produkcji energii elektrycznej wytworzonej z OZE.</a:t>
            </a:r>
          </a:p>
          <a:p>
            <a:pPr marL="285750" marR="0" lvl="0" indent="-304800" algn="l" rtl="0">
              <a:lnSpc>
                <a:spcPct val="150000"/>
              </a:lnSpc>
              <a:spcBef>
                <a:spcPts val="0"/>
              </a:spcBef>
              <a:spcAft>
                <a:spcPts val="0"/>
              </a:spcAft>
              <a:buSzPts val="1700"/>
              <a:buFont typeface="Arial Narrow"/>
              <a:buChar char="▪"/>
            </a:pPr>
            <a:r>
              <a:rPr lang="pl-PL" b="1" dirty="0">
                <a:solidFill>
                  <a:schemeClr val="dk1"/>
                </a:solidFill>
                <a:latin typeface="Arial Narrow"/>
                <a:ea typeface="Arial Narrow"/>
                <a:cs typeface="Arial Narrow"/>
                <a:sym typeface="Arial Narrow"/>
              </a:rPr>
              <a:t>Biorąc pod uwagę dynamiczny wzrost cen </a:t>
            </a:r>
            <a:r>
              <a:rPr lang="pl-PL" b="1">
                <a:solidFill>
                  <a:schemeClr val="dk1"/>
                </a:solidFill>
                <a:latin typeface="Arial Narrow"/>
                <a:ea typeface="Arial Narrow"/>
                <a:cs typeface="Arial Narrow"/>
                <a:sym typeface="Arial Narrow"/>
              </a:rPr>
              <a:t>uprawnień do emisji CO2</a:t>
            </a:r>
            <a:r>
              <a:rPr lang="pl-PL" b="1" dirty="0">
                <a:solidFill>
                  <a:schemeClr val="dk1"/>
                </a:solidFill>
                <a:latin typeface="Arial Narrow"/>
                <a:ea typeface="Arial Narrow"/>
                <a:cs typeface="Arial Narrow"/>
                <a:sym typeface="Arial Narrow"/>
              </a:rPr>
              <a:t>, należy zakładać zwiększającą się przestrzeń do rozwoju morskich farm wiatrowych niż to co obecnie prezentowane w PEP2040.</a:t>
            </a:r>
            <a:endParaRPr b="1" dirty="0">
              <a:solidFill>
                <a:schemeClr val="dk1"/>
              </a:solidFill>
              <a:latin typeface="Arial Narrow"/>
              <a:ea typeface="Arial Narrow"/>
              <a:cs typeface="Arial Narrow"/>
              <a:sym typeface="Arial Narrow"/>
            </a:endParaRPr>
          </a:p>
        </p:txBody>
      </p:sp>
      <p:cxnSp>
        <p:nvCxnSpPr>
          <p:cNvPr id="15" name="Łącznik prosty 14">
            <a:extLst>
              <a:ext uri="{FF2B5EF4-FFF2-40B4-BE49-F238E27FC236}">
                <a16:creationId xmlns:a16="http://schemas.microsoft.com/office/drawing/2014/main" id="{104FCB62-F70D-458B-A1DF-7C17E2D6370C}"/>
              </a:ext>
            </a:extLst>
          </p:cNvPr>
          <p:cNvCxnSpPr>
            <a:cxnSpLocks/>
          </p:cNvCxnSpPr>
          <p:nvPr/>
        </p:nvCxnSpPr>
        <p:spPr>
          <a:xfrm>
            <a:off x="403225" y="1941671"/>
            <a:ext cx="402129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pole tekstowe 16">
            <a:extLst>
              <a:ext uri="{FF2B5EF4-FFF2-40B4-BE49-F238E27FC236}">
                <a16:creationId xmlns:a16="http://schemas.microsoft.com/office/drawing/2014/main" id="{ED0245FE-9187-46F8-B33F-9A0A3D33949A}"/>
              </a:ext>
            </a:extLst>
          </p:cNvPr>
          <p:cNvSpPr txBox="1"/>
          <p:nvPr/>
        </p:nvSpPr>
        <p:spPr>
          <a:xfrm>
            <a:off x="687652" y="1357564"/>
            <a:ext cx="3595320" cy="584775"/>
          </a:xfrm>
          <a:prstGeom prst="rect">
            <a:avLst/>
          </a:prstGeom>
          <a:noFill/>
        </p:spPr>
        <p:txBody>
          <a:bodyPr wrap="square">
            <a:spAutoFit/>
          </a:bodyPr>
          <a:lstStyle/>
          <a:p>
            <a:pPr algn="ctr"/>
            <a:r>
              <a:rPr lang="pl-PL" sz="1600" b="1">
                <a:latin typeface="Arial Narrow" panose="020B0606020202030204" pitchFamily="34" charset="0"/>
              </a:rPr>
              <a:t>Szacunek zainstalowanej mocy morskich farm wiatrowych w Polsce</a:t>
            </a:r>
            <a:endParaRPr lang="pl-PL" sz="1600"/>
          </a:p>
        </p:txBody>
      </p:sp>
      <p:sp>
        <p:nvSpPr>
          <p:cNvPr id="19" name="Google Shape;265;p47">
            <a:extLst>
              <a:ext uri="{FF2B5EF4-FFF2-40B4-BE49-F238E27FC236}">
                <a16:creationId xmlns:a16="http://schemas.microsoft.com/office/drawing/2014/main" id="{77E934A9-DB4D-4F00-9899-E3929D7169FD}"/>
              </a:ext>
            </a:extLst>
          </p:cNvPr>
          <p:cNvSpPr/>
          <p:nvPr/>
        </p:nvSpPr>
        <p:spPr>
          <a:xfrm>
            <a:off x="407988" y="970153"/>
            <a:ext cx="2445314" cy="334733"/>
          </a:xfrm>
          <a:prstGeom prst="rect">
            <a:avLst/>
          </a:prstGeom>
          <a:solidFill>
            <a:schemeClr val="accent6">
              <a:lumMod val="60000"/>
              <a:lumOff val="40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l-PL" sz="1000" b="1" u="none" strike="noStrike" cap="none">
                <a:solidFill>
                  <a:schemeClr val="bg1"/>
                </a:solidFill>
                <a:latin typeface="Arial Narrow" panose="020B0606020202030204" pitchFamily="34" charset="0"/>
                <a:ea typeface="Arial Narrow"/>
                <a:cs typeface="Arial Narrow"/>
                <a:sym typeface="Arial Narrow"/>
              </a:rPr>
              <a:t>RYNEK</a:t>
            </a:r>
            <a:endParaRPr sz="1000" b="1" u="none" strike="noStrike" cap="none">
              <a:solidFill>
                <a:schemeClr val="bg1"/>
              </a:solidFill>
              <a:latin typeface="Arial Narrow" panose="020B0606020202030204" pitchFamily="34" charset="0"/>
              <a:ea typeface="Arial Narrow"/>
              <a:cs typeface="Arial Narrow"/>
              <a:sym typeface="Arial Narrow"/>
            </a:endParaRPr>
          </a:p>
        </p:txBody>
      </p:sp>
    </p:spTree>
    <p:extLst>
      <p:ext uri="{BB962C8B-B14F-4D97-AF65-F5344CB8AC3E}">
        <p14:creationId xmlns:p14="http://schemas.microsoft.com/office/powerpoint/2010/main" val="1302093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1"/>
          <p:cNvSpPr txBox="1"/>
          <p:nvPr/>
        </p:nvSpPr>
        <p:spPr>
          <a:xfrm>
            <a:off x="298578" y="205273"/>
            <a:ext cx="1128071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pl-PL" sz="2400" b="1">
                <a:solidFill>
                  <a:schemeClr val="dk1"/>
                </a:solidFill>
                <a:latin typeface="Arial Narrow"/>
                <a:ea typeface="Arial Narrow"/>
                <a:cs typeface="Arial Narrow"/>
                <a:sym typeface="Arial Narrow"/>
              </a:rPr>
              <a:t>Struktura kosztów w cyklu inwestycyjno-operacyjnym morskich farmach wiatrowych</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pl-PL" sz="2000" b="0" i="0" u="none" strike="noStrike" cap="none">
                <a:solidFill>
                  <a:schemeClr val="dk1"/>
                </a:solidFill>
                <a:latin typeface="Arial Narrow"/>
                <a:ea typeface="Arial Narrow"/>
                <a:cs typeface="Arial Narrow"/>
                <a:sym typeface="Arial Narrow"/>
              </a:rPr>
              <a:t>Istnieje przestrzeń dla nowych podmiotów, technoogii i lokalizacji w łańcuchu dostaw dla morskich farm wiatrowych</a:t>
            </a:r>
            <a:endParaRPr sz="1400" b="0" i="0" u="none" strike="noStrike" cap="none" dirty="0">
              <a:solidFill>
                <a:srgbClr val="000000"/>
              </a:solidFill>
              <a:latin typeface="Arial"/>
              <a:ea typeface="Arial"/>
              <a:cs typeface="Arial"/>
              <a:sym typeface="Arial"/>
            </a:endParaRPr>
          </a:p>
        </p:txBody>
      </p:sp>
      <p:sp>
        <p:nvSpPr>
          <p:cNvPr id="328" name="Google Shape;328;p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6</a:t>
            </a:fld>
            <a:endParaRPr/>
          </a:p>
        </p:txBody>
      </p:sp>
      <p:sp>
        <p:nvSpPr>
          <p:cNvPr id="2" name="Google Shape;331;p41">
            <a:extLst>
              <a:ext uri="{FF2B5EF4-FFF2-40B4-BE49-F238E27FC236}">
                <a16:creationId xmlns:a16="http://schemas.microsoft.com/office/drawing/2014/main" id="{A498AADE-4425-455E-8099-50ADD4371D82}"/>
              </a:ext>
            </a:extLst>
          </p:cNvPr>
          <p:cNvSpPr/>
          <p:nvPr/>
        </p:nvSpPr>
        <p:spPr>
          <a:xfrm>
            <a:off x="407987" y="1363878"/>
            <a:ext cx="7256310" cy="875071"/>
          </a:xfrm>
          <a:prstGeom prst="rect">
            <a:avLst/>
          </a:prstGeom>
          <a:solidFill>
            <a:srgbClr val="CFE2F3"/>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800"/>
              <a:buFont typeface="Arial"/>
              <a:buNone/>
            </a:pPr>
            <a:r>
              <a:rPr lang="pl-PL" sz="1600" b="1">
                <a:solidFill>
                  <a:schemeClr val="dk1"/>
                </a:solidFill>
                <a:latin typeface="Arial Narrow"/>
                <a:sym typeface="Arial Narrow"/>
              </a:rPr>
              <a:t>Rynek pakietów wchodzących w skład kosztu morskiej farmy wiatrowej jest nadal </a:t>
            </a:r>
            <a:br>
              <a:rPr lang="pl-PL" sz="1600" b="1">
                <a:solidFill>
                  <a:schemeClr val="dk1"/>
                </a:solidFill>
                <a:latin typeface="Arial Narrow"/>
                <a:sym typeface="Arial Narrow"/>
              </a:rPr>
            </a:br>
            <a:r>
              <a:rPr lang="pl-PL" sz="1600" b="1">
                <a:solidFill>
                  <a:schemeClr val="dk1"/>
                </a:solidFill>
                <a:latin typeface="Arial Narrow"/>
                <a:sym typeface="Arial Narrow"/>
              </a:rPr>
              <a:t>w okresie rozwoju. Nadal istnieje możliwość dalszej poprawy kosztów, efektywności </a:t>
            </a:r>
            <a:br>
              <a:rPr lang="pl-PL" sz="1600" b="1">
                <a:solidFill>
                  <a:schemeClr val="dk1"/>
                </a:solidFill>
                <a:latin typeface="Arial Narrow"/>
                <a:sym typeface="Arial Narrow"/>
              </a:rPr>
            </a:br>
            <a:r>
              <a:rPr lang="pl-PL" sz="1600" b="1">
                <a:solidFill>
                  <a:schemeClr val="dk1"/>
                </a:solidFill>
                <a:latin typeface="Arial Narrow"/>
                <a:sym typeface="Arial Narrow"/>
              </a:rPr>
              <a:t>i skalowalności łańcucha dostaw. Jest to szansa na wejście dla nowych podmiotów.</a:t>
            </a:r>
            <a:endParaRPr lang="en-US" sz="1600" b="1" i="0" u="none" strike="noStrike" cap="none" dirty="0">
              <a:solidFill>
                <a:srgbClr val="000000"/>
              </a:solidFill>
              <a:latin typeface="Arial"/>
              <a:ea typeface="Arial"/>
              <a:cs typeface="Arial"/>
              <a:sym typeface="Arial"/>
            </a:endParaRPr>
          </a:p>
        </p:txBody>
      </p:sp>
      <p:pic>
        <p:nvPicPr>
          <p:cNvPr id="6" name="Obraz 5">
            <a:extLst>
              <a:ext uri="{FF2B5EF4-FFF2-40B4-BE49-F238E27FC236}">
                <a16:creationId xmlns:a16="http://schemas.microsoft.com/office/drawing/2014/main" id="{758E7CD0-6917-4CED-B57F-3345EA369740}"/>
              </a:ext>
            </a:extLst>
          </p:cNvPr>
          <p:cNvPicPr>
            <a:picLocks noChangeAspect="1"/>
          </p:cNvPicPr>
          <p:nvPr/>
        </p:nvPicPr>
        <p:blipFill>
          <a:blip r:embed="rId3"/>
          <a:stretch>
            <a:fillRect/>
          </a:stretch>
        </p:blipFill>
        <p:spPr>
          <a:xfrm>
            <a:off x="407987" y="3064718"/>
            <a:ext cx="7256310" cy="3165221"/>
          </a:xfrm>
          <a:prstGeom prst="rect">
            <a:avLst/>
          </a:prstGeom>
        </p:spPr>
      </p:pic>
      <p:sp>
        <p:nvSpPr>
          <p:cNvPr id="56" name="pole tekstowe 55">
            <a:extLst>
              <a:ext uri="{FF2B5EF4-FFF2-40B4-BE49-F238E27FC236}">
                <a16:creationId xmlns:a16="http://schemas.microsoft.com/office/drawing/2014/main" id="{6C5F7524-2482-4307-8AD2-AE1CF63C260D}"/>
              </a:ext>
            </a:extLst>
          </p:cNvPr>
          <p:cNvSpPr txBox="1"/>
          <p:nvPr/>
        </p:nvSpPr>
        <p:spPr>
          <a:xfrm>
            <a:off x="318242" y="2487067"/>
            <a:ext cx="6096000" cy="523220"/>
          </a:xfrm>
          <a:prstGeom prst="rect">
            <a:avLst/>
          </a:prstGeom>
          <a:noFill/>
        </p:spPr>
        <p:txBody>
          <a:bodyPr wrap="square">
            <a:spAutoFit/>
          </a:bodyPr>
          <a:lstStyle/>
          <a:p>
            <a:pPr marL="0" marR="0" lvl="0" indent="0" rtl="0">
              <a:lnSpc>
                <a:spcPct val="100000"/>
              </a:lnSpc>
              <a:spcBef>
                <a:spcPts val="0"/>
              </a:spcBef>
              <a:spcAft>
                <a:spcPts val="0"/>
              </a:spcAft>
              <a:buClr>
                <a:srgbClr val="000000"/>
              </a:buClr>
              <a:buSzPts val="1800"/>
              <a:buFont typeface="Arial"/>
              <a:buNone/>
            </a:pPr>
            <a:r>
              <a:rPr lang="pl-PL" sz="1400" b="1" i="0" u="none" strike="noStrike" cap="none">
                <a:solidFill>
                  <a:schemeClr val="dk1"/>
                </a:solidFill>
                <a:latin typeface="Arial Narrow"/>
                <a:ea typeface="Arial Narrow"/>
                <a:cs typeface="Arial Narrow"/>
                <a:sym typeface="Arial Narrow"/>
              </a:rPr>
              <a:t>CAŁKOWITE KOSZTY MORSKIEJ FARMY WIATROWEJ PRZY PRZYJMOWANIU 25-LETNIEJ FAZY DZIAŁANIA (</a:t>
            </a:r>
            <a:r>
              <a:rPr lang="pl-PL" sz="1400" b="1">
                <a:solidFill>
                  <a:schemeClr val="dk1"/>
                </a:solidFill>
                <a:latin typeface="Arial Narrow"/>
                <a:ea typeface="Arial Narrow"/>
                <a:cs typeface="Arial Narrow"/>
                <a:sym typeface="Arial Narrow"/>
              </a:rPr>
              <a:t>1000</a:t>
            </a:r>
            <a:r>
              <a:rPr lang="pl-PL" sz="1400" b="1" i="0" u="none" strike="noStrike" cap="none">
                <a:solidFill>
                  <a:schemeClr val="dk1"/>
                </a:solidFill>
                <a:latin typeface="Arial Narrow"/>
                <a:ea typeface="Arial Narrow"/>
                <a:cs typeface="Arial Narrow"/>
                <a:sym typeface="Arial Narrow"/>
              </a:rPr>
              <a:t> MW farm, </a:t>
            </a:r>
            <a:r>
              <a:rPr lang="pl-PL" sz="1400" b="1">
                <a:solidFill>
                  <a:schemeClr val="dk1"/>
                </a:solidFill>
                <a:latin typeface="Arial Narrow"/>
                <a:ea typeface="Arial Narrow"/>
                <a:cs typeface="Arial Narrow"/>
                <a:sym typeface="Arial Narrow"/>
              </a:rPr>
              <a:t>EUR</a:t>
            </a:r>
            <a:r>
              <a:rPr lang="pl-PL" sz="1400" b="1" i="0" u="none" strike="noStrike" cap="none">
                <a:solidFill>
                  <a:schemeClr val="dk1"/>
                </a:solidFill>
                <a:latin typeface="Arial Narrow"/>
                <a:ea typeface="Arial Narrow"/>
                <a:cs typeface="Arial Narrow"/>
                <a:sym typeface="Arial Narrow"/>
              </a:rPr>
              <a:t>m)</a:t>
            </a:r>
            <a:endParaRPr lang="en-US" sz="1400" b="1" i="0" u="none" strike="noStrike" cap="none" dirty="0">
              <a:solidFill>
                <a:srgbClr val="000000"/>
              </a:solidFill>
              <a:latin typeface="Arial"/>
              <a:ea typeface="Arial"/>
              <a:cs typeface="Arial"/>
              <a:sym typeface="Arial"/>
            </a:endParaRPr>
          </a:p>
        </p:txBody>
      </p:sp>
      <p:sp>
        <p:nvSpPr>
          <p:cNvPr id="59" name="Google Shape;331;p41">
            <a:extLst>
              <a:ext uri="{FF2B5EF4-FFF2-40B4-BE49-F238E27FC236}">
                <a16:creationId xmlns:a16="http://schemas.microsoft.com/office/drawing/2014/main" id="{E39637E9-C407-42BA-BD22-2E1F65B005E1}"/>
              </a:ext>
            </a:extLst>
          </p:cNvPr>
          <p:cNvSpPr/>
          <p:nvPr/>
        </p:nvSpPr>
        <p:spPr>
          <a:xfrm>
            <a:off x="7765798" y="6050758"/>
            <a:ext cx="4259053" cy="601969"/>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l-PL" sz="1200" b="1" i="0" u="none" strike="noStrike" cap="none">
                <a:solidFill>
                  <a:schemeClr val="dk1"/>
                </a:solidFill>
                <a:latin typeface="Arial Narrow"/>
                <a:ea typeface="Arial"/>
                <a:cs typeface="Arial"/>
                <a:sym typeface="Arial Narrow"/>
              </a:rPr>
              <a:t>PRZESTRZEŃ DLA NOWYCH TECHNOLOGII I GRACZY </a:t>
            </a:r>
            <a:br>
              <a:rPr lang="pl-PL" sz="1200" b="1" i="0" u="none" strike="noStrike" cap="none">
                <a:solidFill>
                  <a:schemeClr val="dk1"/>
                </a:solidFill>
                <a:latin typeface="Arial Narrow"/>
                <a:ea typeface="Arial"/>
                <a:cs typeface="Arial"/>
                <a:sym typeface="Arial Narrow"/>
              </a:rPr>
            </a:br>
            <a:r>
              <a:rPr lang="pl-PL" sz="1200" b="1" i="0" u="none" strike="noStrike" cap="none">
                <a:solidFill>
                  <a:schemeClr val="dk1"/>
                </a:solidFill>
                <a:latin typeface="Arial Narrow"/>
                <a:ea typeface="Arial"/>
                <a:cs typeface="Arial"/>
                <a:sym typeface="Arial Narrow"/>
              </a:rPr>
              <a:t>W ŁAŃCUCHU DOSTAW</a:t>
            </a:r>
            <a:endParaRPr lang="en-US" sz="1200" b="1" i="0" u="none" strike="noStrike" cap="none" dirty="0">
              <a:solidFill>
                <a:srgbClr val="000000"/>
              </a:solidFill>
              <a:latin typeface="Arial"/>
              <a:ea typeface="Arial"/>
              <a:cs typeface="Arial"/>
              <a:sym typeface="Arial"/>
            </a:endParaRPr>
          </a:p>
        </p:txBody>
      </p:sp>
      <p:sp>
        <p:nvSpPr>
          <p:cNvPr id="10" name="Strzałka: w prawo 9">
            <a:extLst>
              <a:ext uri="{FF2B5EF4-FFF2-40B4-BE49-F238E27FC236}">
                <a16:creationId xmlns:a16="http://schemas.microsoft.com/office/drawing/2014/main" id="{232CFA71-5667-4E66-BA7E-0FE3A3D73D3C}"/>
              </a:ext>
            </a:extLst>
          </p:cNvPr>
          <p:cNvSpPr/>
          <p:nvPr/>
        </p:nvSpPr>
        <p:spPr>
          <a:xfrm rot="10800000">
            <a:off x="6709776" y="6124407"/>
            <a:ext cx="582560" cy="463885"/>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Grafika 12" descr="Symbole Harveya 25%">
            <a:extLst>
              <a:ext uri="{FF2B5EF4-FFF2-40B4-BE49-F238E27FC236}">
                <a16:creationId xmlns:a16="http://schemas.microsoft.com/office/drawing/2014/main" id="{D43ACE5C-75F7-40ED-911C-84C2A953E9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760" y="6186896"/>
            <a:ext cx="417799" cy="417799"/>
          </a:xfrm>
          <a:prstGeom prst="rect">
            <a:avLst/>
          </a:prstGeom>
        </p:spPr>
      </p:pic>
      <p:pic>
        <p:nvPicPr>
          <p:cNvPr id="16" name="Grafika 15" descr="Symbole Harveya 15%">
            <a:extLst>
              <a:ext uri="{FF2B5EF4-FFF2-40B4-BE49-F238E27FC236}">
                <a16:creationId xmlns:a16="http://schemas.microsoft.com/office/drawing/2014/main" id="{B219A01F-9F6F-445C-B595-F19754EEDE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89421" y="6186895"/>
            <a:ext cx="417799" cy="417799"/>
          </a:xfrm>
          <a:prstGeom prst="rect">
            <a:avLst/>
          </a:prstGeom>
        </p:spPr>
      </p:pic>
      <p:pic>
        <p:nvPicPr>
          <p:cNvPr id="18" name="Grafika 17" descr="Symbole Harveya 50%">
            <a:extLst>
              <a:ext uri="{FF2B5EF4-FFF2-40B4-BE49-F238E27FC236}">
                <a16:creationId xmlns:a16="http://schemas.microsoft.com/office/drawing/2014/main" id="{095B9B12-767F-47ED-96DF-B04282751F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93798" y="6186894"/>
            <a:ext cx="417799" cy="417799"/>
          </a:xfrm>
          <a:prstGeom prst="rect">
            <a:avLst/>
          </a:prstGeom>
        </p:spPr>
      </p:pic>
      <p:pic>
        <p:nvPicPr>
          <p:cNvPr id="21" name="Grafika 20" descr="Symbole Harveya 75%">
            <a:extLst>
              <a:ext uri="{FF2B5EF4-FFF2-40B4-BE49-F238E27FC236}">
                <a16:creationId xmlns:a16="http://schemas.microsoft.com/office/drawing/2014/main" id="{5546CBEA-0CBC-4DA7-BFFC-B9623C1166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69242" y="6165528"/>
            <a:ext cx="439165" cy="439165"/>
          </a:xfrm>
          <a:prstGeom prst="rect">
            <a:avLst/>
          </a:prstGeom>
        </p:spPr>
      </p:pic>
      <p:pic>
        <p:nvPicPr>
          <p:cNvPr id="62" name="Grafika 61" descr="Symbole Harveya 75%">
            <a:extLst>
              <a:ext uri="{FF2B5EF4-FFF2-40B4-BE49-F238E27FC236}">
                <a16:creationId xmlns:a16="http://schemas.microsoft.com/office/drawing/2014/main" id="{F0F51303-F82C-42BD-BE25-22949BD9D65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96647" y="6165527"/>
            <a:ext cx="439165" cy="439165"/>
          </a:xfrm>
          <a:prstGeom prst="rect">
            <a:avLst/>
          </a:prstGeom>
        </p:spPr>
      </p:pic>
      <p:sp>
        <p:nvSpPr>
          <p:cNvPr id="65" name="Google Shape;331;p41">
            <a:extLst>
              <a:ext uri="{FF2B5EF4-FFF2-40B4-BE49-F238E27FC236}">
                <a16:creationId xmlns:a16="http://schemas.microsoft.com/office/drawing/2014/main" id="{6703F89D-B120-43A9-B909-5FF16D76C0F0}"/>
              </a:ext>
            </a:extLst>
          </p:cNvPr>
          <p:cNvSpPr/>
          <p:nvPr/>
        </p:nvSpPr>
        <p:spPr>
          <a:xfrm>
            <a:off x="7944464" y="1363878"/>
            <a:ext cx="4080387" cy="875071"/>
          </a:xfrm>
          <a:prstGeom prst="rect">
            <a:avLst/>
          </a:prstGeom>
          <a:solidFill>
            <a:srgbClr val="CFE2F3"/>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800"/>
              <a:buFont typeface="Arial"/>
              <a:buNone/>
            </a:pPr>
            <a:r>
              <a:rPr lang="pl-PL" b="1">
                <a:solidFill>
                  <a:schemeClr val="dk1"/>
                </a:solidFill>
                <a:latin typeface="Arial Narrow"/>
                <a:sym typeface="Arial Narrow"/>
              </a:rPr>
              <a:t>Transformacja łańcucha dostaw będzie napędzana rozwojem technologicznym, wyzwaniami środowiskowymi i bliskością popytu.</a:t>
            </a:r>
            <a:endParaRPr lang="en-US" b="1" i="0" u="none" strike="noStrike" cap="none" dirty="0">
              <a:solidFill>
                <a:srgbClr val="000000"/>
              </a:solidFill>
              <a:latin typeface="Arial"/>
              <a:ea typeface="Arial"/>
              <a:cs typeface="Arial"/>
              <a:sym typeface="Arial"/>
            </a:endParaRPr>
          </a:p>
        </p:txBody>
      </p:sp>
      <p:pic>
        <p:nvPicPr>
          <p:cNvPr id="81" name="Grafika 80" descr="Symbole Harveya 50%">
            <a:extLst>
              <a:ext uri="{FF2B5EF4-FFF2-40B4-BE49-F238E27FC236}">
                <a16:creationId xmlns:a16="http://schemas.microsoft.com/office/drawing/2014/main" id="{253E7449-DD06-49E8-997E-ED4ED49E18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09274" y="6160878"/>
            <a:ext cx="417799" cy="417799"/>
          </a:xfrm>
          <a:prstGeom prst="rect">
            <a:avLst/>
          </a:prstGeom>
        </p:spPr>
      </p:pic>
      <p:sp>
        <p:nvSpPr>
          <p:cNvPr id="27" name="Owal 26">
            <a:extLst>
              <a:ext uri="{FF2B5EF4-FFF2-40B4-BE49-F238E27FC236}">
                <a16:creationId xmlns:a16="http://schemas.microsoft.com/office/drawing/2014/main" id="{674A88CC-69D1-415D-B28E-F32840E9F492}"/>
              </a:ext>
            </a:extLst>
          </p:cNvPr>
          <p:cNvSpPr/>
          <p:nvPr/>
        </p:nvSpPr>
        <p:spPr>
          <a:xfrm>
            <a:off x="7934279" y="2500445"/>
            <a:ext cx="380173" cy="38017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pl-PL" sz="1600" b="1" dirty="0">
                <a:solidFill>
                  <a:schemeClr val="tx1"/>
                </a:solidFill>
                <a:latin typeface="Arial Narrow" panose="020B0606020202030204" pitchFamily="34" charset="0"/>
              </a:rPr>
              <a:t>1</a:t>
            </a:r>
          </a:p>
        </p:txBody>
      </p:sp>
      <p:sp>
        <p:nvSpPr>
          <p:cNvPr id="29" name="Google Shape;1073;g8ef62ff883_0_66">
            <a:extLst>
              <a:ext uri="{FF2B5EF4-FFF2-40B4-BE49-F238E27FC236}">
                <a16:creationId xmlns:a16="http://schemas.microsoft.com/office/drawing/2014/main" id="{6BA4F524-7DC4-412C-B478-861E080C4B7D}"/>
              </a:ext>
            </a:extLst>
          </p:cNvPr>
          <p:cNvSpPr/>
          <p:nvPr/>
        </p:nvSpPr>
        <p:spPr>
          <a:xfrm>
            <a:off x="8495075" y="2439873"/>
            <a:ext cx="3362629" cy="466696"/>
          </a:xfrm>
          <a:prstGeom prst="rect">
            <a:avLst/>
          </a:prstGeom>
          <a:solidFill>
            <a:schemeClr val="bg1">
              <a:lumMod val="7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500"/>
              <a:buFont typeface="Arial"/>
              <a:buNone/>
            </a:pPr>
            <a:r>
              <a:rPr lang="pl-PL" sz="1200" b="1" i="0" u="none" strike="noStrike" cap="none">
                <a:solidFill>
                  <a:srgbClr val="000000"/>
                </a:solidFill>
                <a:latin typeface="Arial Narrow" panose="020B0606020202030204" pitchFamily="34" charset="0"/>
                <a:sym typeface="Arial"/>
              </a:rPr>
              <a:t>Rozwój projektów o większych wyzwanach środowiskowych.</a:t>
            </a:r>
            <a:endParaRPr lang="pl-PL" sz="1200" b="1" i="0" u="none" strike="noStrike" cap="none" dirty="0">
              <a:solidFill>
                <a:srgbClr val="000000"/>
              </a:solidFill>
              <a:latin typeface="Arial Narrow" panose="020B0606020202030204" pitchFamily="34" charset="0"/>
              <a:sym typeface="Arial"/>
            </a:endParaRPr>
          </a:p>
        </p:txBody>
      </p:sp>
      <p:sp>
        <p:nvSpPr>
          <p:cNvPr id="30" name="Owal 29">
            <a:extLst>
              <a:ext uri="{FF2B5EF4-FFF2-40B4-BE49-F238E27FC236}">
                <a16:creationId xmlns:a16="http://schemas.microsoft.com/office/drawing/2014/main" id="{7286AD8B-F2F7-4EA7-AFCB-8FD7A03E06FC}"/>
              </a:ext>
            </a:extLst>
          </p:cNvPr>
          <p:cNvSpPr/>
          <p:nvPr/>
        </p:nvSpPr>
        <p:spPr>
          <a:xfrm>
            <a:off x="7934279" y="3121191"/>
            <a:ext cx="380173" cy="38017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pl-PL" sz="1600" b="1">
                <a:solidFill>
                  <a:schemeClr val="tx1"/>
                </a:solidFill>
                <a:latin typeface="Arial Narrow" panose="020B0606020202030204" pitchFamily="34" charset="0"/>
              </a:rPr>
              <a:t>2</a:t>
            </a:r>
            <a:endParaRPr lang="pl-PL" sz="1600" b="1" dirty="0">
              <a:solidFill>
                <a:schemeClr val="tx1"/>
              </a:solidFill>
              <a:latin typeface="Arial Narrow" panose="020B0606020202030204" pitchFamily="34" charset="0"/>
            </a:endParaRPr>
          </a:p>
        </p:txBody>
      </p:sp>
      <p:sp>
        <p:nvSpPr>
          <p:cNvPr id="31" name="Google Shape;1073;g8ef62ff883_0_66">
            <a:extLst>
              <a:ext uri="{FF2B5EF4-FFF2-40B4-BE49-F238E27FC236}">
                <a16:creationId xmlns:a16="http://schemas.microsoft.com/office/drawing/2014/main" id="{D0D9701A-1044-49C9-AE37-F8E7107DF1B3}"/>
              </a:ext>
            </a:extLst>
          </p:cNvPr>
          <p:cNvSpPr/>
          <p:nvPr/>
        </p:nvSpPr>
        <p:spPr>
          <a:xfrm>
            <a:off x="8495075" y="3063963"/>
            <a:ext cx="3362629" cy="466696"/>
          </a:xfrm>
          <a:prstGeom prst="rect">
            <a:avLst/>
          </a:prstGeom>
          <a:solidFill>
            <a:schemeClr val="bg1">
              <a:lumMod val="7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500"/>
              <a:buFont typeface="Arial"/>
              <a:buNone/>
            </a:pPr>
            <a:r>
              <a:rPr lang="pl-PL" sz="1200" b="1" i="0" u="none" strike="noStrike" cap="none">
                <a:solidFill>
                  <a:srgbClr val="000000"/>
                </a:solidFill>
                <a:latin typeface="Arial Narrow" panose="020B0606020202030204" pitchFamily="34" charset="0"/>
                <a:sym typeface="Arial"/>
              </a:rPr>
              <a:t>Dalsze innowacje w turbinach, farmach wiatrowych, wielkościach / wolumenach przesyłu.</a:t>
            </a:r>
            <a:endParaRPr lang="pl-PL" sz="1200" b="1" i="0" u="none" strike="noStrike" cap="none" dirty="0">
              <a:solidFill>
                <a:srgbClr val="000000"/>
              </a:solidFill>
              <a:latin typeface="Arial Narrow" panose="020B0606020202030204" pitchFamily="34" charset="0"/>
              <a:sym typeface="Arial"/>
            </a:endParaRPr>
          </a:p>
        </p:txBody>
      </p:sp>
      <p:sp>
        <p:nvSpPr>
          <p:cNvPr id="33" name="Owal 32">
            <a:extLst>
              <a:ext uri="{FF2B5EF4-FFF2-40B4-BE49-F238E27FC236}">
                <a16:creationId xmlns:a16="http://schemas.microsoft.com/office/drawing/2014/main" id="{4A2157B9-39BA-4687-BC7E-69B345F89107}"/>
              </a:ext>
            </a:extLst>
          </p:cNvPr>
          <p:cNvSpPr/>
          <p:nvPr/>
        </p:nvSpPr>
        <p:spPr>
          <a:xfrm>
            <a:off x="7934279" y="3741937"/>
            <a:ext cx="380173" cy="38017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pl-PL" sz="1600" b="1">
                <a:solidFill>
                  <a:schemeClr val="tx1"/>
                </a:solidFill>
                <a:latin typeface="Arial Narrow" panose="020B0606020202030204" pitchFamily="34" charset="0"/>
              </a:rPr>
              <a:t>3</a:t>
            </a:r>
            <a:endParaRPr lang="pl-PL" sz="1600" b="1" dirty="0">
              <a:solidFill>
                <a:schemeClr val="tx1"/>
              </a:solidFill>
              <a:latin typeface="Arial Narrow" panose="020B0606020202030204" pitchFamily="34" charset="0"/>
            </a:endParaRPr>
          </a:p>
        </p:txBody>
      </p:sp>
      <p:sp>
        <p:nvSpPr>
          <p:cNvPr id="34" name="Google Shape;1073;g8ef62ff883_0_66">
            <a:extLst>
              <a:ext uri="{FF2B5EF4-FFF2-40B4-BE49-F238E27FC236}">
                <a16:creationId xmlns:a16="http://schemas.microsoft.com/office/drawing/2014/main" id="{E8415A67-D104-43EF-B69C-EA3B7C7BC77B}"/>
              </a:ext>
            </a:extLst>
          </p:cNvPr>
          <p:cNvSpPr/>
          <p:nvPr/>
        </p:nvSpPr>
        <p:spPr>
          <a:xfrm>
            <a:off x="8495075" y="3688053"/>
            <a:ext cx="3362629" cy="466696"/>
          </a:xfrm>
          <a:prstGeom prst="rect">
            <a:avLst/>
          </a:prstGeom>
          <a:solidFill>
            <a:schemeClr val="bg1">
              <a:lumMod val="7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500"/>
              <a:buFont typeface="Arial"/>
              <a:buNone/>
            </a:pPr>
            <a:r>
              <a:rPr lang="pl-PL" sz="1200" b="1" i="0" u="none" strike="noStrike" cap="none">
                <a:solidFill>
                  <a:srgbClr val="000000"/>
                </a:solidFill>
                <a:latin typeface="Arial Narrow" panose="020B0606020202030204" pitchFamily="34" charset="0"/>
                <a:sym typeface="Arial"/>
              </a:rPr>
              <a:t>Rozwój rynku wodoru zwiększy wartość projektów </a:t>
            </a:r>
            <a:br>
              <a:rPr lang="pl-PL" sz="1200" b="1" i="0" u="none" strike="noStrike" cap="none">
                <a:solidFill>
                  <a:srgbClr val="000000"/>
                </a:solidFill>
                <a:latin typeface="Arial Narrow" panose="020B0606020202030204" pitchFamily="34" charset="0"/>
                <a:sym typeface="Arial"/>
              </a:rPr>
            </a:br>
            <a:r>
              <a:rPr lang="pl-PL" sz="1200" b="1" i="0" u="none" strike="noStrike" cap="none">
                <a:solidFill>
                  <a:srgbClr val="000000"/>
                </a:solidFill>
                <a:latin typeface="Arial Narrow" panose="020B0606020202030204" pitchFamily="34" charset="0"/>
                <a:sym typeface="Arial"/>
              </a:rPr>
              <a:t>i złożoność technologii.</a:t>
            </a:r>
            <a:endParaRPr lang="pl-PL" sz="1200" b="1" i="0" u="none" strike="noStrike" cap="none" dirty="0">
              <a:solidFill>
                <a:srgbClr val="000000"/>
              </a:solidFill>
              <a:latin typeface="Arial Narrow" panose="020B0606020202030204" pitchFamily="34" charset="0"/>
              <a:sym typeface="Arial"/>
            </a:endParaRPr>
          </a:p>
        </p:txBody>
      </p:sp>
      <p:sp>
        <p:nvSpPr>
          <p:cNvPr id="35" name="Owal 34">
            <a:extLst>
              <a:ext uri="{FF2B5EF4-FFF2-40B4-BE49-F238E27FC236}">
                <a16:creationId xmlns:a16="http://schemas.microsoft.com/office/drawing/2014/main" id="{02C9E1B2-FC11-44E2-AB88-5E047360E4E6}"/>
              </a:ext>
            </a:extLst>
          </p:cNvPr>
          <p:cNvSpPr/>
          <p:nvPr/>
        </p:nvSpPr>
        <p:spPr>
          <a:xfrm>
            <a:off x="7934279" y="4362683"/>
            <a:ext cx="380173" cy="38017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pl-PL" sz="1600" b="1">
                <a:solidFill>
                  <a:schemeClr val="tx1"/>
                </a:solidFill>
                <a:latin typeface="Arial Narrow" panose="020B0606020202030204" pitchFamily="34" charset="0"/>
              </a:rPr>
              <a:t>4</a:t>
            </a:r>
            <a:endParaRPr lang="pl-PL" sz="1600" b="1" dirty="0">
              <a:solidFill>
                <a:schemeClr val="tx1"/>
              </a:solidFill>
              <a:latin typeface="Arial Narrow" panose="020B0606020202030204" pitchFamily="34" charset="0"/>
            </a:endParaRPr>
          </a:p>
        </p:txBody>
      </p:sp>
      <p:sp>
        <p:nvSpPr>
          <p:cNvPr id="36" name="Google Shape;1073;g8ef62ff883_0_66">
            <a:extLst>
              <a:ext uri="{FF2B5EF4-FFF2-40B4-BE49-F238E27FC236}">
                <a16:creationId xmlns:a16="http://schemas.microsoft.com/office/drawing/2014/main" id="{C5F36581-0F2E-469B-87B7-401FDF191A0B}"/>
              </a:ext>
            </a:extLst>
          </p:cNvPr>
          <p:cNvSpPr/>
          <p:nvPr/>
        </p:nvSpPr>
        <p:spPr>
          <a:xfrm>
            <a:off x="8495075" y="4312143"/>
            <a:ext cx="3362629" cy="466696"/>
          </a:xfrm>
          <a:prstGeom prst="rect">
            <a:avLst/>
          </a:prstGeom>
          <a:solidFill>
            <a:schemeClr val="bg1">
              <a:lumMod val="7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500"/>
              <a:buFont typeface="Arial"/>
              <a:buNone/>
            </a:pPr>
            <a:r>
              <a:rPr lang="pl-PL" sz="1200" b="1">
                <a:latin typeface="Arial Narrow" panose="020B0606020202030204" pitchFamily="34" charset="0"/>
              </a:rPr>
              <a:t>Znaczący wzrost popytu na wszystkich kontynentach.</a:t>
            </a:r>
            <a:endParaRPr lang="pl-PL" sz="1200" b="1" i="0" u="none" strike="noStrike" cap="none" dirty="0">
              <a:solidFill>
                <a:srgbClr val="000000"/>
              </a:solidFill>
              <a:latin typeface="Arial Narrow" panose="020B0606020202030204" pitchFamily="34" charset="0"/>
              <a:sym typeface="Arial"/>
            </a:endParaRPr>
          </a:p>
        </p:txBody>
      </p:sp>
      <p:sp>
        <p:nvSpPr>
          <p:cNvPr id="37" name="Owal 36">
            <a:extLst>
              <a:ext uri="{FF2B5EF4-FFF2-40B4-BE49-F238E27FC236}">
                <a16:creationId xmlns:a16="http://schemas.microsoft.com/office/drawing/2014/main" id="{0E29143E-4EA3-4EC9-84F9-14EF29BD1ADE}"/>
              </a:ext>
            </a:extLst>
          </p:cNvPr>
          <p:cNvSpPr/>
          <p:nvPr/>
        </p:nvSpPr>
        <p:spPr>
          <a:xfrm>
            <a:off x="7932738" y="4983428"/>
            <a:ext cx="380173" cy="38017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pl-PL" sz="1600" b="1">
                <a:solidFill>
                  <a:schemeClr val="tx1"/>
                </a:solidFill>
                <a:latin typeface="Arial Narrow" panose="020B0606020202030204" pitchFamily="34" charset="0"/>
              </a:rPr>
              <a:t>5</a:t>
            </a:r>
            <a:endParaRPr lang="pl-PL" sz="1600" b="1" dirty="0">
              <a:solidFill>
                <a:schemeClr val="tx1"/>
              </a:solidFill>
              <a:latin typeface="Arial Narrow" panose="020B0606020202030204" pitchFamily="34" charset="0"/>
            </a:endParaRPr>
          </a:p>
        </p:txBody>
      </p:sp>
      <p:sp>
        <p:nvSpPr>
          <p:cNvPr id="38" name="Google Shape;1073;g8ef62ff883_0_66">
            <a:extLst>
              <a:ext uri="{FF2B5EF4-FFF2-40B4-BE49-F238E27FC236}">
                <a16:creationId xmlns:a16="http://schemas.microsoft.com/office/drawing/2014/main" id="{CF7DAE52-BFE7-4BB4-81F8-02573D54E309}"/>
              </a:ext>
            </a:extLst>
          </p:cNvPr>
          <p:cNvSpPr/>
          <p:nvPr/>
        </p:nvSpPr>
        <p:spPr>
          <a:xfrm>
            <a:off x="8493534" y="4936234"/>
            <a:ext cx="3362629" cy="466696"/>
          </a:xfrm>
          <a:prstGeom prst="rect">
            <a:avLst/>
          </a:prstGeom>
          <a:solidFill>
            <a:schemeClr val="bg1">
              <a:lumMod val="75000"/>
            </a:scheme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500"/>
              <a:buFont typeface="Arial"/>
              <a:buNone/>
            </a:pPr>
            <a:r>
              <a:rPr lang="pl-PL" sz="1200" b="1" i="0" u="none" strike="noStrike" cap="none">
                <a:solidFill>
                  <a:srgbClr val="000000"/>
                </a:solidFill>
                <a:latin typeface="Arial Narrow" panose="020B0606020202030204" pitchFamily="34" charset="0"/>
                <a:sym typeface="Arial"/>
              </a:rPr>
              <a:t>Coraz ważniejsza będzie doskonałość operacyjna istniejących farm wiatrowych.</a:t>
            </a:r>
            <a:endParaRPr lang="pl-PL" sz="1200" b="1" i="0" u="none" strike="noStrike" cap="none" dirty="0">
              <a:solidFill>
                <a:srgbClr val="000000"/>
              </a:solidFill>
              <a:latin typeface="Arial Narrow" panose="020B0606020202030204" pitchFamily="34" charset="0"/>
              <a:sym typeface="Arial"/>
            </a:endParaRPr>
          </a:p>
        </p:txBody>
      </p:sp>
      <p:sp>
        <p:nvSpPr>
          <p:cNvPr id="26" name="Google Shape;265;p47">
            <a:extLst>
              <a:ext uri="{FF2B5EF4-FFF2-40B4-BE49-F238E27FC236}">
                <a16:creationId xmlns:a16="http://schemas.microsoft.com/office/drawing/2014/main" id="{8251B6AE-E5A0-4DF5-A056-98E11F79FE81}"/>
              </a:ext>
            </a:extLst>
          </p:cNvPr>
          <p:cNvSpPr/>
          <p:nvPr/>
        </p:nvSpPr>
        <p:spPr>
          <a:xfrm>
            <a:off x="407988" y="970153"/>
            <a:ext cx="2445314" cy="334733"/>
          </a:xfrm>
          <a:prstGeom prst="rect">
            <a:avLst/>
          </a:prstGeom>
          <a:solidFill>
            <a:schemeClr val="accent6">
              <a:lumMod val="60000"/>
              <a:lumOff val="40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l-PL" sz="1000" b="1" u="none" strike="noStrike" cap="none">
                <a:solidFill>
                  <a:schemeClr val="bg1"/>
                </a:solidFill>
                <a:latin typeface="Arial Narrow" panose="020B0606020202030204" pitchFamily="34" charset="0"/>
                <a:ea typeface="Arial Narrow"/>
                <a:cs typeface="Arial Narrow"/>
                <a:sym typeface="Arial Narrow"/>
              </a:rPr>
              <a:t>RYNEK</a:t>
            </a:r>
            <a:endParaRPr sz="1000" b="1" u="none" strike="noStrike" cap="none">
              <a:solidFill>
                <a:schemeClr val="bg1"/>
              </a:solidFill>
              <a:latin typeface="Arial Narrow" panose="020B0606020202030204" pitchFamily="34" charset="0"/>
              <a:ea typeface="Arial Narrow"/>
              <a:cs typeface="Arial Narrow"/>
              <a:sym typeface="Arial Narrow"/>
            </a:endParaRPr>
          </a:p>
        </p:txBody>
      </p:sp>
    </p:spTree>
    <p:extLst>
      <p:ext uri="{BB962C8B-B14F-4D97-AF65-F5344CB8AC3E}">
        <p14:creationId xmlns:p14="http://schemas.microsoft.com/office/powerpoint/2010/main" val="3631515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1"/>
          <p:cNvSpPr txBox="1"/>
          <p:nvPr/>
        </p:nvSpPr>
        <p:spPr>
          <a:xfrm>
            <a:off x="298578" y="205273"/>
            <a:ext cx="1128071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pl-PL" sz="2400" b="1">
                <a:solidFill>
                  <a:schemeClr val="dk1"/>
                </a:solidFill>
                <a:latin typeface="Arial Narrow"/>
                <a:ea typeface="Arial Narrow"/>
                <a:cs typeface="Arial Narrow"/>
                <a:sym typeface="Arial Narrow"/>
              </a:rPr>
              <a:t>Presja na lokalny łańcuch dostaw dla polskich wiatraków ma szczególny kontekst</a:t>
            </a:r>
            <a:br>
              <a:rPr lang="pl-PL" sz="2400" b="1">
                <a:solidFill>
                  <a:schemeClr val="dk1"/>
                </a:solidFill>
                <a:latin typeface="Arial Narrow"/>
                <a:ea typeface="Arial Narrow"/>
                <a:cs typeface="Arial Narrow"/>
                <a:sym typeface="Arial Narrow"/>
              </a:rPr>
            </a:br>
            <a:r>
              <a:rPr lang="pl-PL" sz="2000" b="0" i="0" u="none" strike="noStrike" cap="none">
                <a:solidFill>
                  <a:schemeClr val="dk1"/>
                </a:solidFill>
                <a:latin typeface="Arial Narrow"/>
                <a:ea typeface="Arial Narrow"/>
                <a:cs typeface="Arial Narrow"/>
                <a:sym typeface="Arial Narrow"/>
              </a:rPr>
              <a:t>Polski przemysł przechodzi całkowitą przebudowę w związku z egzekwowaniem polityki klimatycznej</a:t>
            </a:r>
            <a:endParaRPr sz="1400" b="0" i="0" u="none" strike="noStrike" cap="none" dirty="0">
              <a:solidFill>
                <a:srgbClr val="000000"/>
              </a:solidFill>
              <a:latin typeface="Arial"/>
              <a:ea typeface="Arial"/>
              <a:cs typeface="Arial"/>
              <a:sym typeface="Arial"/>
            </a:endParaRPr>
          </a:p>
        </p:txBody>
      </p:sp>
      <p:sp>
        <p:nvSpPr>
          <p:cNvPr id="22" name="pole tekstowe 21">
            <a:extLst>
              <a:ext uri="{FF2B5EF4-FFF2-40B4-BE49-F238E27FC236}">
                <a16:creationId xmlns:a16="http://schemas.microsoft.com/office/drawing/2014/main" id="{52C3D02B-6C9F-49A6-A11E-2743BCD130C3}"/>
              </a:ext>
            </a:extLst>
          </p:cNvPr>
          <p:cNvSpPr txBox="1"/>
          <p:nvPr/>
        </p:nvSpPr>
        <p:spPr>
          <a:xfrm>
            <a:off x="302317" y="1289715"/>
            <a:ext cx="11567702" cy="697883"/>
          </a:xfrm>
          <a:prstGeom prst="rect">
            <a:avLst/>
          </a:prstGeom>
          <a:noFill/>
        </p:spPr>
        <p:txBody>
          <a:bodyPr wrap="square">
            <a:spAutoFit/>
          </a:bodyPr>
          <a:lstStyle/>
          <a:p>
            <a:pPr marL="285750" indent="-285750">
              <a:lnSpc>
                <a:spcPct val="150000"/>
              </a:lnSpc>
              <a:buClr>
                <a:srgbClr val="002060"/>
              </a:buClr>
              <a:buFont typeface="Wingdings" panose="05000000000000000000" pitchFamily="2" charset="2"/>
              <a:buChar char="§"/>
            </a:pPr>
            <a:r>
              <a:rPr lang="pl-PL" i="0" u="none" strike="noStrike" cap="none">
                <a:solidFill>
                  <a:schemeClr val="dk1"/>
                </a:solidFill>
                <a:latin typeface="Arial Narrow"/>
                <a:ea typeface="Arial"/>
                <a:cs typeface="Arial"/>
                <a:sym typeface="Arial Narrow"/>
              </a:rPr>
              <a:t>Polska, ale też szerzej – europejska transformacja energetyczna wpłynie na ogromną liczbę firm w Polsce. </a:t>
            </a:r>
          </a:p>
          <a:p>
            <a:pPr marL="285750" indent="-285750">
              <a:lnSpc>
                <a:spcPct val="150000"/>
              </a:lnSpc>
              <a:buClr>
                <a:srgbClr val="002060"/>
              </a:buClr>
              <a:buFont typeface="Wingdings" panose="05000000000000000000" pitchFamily="2" charset="2"/>
              <a:buChar char="§"/>
            </a:pPr>
            <a:r>
              <a:rPr lang="pl-PL" i="0" u="none" strike="noStrike" cap="none">
                <a:solidFill>
                  <a:schemeClr val="dk1"/>
                </a:solidFill>
                <a:latin typeface="Arial Narrow"/>
                <a:ea typeface="Arial"/>
                <a:cs typeface="Arial"/>
                <a:sym typeface="Arial Narrow"/>
              </a:rPr>
              <a:t>Ustawa o wspieraniu morskich farm wiatrowych stawia oczekiwanie local content - jest to dobry punkt wyjścia dla realnego zbudowanianowego sektora polskiej gospodarki.</a:t>
            </a:r>
          </a:p>
        </p:txBody>
      </p:sp>
      <p:graphicFrame>
        <p:nvGraphicFramePr>
          <p:cNvPr id="6" name="Diagram 5">
            <a:extLst>
              <a:ext uri="{FF2B5EF4-FFF2-40B4-BE49-F238E27FC236}">
                <a16:creationId xmlns:a16="http://schemas.microsoft.com/office/drawing/2014/main" id="{67DD89EC-3A3F-47BA-A488-80A2C2736DE0}"/>
              </a:ext>
            </a:extLst>
          </p:cNvPr>
          <p:cNvGraphicFramePr/>
          <p:nvPr>
            <p:extLst>
              <p:ext uri="{D42A27DB-BD31-4B8C-83A1-F6EECF244321}">
                <p14:modId xmlns:p14="http://schemas.microsoft.com/office/powerpoint/2010/main" val="3402786563"/>
              </p:ext>
            </p:extLst>
          </p:nvPr>
        </p:nvGraphicFramePr>
        <p:xfrm>
          <a:off x="407988" y="3234816"/>
          <a:ext cx="11567702" cy="3512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777E4F2F-6806-4EA7-989C-77E064D9AA6C}"/>
              </a:ext>
            </a:extLst>
          </p:cNvPr>
          <p:cNvGraphicFramePr/>
          <p:nvPr>
            <p:extLst>
              <p:ext uri="{D42A27DB-BD31-4B8C-83A1-F6EECF244321}">
                <p14:modId xmlns:p14="http://schemas.microsoft.com/office/powerpoint/2010/main" val="761628626"/>
              </p:ext>
            </p:extLst>
          </p:nvPr>
        </p:nvGraphicFramePr>
        <p:xfrm>
          <a:off x="407988" y="2221892"/>
          <a:ext cx="11567702" cy="10122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Google Shape;265;p47">
            <a:extLst>
              <a:ext uri="{FF2B5EF4-FFF2-40B4-BE49-F238E27FC236}">
                <a16:creationId xmlns:a16="http://schemas.microsoft.com/office/drawing/2014/main" id="{79695714-6555-4B6F-AEBD-9B31A278A250}"/>
              </a:ext>
            </a:extLst>
          </p:cNvPr>
          <p:cNvSpPr/>
          <p:nvPr/>
        </p:nvSpPr>
        <p:spPr>
          <a:xfrm>
            <a:off x="407988" y="970153"/>
            <a:ext cx="2445314" cy="334733"/>
          </a:xfrm>
          <a:prstGeom prst="rect">
            <a:avLst/>
          </a:prstGeom>
          <a:solidFill>
            <a:schemeClr val="accent6">
              <a:lumMod val="60000"/>
              <a:lumOff val="40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l-PL" sz="1000" b="1" u="none" strike="noStrike" cap="none">
                <a:solidFill>
                  <a:schemeClr val="bg1"/>
                </a:solidFill>
                <a:latin typeface="Arial Narrow" panose="020B0606020202030204" pitchFamily="34" charset="0"/>
                <a:ea typeface="Arial Narrow"/>
                <a:cs typeface="Arial Narrow"/>
                <a:sym typeface="Arial Narrow"/>
              </a:rPr>
              <a:t>RYNEK</a:t>
            </a:r>
            <a:endParaRPr sz="1000" b="1" u="none" strike="noStrike" cap="none">
              <a:solidFill>
                <a:schemeClr val="bg1"/>
              </a:solidFill>
              <a:latin typeface="Arial Narrow" panose="020B0606020202030204" pitchFamily="34" charset="0"/>
              <a:ea typeface="Arial Narrow"/>
              <a:cs typeface="Arial Narrow"/>
              <a:sym typeface="Arial Narrow"/>
            </a:endParaRPr>
          </a:p>
        </p:txBody>
      </p:sp>
    </p:spTree>
    <p:extLst>
      <p:ext uri="{BB962C8B-B14F-4D97-AF65-F5344CB8AC3E}">
        <p14:creationId xmlns:p14="http://schemas.microsoft.com/office/powerpoint/2010/main" val="3231356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FB889E44-0569-4837-9BFB-6E18C000EA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l-PL" smtClean="0"/>
              <a:t>8</a:t>
            </a:fld>
            <a:endParaRPr lang="pl-PL"/>
          </a:p>
        </p:txBody>
      </p:sp>
      <p:sp>
        <p:nvSpPr>
          <p:cNvPr id="7" name="Google Shape;113;g90699e1b16_0_193">
            <a:extLst>
              <a:ext uri="{FF2B5EF4-FFF2-40B4-BE49-F238E27FC236}">
                <a16:creationId xmlns:a16="http://schemas.microsoft.com/office/drawing/2014/main" id="{73AEE9F5-131E-4696-B895-C9C4A18A7795}"/>
              </a:ext>
            </a:extLst>
          </p:cNvPr>
          <p:cNvSpPr txBox="1"/>
          <p:nvPr/>
        </p:nvSpPr>
        <p:spPr>
          <a:xfrm>
            <a:off x="298578" y="205273"/>
            <a:ext cx="112806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l-PL" sz="2400" b="1">
                <a:solidFill>
                  <a:schemeClr val="dk1"/>
                </a:solidFill>
                <a:latin typeface="Arial Narrow"/>
                <a:ea typeface="Arial Narrow"/>
                <a:cs typeface="Arial Narrow"/>
                <a:sym typeface="Arial Narrow"/>
              </a:rPr>
              <a:t>Polska jest jedynie małą częścią potencjału morskiej energetyki wiatrowej</a:t>
            </a:r>
            <a:endParaRPr/>
          </a:p>
          <a:p>
            <a:pPr marL="0" marR="0" lvl="0" indent="0" algn="l" rtl="0">
              <a:spcBef>
                <a:spcPts val="0"/>
              </a:spcBef>
              <a:spcAft>
                <a:spcPts val="0"/>
              </a:spcAft>
              <a:buNone/>
            </a:pPr>
            <a:r>
              <a:rPr lang="pl-PL" sz="2000">
                <a:solidFill>
                  <a:schemeClr val="dk1"/>
                </a:solidFill>
                <a:latin typeface="Arial Narrow"/>
                <a:ea typeface="Arial Narrow"/>
                <a:cs typeface="Arial Narrow"/>
                <a:sym typeface="Arial Narrow"/>
              </a:rPr>
              <a:t>Skala rozwoju europejskich farm wiatrowych to około 200 miliardów EUR do 2030 roku</a:t>
            </a:r>
            <a:endParaRPr/>
          </a:p>
        </p:txBody>
      </p:sp>
      <p:cxnSp>
        <p:nvCxnSpPr>
          <p:cNvPr id="18" name="Łącznik prosty 17">
            <a:extLst>
              <a:ext uri="{FF2B5EF4-FFF2-40B4-BE49-F238E27FC236}">
                <a16:creationId xmlns:a16="http://schemas.microsoft.com/office/drawing/2014/main" id="{67A82CB7-4D7D-473B-A1F2-0058BCFF287C}"/>
              </a:ext>
            </a:extLst>
          </p:cNvPr>
          <p:cNvCxnSpPr>
            <a:cxnSpLocks/>
          </p:cNvCxnSpPr>
          <p:nvPr/>
        </p:nvCxnSpPr>
        <p:spPr>
          <a:xfrm>
            <a:off x="415413" y="6420463"/>
            <a:ext cx="4618703"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Prostokąt 18">
            <a:extLst>
              <a:ext uri="{FF2B5EF4-FFF2-40B4-BE49-F238E27FC236}">
                <a16:creationId xmlns:a16="http://schemas.microsoft.com/office/drawing/2014/main" id="{B5A66FC4-6BF7-4C9E-A7A5-40B7E006A9CC}"/>
              </a:ext>
            </a:extLst>
          </p:cNvPr>
          <p:cNvSpPr/>
          <p:nvPr/>
        </p:nvSpPr>
        <p:spPr>
          <a:xfrm>
            <a:off x="609600" y="6076337"/>
            <a:ext cx="560439" cy="3441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a:t>6-8 GW</a:t>
            </a:r>
          </a:p>
        </p:txBody>
      </p:sp>
      <p:sp>
        <p:nvSpPr>
          <p:cNvPr id="22" name="pole tekstowe 21">
            <a:extLst>
              <a:ext uri="{FF2B5EF4-FFF2-40B4-BE49-F238E27FC236}">
                <a16:creationId xmlns:a16="http://schemas.microsoft.com/office/drawing/2014/main" id="{17B54C7B-F5B8-4A9B-8C89-694CB56BB45C}"/>
              </a:ext>
            </a:extLst>
          </p:cNvPr>
          <p:cNvSpPr txBox="1"/>
          <p:nvPr/>
        </p:nvSpPr>
        <p:spPr>
          <a:xfrm>
            <a:off x="841686" y="6512021"/>
            <a:ext cx="624092" cy="307777"/>
          </a:xfrm>
          <a:prstGeom prst="rect">
            <a:avLst/>
          </a:prstGeom>
          <a:noFill/>
        </p:spPr>
        <p:txBody>
          <a:bodyPr wrap="square">
            <a:spAutoFit/>
          </a:bodyPr>
          <a:lstStyle/>
          <a:p>
            <a:pPr algn="ctr"/>
            <a:r>
              <a:rPr lang="pl-PL" sz="1400">
                <a:solidFill>
                  <a:schemeClr val="dk1"/>
                </a:solidFill>
                <a:latin typeface="Arial Narrow"/>
                <a:ea typeface="Arial Narrow"/>
                <a:cs typeface="Arial Narrow"/>
                <a:sym typeface="Arial Narrow"/>
              </a:rPr>
              <a:t>2030</a:t>
            </a:r>
            <a:endParaRPr lang="pl-PL"/>
          </a:p>
        </p:txBody>
      </p:sp>
      <p:sp>
        <p:nvSpPr>
          <p:cNvPr id="23" name="pole tekstowe 22">
            <a:extLst>
              <a:ext uri="{FF2B5EF4-FFF2-40B4-BE49-F238E27FC236}">
                <a16:creationId xmlns:a16="http://schemas.microsoft.com/office/drawing/2014/main" id="{20246417-DCDF-415B-B583-46880CE4C7C8}"/>
              </a:ext>
            </a:extLst>
          </p:cNvPr>
          <p:cNvSpPr txBox="1"/>
          <p:nvPr/>
        </p:nvSpPr>
        <p:spPr>
          <a:xfrm>
            <a:off x="2262699" y="6512021"/>
            <a:ext cx="624092" cy="307777"/>
          </a:xfrm>
          <a:prstGeom prst="rect">
            <a:avLst/>
          </a:prstGeom>
          <a:noFill/>
        </p:spPr>
        <p:txBody>
          <a:bodyPr wrap="square">
            <a:spAutoFit/>
          </a:bodyPr>
          <a:lstStyle/>
          <a:p>
            <a:pPr algn="ctr"/>
            <a:r>
              <a:rPr lang="pl-PL" sz="1400">
                <a:solidFill>
                  <a:schemeClr val="dk1"/>
                </a:solidFill>
                <a:latin typeface="Arial Narrow"/>
                <a:ea typeface="Arial Narrow"/>
                <a:cs typeface="Arial Narrow"/>
                <a:sym typeface="Arial Narrow"/>
              </a:rPr>
              <a:t>2040</a:t>
            </a:r>
            <a:endParaRPr lang="pl-PL"/>
          </a:p>
        </p:txBody>
      </p:sp>
      <p:sp>
        <p:nvSpPr>
          <p:cNvPr id="24" name="pole tekstowe 23">
            <a:extLst>
              <a:ext uri="{FF2B5EF4-FFF2-40B4-BE49-F238E27FC236}">
                <a16:creationId xmlns:a16="http://schemas.microsoft.com/office/drawing/2014/main" id="{986CC305-D692-4A38-AFEC-3B1CFCE5655C}"/>
              </a:ext>
            </a:extLst>
          </p:cNvPr>
          <p:cNvSpPr txBox="1"/>
          <p:nvPr/>
        </p:nvSpPr>
        <p:spPr>
          <a:xfrm>
            <a:off x="3771696" y="6512021"/>
            <a:ext cx="624092" cy="307777"/>
          </a:xfrm>
          <a:prstGeom prst="rect">
            <a:avLst/>
          </a:prstGeom>
          <a:noFill/>
        </p:spPr>
        <p:txBody>
          <a:bodyPr wrap="square">
            <a:spAutoFit/>
          </a:bodyPr>
          <a:lstStyle/>
          <a:p>
            <a:pPr algn="ctr"/>
            <a:r>
              <a:rPr lang="pl-PL" sz="1400">
                <a:solidFill>
                  <a:schemeClr val="dk1"/>
                </a:solidFill>
                <a:latin typeface="Arial Narrow"/>
                <a:ea typeface="Arial Narrow"/>
                <a:cs typeface="Arial Narrow"/>
                <a:sym typeface="Arial Narrow"/>
              </a:rPr>
              <a:t>2050</a:t>
            </a:r>
            <a:endParaRPr lang="pl-PL"/>
          </a:p>
        </p:txBody>
      </p:sp>
      <p:cxnSp>
        <p:nvCxnSpPr>
          <p:cNvPr id="25" name="Łącznik prosty 24">
            <a:extLst>
              <a:ext uri="{FF2B5EF4-FFF2-40B4-BE49-F238E27FC236}">
                <a16:creationId xmlns:a16="http://schemas.microsoft.com/office/drawing/2014/main" id="{0FD58D20-764C-4C12-9DF1-981755459E24}"/>
              </a:ext>
            </a:extLst>
          </p:cNvPr>
          <p:cNvCxnSpPr>
            <a:cxnSpLocks/>
          </p:cNvCxnSpPr>
          <p:nvPr/>
        </p:nvCxnSpPr>
        <p:spPr>
          <a:xfrm>
            <a:off x="403225" y="1892508"/>
            <a:ext cx="463089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pole tekstowe 25">
            <a:extLst>
              <a:ext uri="{FF2B5EF4-FFF2-40B4-BE49-F238E27FC236}">
                <a16:creationId xmlns:a16="http://schemas.microsoft.com/office/drawing/2014/main" id="{5A5F618F-CEF6-484E-800D-6E9CCEAD0FE7}"/>
              </a:ext>
            </a:extLst>
          </p:cNvPr>
          <p:cNvSpPr txBox="1"/>
          <p:nvPr/>
        </p:nvSpPr>
        <p:spPr>
          <a:xfrm>
            <a:off x="687652" y="1308401"/>
            <a:ext cx="3595320" cy="584775"/>
          </a:xfrm>
          <a:prstGeom prst="rect">
            <a:avLst/>
          </a:prstGeom>
          <a:noFill/>
        </p:spPr>
        <p:txBody>
          <a:bodyPr wrap="square">
            <a:spAutoFit/>
          </a:bodyPr>
          <a:lstStyle/>
          <a:p>
            <a:pPr algn="ctr"/>
            <a:r>
              <a:rPr lang="pl-PL" sz="1600" b="1">
                <a:latin typeface="Arial Narrow" panose="020B0606020202030204" pitchFamily="34" charset="0"/>
              </a:rPr>
              <a:t>Szacunek zainstalowanej mocy morskich farm wiatrowych w Europie</a:t>
            </a:r>
            <a:endParaRPr lang="pl-PL" sz="1600"/>
          </a:p>
        </p:txBody>
      </p:sp>
      <p:sp>
        <p:nvSpPr>
          <p:cNvPr id="13" name="Prostokąt 12">
            <a:extLst>
              <a:ext uri="{FF2B5EF4-FFF2-40B4-BE49-F238E27FC236}">
                <a16:creationId xmlns:a16="http://schemas.microsoft.com/office/drawing/2014/main" id="{88A5063C-0076-4AD4-B9FA-86FBEF8524B6}"/>
              </a:ext>
            </a:extLst>
          </p:cNvPr>
          <p:cNvSpPr/>
          <p:nvPr/>
        </p:nvSpPr>
        <p:spPr>
          <a:xfrm>
            <a:off x="1170039" y="5246426"/>
            <a:ext cx="560439" cy="117403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t>40-60 GW</a:t>
            </a:r>
          </a:p>
        </p:txBody>
      </p:sp>
      <p:sp>
        <p:nvSpPr>
          <p:cNvPr id="15" name="Prostokąt 14">
            <a:extLst>
              <a:ext uri="{FF2B5EF4-FFF2-40B4-BE49-F238E27FC236}">
                <a16:creationId xmlns:a16="http://schemas.microsoft.com/office/drawing/2014/main" id="{949E0A01-F14F-4B50-BD26-DC9CBA570F96}"/>
              </a:ext>
            </a:extLst>
          </p:cNvPr>
          <p:cNvSpPr/>
          <p:nvPr/>
        </p:nvSpPr>
        <p:spPr>
          <a:xfrm>
            <a:off x="2087275" y="5742041"/>
            <a:ext cx="560439" cy="6784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a:t>11-12 </a:t>
            </a:r>
            <a:r>
              <a:rPr lang="pl-PL" sz="1100" dirty="0"/>
              <a:t>GW</a:t>
            </a:r>
          </a:p>
        </p:txBody>
      </p:sp>
      <p:sp>
        <p:nvSpPr>
          <p:cNvPr id="16" name="Prostokąt 15">
            <a:extLst>
              <a:ext uri="{FF2B5EF4-FFF2-40B4-BE49-F238E27FC236}">
                <a16:creationId xmlns:a16="http://schemas.microsoft.com/office/drawing/2014/main" id="{4D6A93B5-CE7B-47FC-A033-3185CB50CC75}"/>
              </a:ext>
            </a:extLst>
          </p:cNvPr>
          <p:cNvSpPr/>
          <p:nvPr/>
        </p:nvSpPr>
        <p:spPr>
          <a:xfrm>
            <a:off x="2647714" y="3018503"/>
            <a:ext cx="560439" cy="340129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t>130 GW</a:t>
            </a:r>
          </a:p>
        </p:txBody>
      </p:sp>
      <p:sp>
        <p:nvSpPr>
          <p:cNvPr id="17" name="Prostokąt 16">
            <a:extLst>
              <a:ext uri="{FF2B5EF4-FFF2-40B4-BE49-F238E27FC236}">
                <a16:creationId xmlns:a16="http://schemas.microsoft.com/office/drawing/2014/main" id="{FA8E8ED8-FBB0-407E-9919-2D42E4C0264A}"/>
              </a:ext>
            </a:extLst>
          </p:cNvPr>
          <p:cNvSpPr/>
          <p:nvPr/>
        </p:nvSpPr>
        <p:spPr>
          <a:xfrm>
            <a:off x="3564950" y="5230297"/>
            <a:ext cx="560439" cy="11901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a:t>20-30 GW</a:t>
            </a:r>
          </a:p>
        </p:txBody>
      </p:sp>
      <p:sp>
        <p:nvSpPr>
          <p:cNvPr id="27" name="Prostokąt 26">
            <a:extLst>
              <a:ext uri="{FF2B5EF4-FFF2-40B4-BE49-F238E27FC236}">
                <a16:creationId xmlns:a16="http://schemas.microsoft.com/office/drawing/2014/main" id="{D75B2CB8-D40B-4CDA-A9DA-0E84E4F57436}"/>
              </a:ext>
            </a:extLst>
          </p:cNvPr>
          <p:cNvSpPr/>
          <p:nvPr/>
        </p:nvSpPr>
        <p:spPr>
          <a:xfrm>
            <a:off x="4125389" y="3018503"/>
            <a:ext cx="560439" cy="34012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t>250GW</a:t>
            </a:r>
          </a:p>
        </p:txBody>
      </p:sp>
      <p:sp>
        <p:nvSpPr>
          <p:cNvPr id="9" name="Błyskawica 8">
            <a:extLst>
              <a:ext uri="{FF2B5EF4-FFF2-40B4-BE49-F238E27FC236}">
                <a16:creationId xmlns:a16="http://schemas.microsoft.com/office/drawing/2014/main" id="{228C2C53-57CC-4586-B91F-B5EAEEDB08BF}"/>
              </a:ext>
            </a:extLst>
          </p:cNvPr>
          <p:cNvSpPr/>
          <p:nvPr/>
        </p:nvSpPr>
        <p:spPr>
          <a:xfrm>
            <a:off x="4204704" y="2625861"/>
            <a:ext cx="362479" cy="362479"/>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rostokąt 27">
            <a:extLst>
              <a:ext uri="{FF2B5EF4-FFF2-40B4-BE49-F238E27FC236}">
                <a16:creationId xmlns:a16="http://schemas.microsoft.com/office/drawing/2014/main" id="{8D99AE26-B648-4DD7-AB15-74762661F589}"/>
              </a:ext>
            </a:extLst>
          </p:cNvPr>
          <p:cNvSpPr/>
          <p:nvPr/>
        </p:nvSpPr>
        <p:spPr>
          <a:xfrm>
            <a:off x="4125389" y="1990831"/>
            <a:ext cx="560439" cy="58522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DDDE760F-D2BF-419F-848E-980F79EB4634}"/>
              </a:ext>
            </a:extLst>
          </p:cNvPr>
          <p:cNvPicPr>
            <a:picLocks noChangeAspect="1"/>
          </p:cNvPicPr>
          <p:nvPr/>
        </p:nvPicPr>
        <p:blipFill>
          <a:blip r:embed="rId2"/>
          <a:stretch>
            <a:fillRect/>
          </a:stretch>
        </p:blipFill>
        <p:spPr>
          <a:xfrm>
            <a:off x="5797251" y="1976495"/>
            <a:ext cx="3415574" cy="4379438"/>
          </a:xfrm>
          <a:prstGeom prst="rect">
            <a:avLst/>
          </a:prstGeom>
        </p:spPr>
      </p:pic>
      <p:cxnSp>
        <p:nvCxnSpPr>
          <p:cNvPr id="29" name="Łącznik prosty 28">
            <a:extLst>
              <a:ext uri="{FF2B5EF4-FFF2-40B4-BE49-F238E27FC236}">
                <a16:creationId xmlns:a16="http://schemas.microsoft.com/office/drawing/2014/main" id="{59D166F9-643D-43C3-A55D-4501383496B5}"/>
              </a:ext>
            </a:extLst>
          </p:cNvPr>
          <p:cNvCxnSpPr>
            <a:cxnSpLocks/>
          </p:cNvCxnSpPr>
          <p:nvPr/>
        </p:nvCxnSpPr>
        <p:spPr>
          <a:xfrm>
            <a:off x="5737225" y="1876223"/>
            <a:ext cx="3475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pole tekstowe 29">
            <a:extLst>
              <a:ext uri="{FF2B5EF4-FFF2-40B4-BE49-F238E27FC236}">
                <a16:creationId xmlns:a16="http://schemas.microsoft.com/office/drawing/2014/main" id="{EBC918F7-62A1-4698-AA5C-47CFD61AEA06}"/>
              </a:ext>
            </a:extLst>
          </p:cNvPr>
          <p:cNvSpPr txBox="1"/>
          <p:nvPr/>
        </p:nvSpPr>
        <p:spPr>
          <a:xfrm>
            <a:off x="5737225" y="1265176"/>
            <a:ext cx="3595320" cy="584775"/>
          </a:xfrm>
          <a:prstGeom prst="rect">
            <a:avLst/>
          </a:prstGeom>
          <a:noFill/>
        </p:spPr>
        <p:txBody>
          <a:bodyPr wrap="square">
            <a:spAutoFit/>
          </a:bodyPr>
          <a:lstStyle/>
          <a:p>
            <a:pPr algn="ctr"/>
            <a:r>
              <a:rPr lang="pl-PL" sz="1600" b="1">
                <a:latin typeface="Arial Narrow" panose="020B0606020202030204" pitchFamily="34" charset="0"/>
              </a:rPr>
              <a:t>Dotychczasowe kierunki rozwoju morskich farm wiatrowych w Europie</a:t>
            </a:r>
            <a:endParaRPr lang="pl-PL" sz="1600"/>
          </a:p>
        </p:txBody>
      </p:sp>
      <p:sp>
        <p:nvSpPr>
          <p:cNvPr id="21" name="Google Shape;265;p47">
            <a:extLst>
              <a:ext uri="{FF2B5EF4-FFF2-40B4-BE49-F238E27FC236}">
                <a16:creationId xmlns:a16="http://schemas.microsoft.com/office/drawing/2014/main" id="{4E7AB7FF-F91F-4687-99C3-8B3565F275F8}"/>
              </a:ext>
            </a:extLst>
          </p:cNvPr>
          <p:cNvSpPr/>
          <p:nvPr/>
        </p:nvSpPr>
        <p:spPr>
          <a:xfrm>
            <a:off x="407988" y="970153"/>
            <a:ext cx="2445314" cy="334733"/>
          </a:xfrm>
          <a:prstGeom prst="rect">
            <a:avLst/>
          </a:prstGeom>
          <a:solidFill>
            <a:schemeClr val="accent6">
              <a:lumMod val="60000"/>
              <a:lumOff val="40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l-PL" sz="1000" b="1" u="none" strike="noStrike" cap="none">
                <a:solidFill>
                  <a:schemeClr val="bg1"/>
                </a:solidFill>
                <a:latin typeface="Arial Narrow" panose="020B0606020202030204" pitchFamily="34" charset="0"/>
                <a:ea typeface="Arial Narrow"/>
                <a:cs typeface="Arial Narrow"/>
                <a:sym typeface="Arial Narrow"/>
              </a:rPr>
              <a:t>RYNEK</a:t>
            </a:r>
            <a:endParaRPr sz="1000" b="1" u="none" strike="noStrike" cap="none">
              <a:solidFill>
                <a:schemeClr val="bg1"/>
              </a:solidFill>
              <a:latin typeface="Arial Narrow" panose="020B0606020202030204" pitchFamily="34" charset="0"/>
              <a:ea typeface="Arial Narrow"/>
              <a:cs typeface="Arial Narrow"/>
              <a:sym typeface="Arial Narrow"/>
            </a:endParaRPr>
          </a:p>
        </p:txBody>
      </p:sp>
      <p:sp>
        <p:nvSpPr>
          <p:cNvPr id="31" name="Prostokąt 30">
            <a:extLst>
              <a:ext uri="{FF2B5EF4-FFF2-40B4-BE49-F238E27FC236}">
                <a16:creationId xmlns:a16="http://schemas.microsoft.com/office/drawing/2014/main" id="{913A4C08-6A92-4BA2-9665-EA31F1BFAA16}"/>
              </a:ext>
            </a:extLst>
          </p:cNvPr>
          <p:cNvSpPr/>
          <p:nvPr/>
        </p:nvSpPr>
        <p:spPr>
          <a:xfrm>
            <a:off x="415413" y="2222621"/>
            <a:ext cx="921774" cy="3441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a:t>Polska</a:t>
            </a:r>
          </a:p>
        </p:txBody>
      </p:sp>
      <p:sp>
        <p:nvSpPr>
          <p:cNvPr id="32" name="Prostokąt 31">
            <a:extLst>
              <a:ext uri="{FF2B5EF4-FFF2-40B4-BE49-F238E27FC236}">
                <a16:creationId xmlns:a16="http://schemas.microsoft.com/office/drawing/2014/main" id="{3667A139-2826-4357-8EDE-513F0A58AEAF}"/>
              </a:ext>
            </a:extLst>
          </p:cNvPr>
          <p:cNvSpPr/>
          <p:nvPr/>
        </p:nvSpPr>
        <p:spPr>
          <a:xfrm>
            <a:off x="403225" y="2732556"/>
            <a:ext cx="921774" cy="34412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t>Europa</a:t>
            </a:r>
          </a:p>
        </p:txBody>
      </p:sp>
    </p:spTree>
    <p:extLst>
      <p:ext uri="{BB962C8B-B14F-4D97-AF65-F5344CB8AC3E}">
        <p14:creationId xmlns:p14="http://schemas.microsoft.com/office/powerpoint/2010/main" val="2161892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1"/>
          <p:cNvSpPr txBox="1"/>
          <p:nvPr/>
        </p:nvSpPr>
        <p:spPr>
          <a:xfrm>
            <a:off x="298578" y="205273"/>
            <a:ext cx="1128071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pl-PL" sz="2400" b="1" i="0" u="none" strike="noStrike" cap="none">
                <a:solidFill>
                  <a:schemeClr val="dk1"/>
                </a:solidFill>
                <a:latin typeface="Arial Narrow"/>
                <a:sym typeface="Arial Narrow"/>
              </a:rPr>
              <a:t>Komponenty inwestycji w morskie farmy wiatrowe o największym potencjale w Polsce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pl-PL" sz="2000">
                <a:solidFill>
                  <a:schemeClr val="dk1"/>
                </a:solidFill>
                <a:latin typeface="Arial Narrow"/>
                <a:ea typeface="Arial Narrow"/>
                <a:cs typeface="Arial Narrow"/>
                <a:sym typeface="Arial Narrow"/>
              </a:rPr>
              <a:t>R</a:t>
            </a:r>
            <a:r>
              <a:rPr lang="pl-PL" sz="2000" b="0" i="0" u="none" strike="noStrike" cap="none">
                <a:solidFill>
                  <a:schemeClr val="dk1"/>
                </a:solidFill>
                <a:latin typeface="Arial Narrow"/>
                <a:ea typeface="Arial Narrow"/>
                <a:cs typeface="Arial Narrow"/>
                <a:sym typeface="Arial Narrow"/>
              </a:rPr>
              <a:t>ozwój technologiczny, przewagi konkurencyjne oraz dostępność wiedzy będą kluczowe dla wejścia na nowy rynek</a:t>
            </a:r>
            <a:endParaRPr sz="1400" b="0" i="0" u="none" strike="noStrike" cap="none" dirty="0">
              <a:solidFill>
                <a:srgbClr val="000000"/>
              </a:solidFill>
              <a:latin typeface="Arial"/>
              <a:ea typeface="Arial"/>
              <a:cs typeface="Arial"/>
              <a:sym typeface="Arial"/>
            </a:endParaRPr>
          </a:p>
        </p:txBody>
      </p:sp>
      <p:sp>
        <p:nvSpPr>
          <p:cNvPr id="15" name="Google Shape;265;p47">
            <a:extLst>
              <a:ext uri="{FF2B5EF4-FFF2-40B4-BE49-F238E27FC236}">
                <a16:creationId xmlns:a16="http://schemas.microsoft.com/office/drawing/2014/main" id="{CC843359-B566-4DEC-A63E-BE24652BAA83}"/>
              </a:ext>
            </a:extLst>
          </p:cNvPr>
          <p:cNvSpPr/>
          <p:nvPr/>
        </p:nvSpPr>
        <p:spPr>
          <a:xfrm>
            <a:off x="4469278" y="4636789"/>
            <a:ext cx="1233631" cy="942659"/>
          </a:xfrm>
          <a:prstGeom prst="rect">
            <a:avLst/>
          </a:prstGeom>
          <a:solidFill>
            <a:srgbClr val="BFBFBF"/>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l-PL" sz="1200" b="1">
                <a:solidFill>
                  <a:srgbClr val="000000"/>
                </a:solidFill>
                <a:latin typeface="Arial Narrow" panose="020B0606020202030204" pitchFamily="34" charset="0"/>
                <a:ea typeface="Arial Narrow"/>
                <a:cs typeface="Arial Narrow"/>
                <a:sym typeface="Arial Narrow"/>
              </a:rPr>
              <a:t>Raport PSEW/PTMEW określił ambicje polskiego local content</a:t>
            </a:r>
            <a:endParaRPr sz="1200" u="none" strike="noStrike" cap="none">
              <a:solidFill>
                <a:srgbClr val="000000"/>
              </a:solidFill>
              <a:latin typeface="Arial Narrow" panose="020B0606020202030204" pitchFamily="34" charset="0"/>
              <a:ea typeface="Arial Narrow"/>
              <a:cs typeface="Arial Narrow"/>
              <a:sym typeface="Arial Narrow"/>
            </a:endParaRPr>
          </a:p>
        </p:txBody>
      </p:sp>
      <p:sp>
        <p:nvSpPr>
          <p:cNvPr id="17" name="Google Shape;265;p47">
            <a:extLst>
              <a:ext uri="{FF2B5EF4-FFF2-40B4-BE49-F238E27FC236}">
                <a16:creationId xmlns:a16="http://schemas.microsoft.com/office/drawing/2014/main" id="{8C48C6D6-4C11-4E18-A54F-2BE5CA94BF11}"/>
              </a:ext>
            </a:extLst>
          </p:cNvPr>
          <p:cNvSpPr/>
          <p:nvPr/>
        </p:nvSpPr>
        <p:spPr>
          <a:xfrm>
            <a:off x="5859604" y="4636789"/>
            <a:ext cx="1931458" cy="942659"/>
          </a:xfrm>
          <a:prstGeom prst="rect">
            <a:avLst/>
          </a:prstGeom>
          <a:solidFill>
            <a:srgbClr val="BFBFBF"/>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l-PL" sz="1200" b="1">
                <a:solidFill>
                  <a:srgbClr val="000000"/>
                </a:solidFill>
                <a:latin typeface="Arial Narrow" panose="020B0606020202030204" pitchFamily="34" charset="0"/>
                <a:ea typeface="Arial Narrow"/>
                <a:cs typeface="Arial Narrow"/>
                <a:sym typeface="Arial Narrow"/>
              </a:rPr>
              <a:t>Deweloperzy stoją przed wyzwaniem wykazania local content przy braku istotnych polskich dostawców</a:t>
            </a:r>
            <a:endParaRPr sz="1200" u="none" strike="noStrike" cap="none">
              <a:solidFill>
                <a:srgbClr val="000000"/>
              </a:solidFill>
              <a:latin typeface="Arial Narrow" panose="020B0606020202030204" pitchFamily="34" charset="0"/>
              <a:ea typeface="Arial Narrow"/>
              <a:cs typeface="Arial Narrow"/>
              <a:sym typeface="Arial Narrow"/>
            </a:endParaRPr>
          </a:p>
        </p:txBody>
      </p:sp>
      <p:sp>
        <p:nvSpPr>
          <p:cNvPr id="19" name="Google Shape;265;p47">
            <a:extLst>
              <a:ext uri="{FF2B5EF4-FFF2-40B4-BE49-F238E27FC236}">
                <a16:creationId xmlns:a16="http://schemas.microsoft.com/office/drawing/2014/main" id="{78088941-DF5E-4142-9C59-389642DB26FD}"/>
              </a:ext>
            </a:extLst>
          </p:cNvPr>
          <p:cNvSpPr/>
          <p:nvPr/>
        </p:nvSpPr>
        <p:spPr>
          <a:xfrm>
            <a:off x="7947757" y="4618131"/>
            <a:ext cx="3053035" cy="942659"/>
          </a:xfrm>
          <a:prstGeom prst="rect">
            <a:avLst/>
          </a:prstGeom>
          <a:solidFill>
            <a:srgbClr val="BFBFBF"/>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l-PL" sz="1200" b="1">
                <a:solidFill>
                  <a:srgbClr val="000000"/>
                </a:solidFill>
                <a:latin typeface="Arial Narrow" panose="020B0606020202030204" pitchFamily="34" charset="0"/>
                <a:ea typeface="Arial Narrow"/>
                <a:cs typeface="Arial Narrow"/>
                <a:sym typeface="Arial Narrow"/>
              </a:rPr>
              <a:t>Istnieje potencjał do wspólnego z deweloperami koordynowania i rozwijania tworzenia local content, w szczególności dla projektów mających znaczący wpływ na całą polską gospodarkę</a:t>
            </a:r>
            <a:endParaRPr sz="1200" u="none" strike="noStrike" cap="none">
              <a:solidFill>
                <a:srgbClr val="000000"/>
              </a:solidFill>
              <a:latin typeface="Arial Narrow" panose="020B0606020202030204" pitchFamily="34" charset="0"/>
              <a:ea typeface="Arial Narrow"/>
              <a:cs typeface="Arial Narrow"/>
              <a:sym typeface="Arial Narrow"/>
            </a:endParaRPr>
          </a:p>
        </p:txBody>
      </p:sp>
      <p:sp>
        <p:nvSpPr>
          <p:cNvPr id="21" name="Google Shape;1073;g8ef62ff883_0_66">
            <a:extLst>
              <a:ext uri="{FF2B5EF4-FFF2-40B4-BE49-F238E27FC236}">
                <a16:creationId xmlns:a16="http://schemas.microsoft.com/office/drawing/2014/main" id="{862FD2CD-6846-490F-8719-8EDD77A6B2D2}"/>
              </a:ext>
            </a:extLst>
          </p:cNvPr>
          <p:cNvSpPr/>
          <p:nvPr/>
        </p:nvSpPr>
        <p:spPr>
          <a:xfrm>
            <a:off x="472429" y="5731945"/>
            <a:ext cx="11386780" cy="939448"/>
          </a:xfrm>
          <a:prstGeom prst="rect">
            <a:avLst/>
          </a:prstGeom>
          <a:solidFill>
            <a:schemeClr val="accent1">
              <a:lumMod val="20000"/>
              <a:lumOff val="80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500"/>
            </a:pPr>
            <a:r>
              <a:rPr lang="pl-PL" sz="2000" b="1">
                <a:latin typeface="Arial Narrow" panose="020B0606020202030204" pitchFamily="34" charset="0"/>
              </a:rPr>
              <a:t>Rozwój krajowego łańcucha dostaw jest uzależniony nie tylko od potencjału polskich przedsiębiorstw, ale – przede wszystkim w średnim i długim terminie – od możliwości rozwoju innowacyjnych produktów i usług</a:t>
            </a:r>
            <a:endParaRPr lang="pl-PL" sz="2000" b="1" dirty="0">
              <a:solidFill>
                <a:srgbClr val="000000"/>
              </a:solidFill>
              <a:latin typeface="Arial Narrow" panose="020B0606020202030204" pitchFamily="34" charset="0"/>
              <a:sym typeface="Arial"/>
            </a:endParaRPr>
          </a:p>
        </p:txBody>
      </p:sp>
      <p:pic>
        <p:nvPicPr>
          <p:cNvPr id="23" name="Obraz 22">
            <a:extLst>
              <a:ext uri="{FF2B5EF4-FFF2-40B4-BE49-F238E27FC236}">
                <a16:creationId xmlns:a16="http://schemas.microsoft.com/office/drawing/2014/main" id="{F7C14CF5-C3F5-44AF-BA80-F19A8D476F4F}"/>
              </a:ext>
            </a:extLst>
          </p:cNvPr>
          <p:cNvPicPr>
            <a:picLocks noChangeAspect="1"/>
          </p:cNvPicPr>
          <p:nvPr/>
        </p:nvPicPr>
        <p:blipFill>
          <a:blip r:embed="rId3"/>
          <a:stretch>
            <a:fillRect/>
          </a:stretch>
        </p:blipFill>
        <p:spPr>
          <a:xfrm>
            <a:off x="4480311" y="1728592"/>
            <a:ext cx="7482452" cy="2852741"/>
          </a:xfrm>
          <a:prstGeom prst="rect">
            <a:avLst/>
          </a:prstGeom>
        </p:spPr>
      </p:pic>
      <p:sp>
        <p:nvSpPr>
          <p:cNvPr id="24" name="Google Shape;1073;g8ef62ff883_0_66">
            <a:extLst>
              <a:ext uri="{FF2B5EF4-FFF2-40B4-BE49-F238E27FC236}">
                <a16:creationId xmlns:a16="http://schemas.microsoft.com/office/drawing/2014/main" id="{8541E134-C180-47E0-B997-B0FFD1E770FA}"/>
              </a:ext>
            </a:extLst>
          </p:cNvPr>
          <p:cNvSpPr/>
          <p:nvPr/>
        </p:nvSpPr>
        <p:spPr>
          <a:xfrm>
            <a:off x="11157487" y="4621342"/>
            <a:ext cx="701722" cy="939448"/>
          </a:xfrm>
          <a:prstGeom prst="rect">
            <a:avLst/>
          </a:prstGeom>
          <a:solidFill>
            <a:srgbClr val="00206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l-PL" sz="1200" b="1" i="0" u="none" strike="noStrike" cap="none">
                <a:solidFill>
                  <a:schemeClr val="bg1"/>
                </a:solidFill>
                <a:latin typeface="Arial Narrow" panose="020B0606020202030204" pitchFamily="34" charset="0"/>
                <a:sym typeface="Arial"/>
              </a:rPr>
              <a:t>2030</a:t>
            </a:r>
            <a:endParaRPr lang="pl-PL" sz="1200" b="1" i="0" u="none" strike="noStrike" cap="none" dirty="0">
              <a:solidFill>
                <a:schemeClr val="bg1"/>
              </a:solidFill>
              <a:latin typeface="Arial Narrow" panose="020B0606020202030204" pitchFamily="34" charset="0"/>
              <a:sym typeface="Arial"/>
            </a:endParaRPr>
          </a:p>
        </p:txBody>
      </p:sp>
      <p:sp>
        <p:nvSpPr>
          <p:cNvPr id="26" name="pole tekstowe 25">
            <a:extLst>
              <a:ext uri="{FF2B5EF4-FFF2-40B4-BE49-F238E27FC236}">
                <a16:creationId xmlns:a16="http://schemas.microsoft.com/office/drawing/2014/main" id="{0E6B3A19-F7D0-426D-8950-4D3C5BE733B5}"/>
              </a:ext>
            </a:extLst>
          </p:cNvPr>
          <p:cNvSpPr txBox="1"/>
          <p:nvPr/>
        </p:nvSpPr>
        <p:spPr>
          <a:xfrm>
            <a:off x="4173115" y="1280063"/>
            <a:ext cx="7605466" cy="307777"/>
          </a:xfrm>
          <a:prstGeom prst="rect">
            <a:avLst/>
          </a:prstGeom>
          <a:noFill/>
        </p:spPr>
        <p:txBody>
          <a:bodyPr wrap="square">
            <a:spAutoFit/>
          </a:bodyPr>
          <a:lstStyle/>
          <a:p>
            <a:pPr algn="ctr"/>
            <a:r>
              <a:rPr lang="pl-PL" sz="1400" b="1">
                <a:solidFill>
                  <a:schemeClr val="dk1"/>
                </a:solidFill>
                <a:latin typeface="Arial Narrow" panose="020B0606020202030204" pitchFamily="34" charset="0"/>
                <a:sym typeface="Arial Narrow"/>
              </a:rPr>
              <a:t>Sczegółowe analizy (źródło: CEE Energy Group) dotyczące potencjału wzrostu local content</a:t>
            </a:r>
            <a:endParaRPr lang="pl-PL" sz="1400" b="1"/>
          </a:p>
        </p:txBody>
      </p:sp>
      <p:sp>
        <p:nvSpPr>
          <p:cNvPr id="32" name="pole tekstowe 31">
            <a:extLst>
              <a:ext uri="{FF2B5EF4-FFF2-40B4-BE49-F238E27FC236}">
                <a16:creationId xmlns:a16="http://schemas.microsoft.com/office/drawing/2014/main" id="{6F329BEE-FD54-444A-A001-0B4FD85ED583}"/>
              </a:ext>
            </a:extLst>
          </p:cNvPr>
          <p:cNvSpPr txBox="1"/>
          <p:nvPr/>
        </p:nvSpPr>
        <p:spPr>
          <a:xfrm>
            <a:off x="176265" y="1282669"/>
            <a:ext cx="4293013" cy="307777"/>
          </a:xfrm>
          <a:prstGeom prst="rect">
            <a:avLst/>
          </a:prstGeom>
          <a:noFill/>
        </p:spPr>
        <p:txBody>
          <a:bodyPr wrap="square">
            <a:spAutoFit/>
          </a:bodyPr>
          <a:lstStyle/>
          <a:p>
            <a:pPr algn="ctr"/>
            <a:r>
              <a:rPr lang="pl-PL" b="1">
                <a:solidFill>
                  <a:schemeClr val="dk1"/>
                </a:solidFill>
                <a:latin typeface="Arial Narrow" panose="020B0606020202030204" pitchFamily="34" charset="0"/>
                <a:sym typeface="Arial Narrow"/>
              </a:rPr>
              <a:t>Ambicja local content</a:t>
            </a:r>
            <a:endParaRPr lang="pl-PL" sz="1400" b="1"/>
          </a:p>
        </p:txBody>
      </p:sp>
      <p:cxnSp>
        <p:nvCxnSpPr>
          <p:cNvPr id="33" name="Łącznik prosty 32">
            <a:extLst>
              <a:ext uri="{FF2B5EF4-FFF2-40B4-BE49-F238E27FC236}">
                <a16:creationId xmlns:a16="http://schemas.microsoft.com/office/drawing/2014/main" id="{D79B80FE-7EF4-436E-8022-522C70EE1610}"/>
              </a:ext>
            </a:extLst>
          </p:cNvPr>
          <p:cNvCxnSpPr>
            <a:cxnSpLocks/>
          </p:cNvCxnSpPr>
          <p:nvPr/>
        </p:nvCxnSpPr>
        <p:spPr>
          <a:xfrm>
            <a:off x="472428" y="1659447"/>
            <a:ext cx="37776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34" name="Obraz 33">
            <a:extLst>
              <a:ext uri="{FF2B5EF4-FFF2-40B4-BE49-F238E27FC236}">
                <a16:creationId xmlns:a16="http://schemas.microsoft.com/office/drawing/2014/main" id="{30DC37C6-2280-4E3B-B793-484E9BF7021E}"/>
              </a:ext>
            </a:extLst>
          </p:cNvPr>
          <p:cNvPicPr>
            <a:picLocks noChangeAspect="1"/>
          </p:cNvPicPr>
          <p:nvPr/>
        </p:nvPicPr>
        <p:blipFill>
          <a:blip r:embed="rId4"/>
          <a:stretch>
            <a:fillRect/>
          </a:stretch>
        </p:blipFill>
        <p:spPr>
          <a:xfrm>
            <a:off x="883667" y="1820664"/>
            <a:ext cx="3033672" cy="3739000"/>
          </a:xfrm>
          <a:prstGeom prst="rect">
            <a:avLst/>
          </a:prstGeom>
        </p:spPr>
      </p:pic>
      <p:sp>
        <p:nvSpPr>
          <p:cNvPr id="35" name="pole tekstowe 34">
            <a:extLst>
              <a:ext uri="{FF2B5EF4-FFF2-40B4-BE49-F238E27FC236}">
                <a16:creationId xmlns:a16="http://schemas.microsoft.com/office/drawing/2014/main" id="{489294CF-01F1-4BC6-BD4F-E37020EC8035}"/>
              </a:ext>
            </a:extLst>
          </p:cNvPr>
          <p:cNvSpPr txBox="1"/>
          <p:nvPr/>
        </p:nvSpPr>
        <p:spPr>
          <a:xfrm rot="16200000">
            <a:off x="-1120073" y="3628608"/>
            <a:ext cx="3554334" cy="307777"/>
          </a:xfrm>
          <a:prstGeom prst="rect">
            <a:avLst/>
          </a:prstGeom>
          <a:noFill/>
        </p:spPr>
        <p:txBody>
          <a:bodyPr wrap="square">
            <a:spAutoFit/>
          </a:bodyPr>
          <a:lstStyle/>
          <a:p>
            <a:r>
              <a:rPr lang="pl-PL" b="1">
                <a:solidFill>
                  <a:schemeClr val="bg1">
                    <a:lumMod val="50000"/>
                  </a:schemeClr>
                </a:solidFill>
                <a:latin typeface="Arial Narrow" panose="020B0606020202030204" pitchFamily="34" charset="0"/>
                <a:sym typeface="Arial Narrow"/>
              </a:rPr>
              <a:t>Source: Raport PSEW/PTMWE</a:t>
            </a:r>
            <a:endParaRPr lang="pl-PL">
              <a:solidFill>
                <a:schemeClr val="bg1">
                  <a:lumMod val="50000"/>
                </a:schemeClr>
              </a:solidFill>
            </a:endParaRPr>
          </a:p>
        </p:txBody>
      </p:sp>
      <p:sp>
        <p:nvSpPr>
          <p:cNvPr id="20" name="Google Shape;265;p47">
            <a:extLst>
              <a:ext uri="{FF2B5EF4-FFF2-40B4-BE49-F238E27FC236}">
                <a16:creationId xmlns:a16="http://schemas.microsoft.com/office/drawing/2014/main" id="{7CFB65C5-6AFF-4EB2-B6E9-29300FD5294E}"/>
              </a:ext>
            </a:extLst>
          </p:cNvPr>
          <p:cNvSpPr/>
          <p:nvPr/>
        </p:nvSpPr>
        <p:spPr>
          <a:xfrm>
            <a:off x="407988" y="970153"/>
            <a:ext cx="2445314" cy="334733"/>
          </a:xfrm>
          <a:prstGeom prst="rect">
            <a:avLst/>
          </a:prstGeom>
          <a:solidFill>
            <a:schemeClr val="accent6">
              <a:lumMod val="60000"/>
              <a:lumOff val="40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l-PL" sz="1000" b="1" u="none" strike="noStrike" cap="none">
                <a:solidFill>
                  <a:schemeClr val="bg1"/>
                </a:solidFill>
                <a:latin typeface="Arial Narrow" panose="020B0606020202030204" pitchFamily="34" charset="0"/>
                <a:ea typeface="Arial Narrow"/>
                <a:cs typeface="Arial Narrow"/>
                <a:sym typeface="Arial Narrow"/>
              </a:rPr>
              <a:t>RYNEK</a:t>
            </a:r>
            <a:endParaRPr sz="1000" b="1" u="none" strike="noStrike" cap="none">
              <a:solidFill>
                <a:schemeClr val="bg1"/>
              </a:solidFill>
              <a:latin typeface="Arial Narrow" panose="020B0606020202030204" pitchFamily="34" charset="0"/>
              <a:ea typeface="Arial Narrow"/>
              <a:cs typeface="Arial Narrow"/>
              <a:sym typeface="Arial Narrow"/>
            </a:endParaRPr>
          </a:p>
        </p:txBody>
      </p:sp>
    </p:spTree>
    <p:extLst>
      <p:ext uri="{BB962C8B-B14F-4D97-AF65-F5344CB8AC3E}">
        <p14:creationId xmlns:p14="http://schemas.microsoft.com/office/powerpoint/2010/main" val="4221767610"/>
      </p:ext>
    </p:extLst>
  </p:cSld>
  <p:clrMapOvr>
    <a:masterClrMapping/>
  </p:clrMapOvr>
</p:sld>
</file>

<file path=ppt/theme/theme1.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4176</TotalTime>
  <Words>2205</Words>
  <Application>Microsoft Office PowerPoint</Application>
  <PresentationFormat>Panoramiczny</PresentationFormat>
  <Paragraphs>255</Paragraphs>
  <Slides>14</Slides>
  <Notes>8</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14</vt:i4>
      </vt:variant>
    </vt:vector>
  </HeadingPairs>
  <TitlesOfParts>
    <vt:vector size="19" baseType="lpstr">
      <vt:lpstr>Arial Narrow</vt:lpstr>
      <vt:lpstr>Wingdings</vt:lpstr>
      <vt:lpstr>Arial</vt:lpstr>
      <vt:lpstr>Calibri</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mmierzwinski</dc:creator>
  <cp:lastModifiedBy>maciej.mierzwinski@cee-energy.com</cp:lastModifiedBy>
  <cp:revision>620</cp:revision>
  <dcterms:created xsi:type="dcterms:W3CDTF">2019-11-15T17:26:56Z</dcterms:created>
  <dcterms:modified xsi:type="dcterms:W3CDTF">2021-09-24T05:29:06Z</dcterms:modified>
</cp:coreProperties>
</file>